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59" r:id="rId5"/>
    <p:sldId id="261" r:id="rId6"/>
    <p:sldId id="262" r:id="rId7"/>
    <p:sldId id="263" r:id="rId8"/>
    <p:sldId id="264" r:id="rId9"/>
    <p:sldId id="267" r:id="rId10"/>
    <p:sldId id="266" r:id="rId11"/>
    <p:sldId id="268" r:id="rId12"/>
    <p:sldId id="269" r:id="rId13"/>
    <p:sldId id="271" r:id="rId14"/>
    <p:sldId id="270" r:id="rId15"/>
    <p:sldId id="272" r:id="rId16"/>
    <p:sldId id="273" r:id="rId17"/>
    <p:sldId id="274" r:id="rId18"/>
    <p:sldId id="26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23E-2650-4567-9F37-F6531E55AA37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1888-F665-44D3-A573-358444451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778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23E-2650-4567-9F37-F6531E55AA37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1888-F665-44D3-A573-358444451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54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23E-2650-4567-9F37-F6531E55AA37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1888-F665-44D3-A573-358444451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70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23E-2650-4567-9F37-F6531E55AA37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1888-F665-44D3-A573-358444451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76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23E-2650-4567-9F37-F6531E55AA37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1888-F665-44D3-A573-358444451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957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23E-2650-4567-9F37-F6531E55AA37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1888-F665-44D3-A573-358444451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292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23E-2650-4567-9F37-F6531E55AA37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1888-F665-44D3-A573-358444451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414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23E-2650-4567-9F37-F6531E55AA37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1888-F665-44D3-A573-358444451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363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23E-2650-4567-9F37-F6531E55AA37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1888-F665-44D3-A573-358444451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70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23E-2650-4567-9F37-F6531E55AA37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1888-F665-44D3-A573-358444451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30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923E-2650-4567-9F37-F6531E55AA37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E1888-F665-44D3-A573-358444451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316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5923E-2650-4567-9F37-F6531E55AA37}" type="datetimeFigureOut">
              <a:rPr lang="ru-RU" smtClean="0"/>
              <a:t>10.07.2024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E1888-F665-44D3-A573-358444451F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6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0%D1%83%D1%81%D1%81%D0%BA%D0%B8%D0%B5#cite_note-%D0%A2%D0%BE%D0%BB%D0%BE%D1%87%D0%BA%D0%BE-54" TargetMode="External"/><Relationship Id="rId13" Type="http://schemas.openxmlformats.org/officeDocument/2006/relationships/hyperlink" Target="https://ru.wikipedia.org/wiki/%D0%A3%D0%BA%D1%80%D0%B0%D0%B8%D0%BD%D1%86%D1%8B" TargetMode="External"/><Relationship Id="rId18" Type="http://schemas.openxmlformats.org/officeDocument/2006/relationships/hyperlink" Target="https://ru.wikipedia.org/wiki/%D0%9A%D0%B0%D0%B7%D0%B0%D1%85%D1%81%D1%82%D0%B0%D0%BD" TargetMode="External"/><Relationship Id="rId3" Type="http://schemas.openxmlformats.org/officeDocument/2006/relationships/image" Target="../media/image19.jpeg"/><Relationship Id="rId7" Type="http://schemas.openxmlformats.org/officeDocument/2006/relationships/hyperlink" Target="https://ru.wikipedia.org/wiki/%D0%A0%D1%83%D1%81%D1%81%D0%BA%D0%B8%D0%B5#cite_note-%D0%A1%D0%B5%D0%B4%D0%BE%D0%B22005-53" TargetMode="External"/><Relationship Id="rId12" Type="http://schemas.openxmlformats.org/officeDocument/2006/relationships/hyperlink" Target="https://ru.wikipedia.org/wiki/%D0%91%D0%B5%D0%BB%D0%BE%D1%80%D1%83%D1%81%D1%8B" TargetMode="External"/><Relationship Id="rId17" Type="http://schemas.openxmlformats.org/officeDocument/2006/relationships/hyperlink" Target="https://ru.wikipedia.org/wiki/%D0%91%D0%B5%D0%BB%D0%BE%D1%80%D1%83%D1%81%D1%81%D0%B8%D1%8F" TargetMode="External"/><Relationship Id="rId2" Type="http://schemas.openxmlformats.org/officeDocument/2006/relationships/image" Target="../media/image3.jpeg"/><Relationship Id="rId16" Type="http://schemas.openxmlformats.org/officeDocument/2006/relationships/hyperlink" Target="https://ru.wikipedia.org/wiki/%D0%A0%D0%BE%D1%81%D1%81%D0%B8%D1%8F" TargetMode="External"/><Relationship Id="rId20" Type="http://schemas.openxmlformats.org/officeDocument/2006/relationships/hyperlink" Target="https://ru.wikipedia.org/wiki/%D0%A0%D0%B0%D1%81%D0%BF%D0%B0%D0%B4_%D0%A1%D0%A1%D0%A1%D0%A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4%D1%80%D0%B5%D0%B2%D0%BD%D0%B5%D1%80%D1%83%D1%81%D1%81%D0%BA%D0%B8%D0%B9_%D1%8D%D1%82%D0%BD%D0%BE%D1%81" TargetMode="External"/><Relationship Id="rId11" Type="http://schemas.openxmlformats.org/officeDocument/2006/relationships/hyperlink" Target="https://ru.wikipedia.org/wiki/%D0%95%D0%B2%D1%80%D0%BE%D0%BF%D0%B5%D0%B9%D1%86%D1%8B" TargetMode="External"/><Relationship Id="rId5" Type="http://schemas.openxmlformats.org/officeDocument/2006/relationships/hyperlink" Target="https://ru.wikipedia.org/wiki/%D0%9A%D0%B8%D0%B5%D0%B2%D1%81%D0%BA%D0%B0%D1%8F_%D0%A0%D1%83%D1%81%D1%8C" TargetMode="External"/><Relationship Id="rId15" Type="http://schemas.openxmlformats.org/officeDocument/2006/relationships/hyperlink" Target="https://ru.wikipedia.org/wiki/%D0%A0%D1%83%D1%81%D1%81%D0%BA%D0%B0%D1%8F_%D0%BA%D1%83%D0%BB%D1%8C%D1%82%D1%83%D1%80%D0%B0" TargetMode="External"/><Relationship Id="rId10" Type="http://schemas.openxmlformats.org/officeDocument/2006/relationships/hyperlink" Target="https://ru.wikipedia.org/wiki/%D0%A0%D1%83%D1%81%D1%81%D0%BA%D0%B8%D0%B5#cite_note-%D0%A4%D0%BB%D0%BE%D1%80%D1%8F-56" TargetMode="External"/><Relationship Id="rId19" Type="http://schemas.openxmlformats.org/officeDocument/2006/relationships/hyperlink" Target="https://ru.wikipedia.org/wiki/%D0%9A%D1%8B%D1%80%D0%B3%D1%8B%D0%B7%D1%81%D1%82%D0%B0%D0%BD" TargetMode="External"/><Relationship Id="rId4" Type="http://schemas.openxmlformats.org/officeDocument/2006/relationships/hyperlink" Target="https://ru.wikipedia.org/wiki/%D0%92%D0%BE%D1%81%D1%82%D0%BE%D1%87%D0%BD%D0%BE%D1%81%D0%BB%D0%B0%D0%B2%D1%8F%D0%BD%D1%81%D0%BA%D0%B8%D0%B5_%D0%BF%D0%BB%D0%B5%D0%BC%D0%B5%D0%BD%D0%B0" TargetMode="External"/><Relationship Id="rId9" Type="http://schemas.openxmlformats.org/officeDocument/2006/relationships/hyperlink" Target="https://ru.wikipedia.org/wiki/%D0%A0%D1%83%D1%81%D1%81%D0%BA%D0%B8%D0%B5#cite_note-%D0%93%D0%BE%D1%80%D1%81%D0%BA%D0%B8%D0%B92008-55" TargetMode="External"/><Relationship Id="rId14" Type="http://schemas.openxmlformats.org/officeDocument/2006/relationships/hyperlink" Target="https://ru.wikipedia.org/wiki/%D0%A0%D1%83%D1%81%D1%81%D0%BA%D0%B8%D0%B9_%D1%8F%D0%B7%D1%8B%D0%B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36" y="-43301"/>
            <a:ext cx="10837840" cy="71065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4468" y="4542196"/>
            <a:ext cx="9144000" cy="1655762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Робота выполнена : </a:t>
            </a:r>
            <a:r>
              <a:rPr lang="ru-RU" dirty="0" err="1" smtClean="0"/>
              <a:t>Сарамукиной</a:t>
            </a:r>
            <a:r>
              <a:rPr lang="ru-RU" dirty="0" smtClean="0"/>
              <a:t> Ю.Н.</a:t>
            </a:r>
          </a:p>
          <a:p>
            <a:r>
              <a:rPr lang="ru-RU" dirty="0" smtClean="0"/>
              <a:t>Воспитатель детского сада № 37 «Искорка»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28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60901" y="15178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48327" y="32812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80" y="32093"/>
            <a:ext cx="9526239" cy="7144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7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60901" y="15178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48327" y="32812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713490" y="574281"/>
            <a:ext cx="15380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000" b="1" dirty="0">
                <a:solidFill>
                  <a:srgbClr val="FF0000"/>
                </a:solidFill>
              </a:rPr>
              <a:t>Якуты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22163" y="1648496"/>
            <a:ext cx="6222163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b="1" dirty="0">
                <a:solidFill>
                  <a:schemeClr val="accent2"/>
                </a:solidFill>
              </a:rPr>
              <a:t>ЯКУТЫ </a:t>
            </a:r>
            <a:r>
              <a:rPr lang="ru-RU" altLang="ru-RU" b="1" dirty="0"/>
              <a:t>- народ в Российской Федерации (380,2 тыс. человек), коренное население Якутии (365,2 тыс. человек). Основные группы Якутов – </a:t>
            </a:r>
            <a:r>
              <a:rPr lang="ru-RU" altLang="ru-RU" b="1" dirty="0" err="1"/>
              <a:t>амгинско-ленские</a:t>
            </a:r>
            <a:r>
              <a:rPr lang="ru-RU" altLang="ru-RU" b="1" dirty="0"/>
              <a:t> (между Леной, нижним Алданом и </a:t>
            </a:r>
            <a:r>
              <a:rPr lang="ru-RU" altLang="ru-RU" b="1" dirty="0" err="1"/>
              <a:t>Амгой</a:t>
            </a:r>
            <a:r>
              <a:rPr lang="ru-RU" altLang="ru-RU" b="1" dirty="0"/>
              <a:t>, а также на прилегающем левобережье Лены), вилюйские (в бассейне Вилюя), </a:t>
            </a:r>
            <a:r>
              <a:rPr lang="ru-RU" altLang="ru-RU" b="1" dirty="0" err="1"/>
              <a:t>олёкминские</a:t>
            </a:r>
            <a:r>
              <a:rPr lang="ru-RU" altLang="ru-RU" b="1" dirty="0"/>
              <a:t> (в бассейне </a:t>
            </a:r>
            <a:r>
              <a:rPr lang="ru-RU" altLang="ru-RU" b="1" dirty="0" err="1"/>
              <a:t>Олёкмы</a:t>
            </a:r>
            <a:r>
              <a:rPr lang="ru-RU" altLang="ru-RU" b="1" dirty="0"/>
              <a:t>), северные (в тундровой зоне бассейнов рек </a:t>
            </a:r>
            <a:r>
              <a:rPr lang="ru-RU" altLang="ru-RU" b="1" dirty="0" err="1"/>
              <a:t>Анабар</a:t>
            </a:r>
            <a:r>
              <a:rPr lang="ru-RU" altLang="ru-RU" b="1" dirty="0"/>
              <a:t>, </a:t>
            </a:r>
            <a:r>
              <a:rPr lang="ru-RU" altLang="ru-RU" b="1" dirty="0" err="1"/>
              <a:t>Оленёк</a:t>
            </a:r>
            <a:r>
              <a:rPr lang="ru-RU" altLang="ru-RU" b="1" dirty="0"/>
              <a:t>, Колыма, Яна, Индигирка). Говорят на якутском языке тюркской группы алтайской семьи, имеющем группы говоров: центральную, вилюйскую, северо-западную, таймырскую. Верующие – православные. </a:t>
            </a:r>
            <a:endParaRPr lang="ru-RU" altLang="ru-RU" b="1" dirty="0"/>
          </a:p>
        </p:txBody>
      </p:sp>
      <p:pic>
        <p:nvPicPr>
          <p:cNvPr id="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12498"/>
            <a:ext cx="5954013" cy="397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79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60901" y="15178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48327" y="32812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033" y="2164225"/>
            <a:ext cx="4151736" cy="459068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165280" y="715160"/>
            <a:ext cx="1701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000" b="1" dirty="0">
                <a:solidFill>
                  <a:srgbClr val="FF0000"/>
                </a:solidFill>
              </a:rPr>
              <a:t>Ненцы</a:t>
            </a:r>
            <a:endParaRPr lang="ru-RU" sz="4000" dirty="0"/>
          </a:p>
        </p:txBody>
      </p:sp>
      <p:pic>
        <p:nvPicPr>
          <p:cNvPr id="11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90" y="1004552"/>
            <a:ext cx="6274329" cy="547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0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60901" y="15178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48327" y="32812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998838" y="389615"/>
            <a:ext cx="21771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000" b="1" dirty="0">
                <a:solidFill>
                  <a:srgbClr val="FF0000"/>
                </a:solidFill>
              </a:rPr>
              <a:t>Чеченцы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97294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b="1" dirty="0">
                <a:solidFill>
                  <a:schemeClr val="accent2"/>
                </a:solidFill>
              </a:rPr>
              <a:t>ЧЕЧЕНЦЫ </a:t>
            </a:r>
            <a:r>
              <a:rPr lang="ru-RU" altLang="ru-RU" b="1" dirty="0"/>
              <a:t>- народ в Российской Федерации (899 тыс. человек), основное население Чечни. Численность в Чечне и Ингушетии 734 тыс. человек. Общая численность - 957 тыс. человек.</a:t>
            </a:r>
          </a:p>
          <a:p>
            <a:pPr>
              <a:lnSpc>
                <a:spcPct val="80000"/>
              </a:lnSpc>
            </a:pPr>
            <a:r>
              <a:rPr lang="ru-RU" altLang="ru-RU" b="1" dirty="0"/>
              <a:t>Верующие Чеченцы - мусульмане-сунниты. Говорят на чеченском языке нахско-дагестанской группы. Распространён также русский язык (свободно владеют 74%). Письменность после 1917 сначала на основе арабской, затем - латинской графики, с 1938 - на основе русского</a:t>
            </a:r>
            <a:r>
              <a:rPr lang="ru-RU" altLang="ru-RU" dirty="0"/>
              <a:t> </a:t>
            </a:r>
            <a:r>
              <a:rPr lang="ru-RU" altLang="ru-RU" b="1" dirty="0"/>
              <a:t>алфавита</a:t>
            </a:r>
            <a:endParaRPr lang="ru-RU" dirty="0"/>
          </a:p>
        </p:txBody>
      </p:sp>
      <p:pic>
        <p:nvPicPr>
          <p:cNvPr id="8" name="Picture 8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1841059"/>
            <a:ext cx="5765712" cy="440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53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60901" y="15178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48327" y="32812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8035344" y="2900966"/>
            <a:ext cx="4038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ru-RU" altLang="ru-RU" sz="1600" dirty="0" smtClean="0"/>
              <a:t> </a:t>
            </a:r>
            <a:r>
              <a:rPr lang="ru-RU" altLang="ru-RU" sz="1600" b="1" dirty="0" smtClean="0">
                <a:solidFill>
                  <a:schemeClr val="accent2"/>
                </a:solidFill>
              </a:rPr>
              <a:t>ОСЕТИНЫ</a:t>
            </a:r>
            <a:r>
              <a:rPr lang="ru-RU" altLang="ru-RU" sz="1600" b="1" dirty="0" smtClean="0"/>
              <a:t> - народ в Российской Федерации (основное население Северной Осетии, численность около 335 тыс. человек) и Грузии (основное население Южной Осетии, численность 65 тыс. человек); живут также в Кабардино-Балкарии (10 тыс. человек), в Карачаево-Черкесии (4 тыс. человек). Численность в России 402 тыс. человек. Говорят на осетинском языке иранской группы индоевропейской семьи. Имеет 2 диалекта: </a:t>
            </a:r>
            <a:r>
              <a:rPr lang="ru-RU" altLang="ru-RU" sz="1600" b="1" dirty="0" err="1" smtClean="0"/>
              <a:t>иронский</a:t>
            </a:r>
            <a:r>
              <a:rPr lang="ru-RU" altLang="ru-RU" sz="1600" b="1" dirty="0" smtClean="0"/>
              <a:t> (лёг в основу литературного языка) и </a:t>
            </a:r>
            <a:r>
              <a:rPr lang="ru-RU" altLang="ru-RU" sz="1600" b="1" dirty="0" err="1" smtClean="0"/>
              <a:t>дигорский</a:t>
            </a:r>
            <a:r>
              <a:rPr lang="ru-RU" altLang="ru-RU" sz="1600" b="1" dirty="0" smtClean="0"/>
              <a:t>. Письменность (с 19 века) на основе русского алфавита. Верующие - православные, есть мусульмане.</a:t>
            </a:r>
            <a:endParaRPr lang="ru-RU" altLang="ru-RU" sz="1600" b="1" dirty="0"/>
          </a:p>
        </p:txBody>
      </p:sp>
      <p:pic>
        <p:nvPicPr>
          <p:cNvPr id="7" name="Picture 10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62" y="1177213"/>
            <a:ext cx="6791009" cy="452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39770" y="1238763"/>
            <a:ext cx="21342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4000" b="1" dirty="0">
                <a:solidFill>
                  <a:srgbClr val="FF0000"/>
                </a:solidFill>
              </a:rPr>
              <a:t>Осетины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343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60901" y="15178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48327" y="32812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8035344" y="2900966"/>
            <a:ext cx="4038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ru-RU" altLang="ru-RU" sz="1600" dirty="0" smtClean="0"/>
              <a:t> </a:t>
            </a:r>
            <a:endParaRPr lang="ru-RU" altLang="ru-RU" sz="16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508901" y="265914"/>
            <a:ext cx="19955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Русские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808" y="1517894"/>
            <a:ext cx="5748618" cy="394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152287" y="1710541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Русский народ сформировался преимущественно из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4" tooltip="Восточнославянские племена"/>
              </a:rPr>
              <a:t>восточнославянских племён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, объединившихся в период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5" tooltip="Киевская Русь"/>
              </a:rPr>
              <a:t>Киевской Руси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в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6" tooltip="Древнерусский этнос"/>
              </a:rPr>
              <a:t>древнерусский этнос</a:t>
            </a:r>
            <a:r>
              <a:rPr lang="ru-RU" baseline="30000" dirty="0">
                <a:solidFill>
                  <a:srgbClr val="0645AD"/>
                </a:solidFill>
                <a:latin typeface="Arial" panose="020B0604020202020204" pitchFamily="34" charset="0"/>
                <a:hlinkClick r:id="rId7"/>
              </a:rPr>
              <a:t>[52]</a:t>
            </a:r>
            <a:r>
              <a:rPr lang="ru-RU" baseline="30000" dirty="0">
                <a:solidFill>
                  <a:srgbClr val="0645AD"/>
                </a:solidFill>
                <a:latin typeface="Arial" panose="020B0604020202020204" pitchFamily="34" charset="0"/>
                <a:hlinkClick r:id="rId8"/>
              </a:rPr>
              <a:t>[53]</a:t>
            </a:r>
            <a:r>
              <a:rPr lang="ru-RU" baseline="30000" dirty="0">
                <a:solidFill>
                  <a:srgbClr val="0645AD"/>
                </a:solidFill>
                <a:latin typeface="Arial" panose="020B0604020202020204" pitchFamily="34" charset="0"/>
                <a:hlinkClick r:id="rId9"/>
              </a:rPr>
              <a:t>[54]</a:t>
            </a:r>
            <a:r>
              <a:rPr lang="ru-RU" baseline="30000" dirty="0">
                <a:solidFill>
                  <a:srgbClr val="0645AD"/>
                </a:solidFill>
                <a:latin typeface="Arial" panose="020B0604020202020204" pitchFamily="34" charset="0"/>
                <a:hlinkClick r:id="rId10"/>
              </a:rPr>
              <a:t>[55]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. Русские имеют многие общие исторические и культурные черты с другими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11" tooltip="Европейцы"/>
              </a:rPr>
              <a:t>европейскими народами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, особенно с другими восточнославянскими народами —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12" tooltip="Белорусы"/>
              </a:rPr>
              <a:t>белорусами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и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13" tooltip="Украинцы"/>
              </a:rPr>
              <a:t>украинцами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. История русских тесно взаимосвязана с историей многих других народов, что способствовало распространению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14" tooltip="Русский язык"/>
              </a:rPr>
              <a:t>русского языка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и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15" tooltip="Русская культура"/>
              </a:rPr>
              <a:t>русской культуры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. Русский язык является официальным в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16" tooltip="Россия"/>
              </a:rPr>
              <a:t>России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,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17" tooltip="Белоруссия"/>
              </a:rPr>
              <a:t>Белоруссии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,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18" tooltip="Казахстан"/>
              </a:rPr>
              <a:t>Казахстане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,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19" tooltip="Кыргызстан"/>
              </a:rPr>
              <a:t>Кыргызстане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. Также он распространён в других государствах, образовавшихся после </a:t>
            </a:r>
            <a:r>
              <a:rPr lang="ru-RU" dirty="0">
                <a:solidFill>
                  <a:srgbClr val="0645AD"/>
                </a:solidFill>
                <a:latin typeface="Arial" panose="020B0604020202020204" pitchFamily="34" charset="0"/>
                <a:hlinkClick r:id="rId20" tooltip="Распад СССР"/>
              </a:rPr>
              <a:t>распада СССР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65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22"/>
            <a:ext cx="12192000" cy="70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60901" y="15178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48327" y="32812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8035344" y="2900966"/>
            <a:ext cx="4038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ru-RU" altLang="ru-RU" sz="1600" dirty="0" smtClean="0"/>
              <a:t> </a:t>
            </a:r>
            <a:endParaRPr lang="ru-RU" altLang="ru-RU" sz="16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508901" y="265914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/>
              <a:t> </a:t>
            </a:r>
            <a:endParaRPr lang="ru-RU" sz="4000" dirty="0"/>
          </a:p>
        </p:txBody>
      </p:sp>
      <p:pic>
        <p:nvPicPr>
          <p:cNvPr id="11" name="Picture 2" descr="C:\Users\Oleg\Desktop\к дню россии\2 кад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012" y="385409"/>
            <a:ext cx="8263517" cy="6197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939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786"/>
            <a:ext cx="12192000" cy="70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60901" y="15178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48327" y="32812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8035344" y="2900966"/>
            <a:ext cx="4038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ru-RU" altLang="ru-RU" sz="1600" dirty="0" smtClean="0"/>
              <a:t> </a:t>
            </a:r>
            <a:endParaRPr lang="ru-RU" altLang="ru-RU" sz="16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508901" y="265914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8665" y="4621059"/>
            <a:ext cx="122456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commissioner"/>
              </a:rPr>
              <a:t>А у нас сегодня праздник </a:t>
            </a:r>
            <a:r>
              <a:rPr lang="ru-RU" dirty="0" smtClean="0">
                <a:solidFill>
                  <a:srgbClr val="333333"/>
                </a:solidFill>
                <a:latin typeface="commissioner"/>
              </a:rPr>
              <a:t>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333333"/>
                </a:solidFill>
                <a:latin typeface="commissioner"/>
              </a:rPr>
              <a:t>                    </a:t>
            </a:r>
            <a:r>
              <a:rPr lang="ru-RU" dirty="0">
                <a:solidFill>
                  <a:srgbClr val="333333"/>
                </a:solidFill>
                <a:latin typeface="commissioner"/>
              </a:rPr>
              <a:t> Отмечаем день страны.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commissioner"/>
              </a:rPr>
              <a:t>                     Свою Родину мы любим,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commissioner"/>
              </a:rPr>
              <a:t>                     Будем ей всегда </a:t>
            </a:r>
            <a:r>
              <a:rPr lang="ru-RU" dirty="0" smtClean="0">
                <a:solidFill>
                  <a:srgbClr val="333333"/>
                </a:solidFill>
                <a:latin typeface="commissioner"/>
              </a:rPr>
              <a:t>верны. А на праздниках ,что делают?</a:t>
            </a:r>
          </a:p>
          <a:p>
            <a:r>
              <a:rPr lang="ru-RU" dirty="0" smtClean="0">
                <a:solidFill>
                  <a:srgbClr val="333333"/>
                </a:solidFill>
                <a:latin typeface="commissioner"/>
              </a:rPr>
              <a:t>Ответ детей:…..</a:t>
            </a:r>
          </a:p>
          <a:p>
            <a:r>
              <a:rPr lang="ru-RU" dirty="0" smtClean="0">
                <a:solidFill>
                  <a:srgbClr val="333333"/>
                </a:solidFill>
                <a:latin typeface="commissioner"/>
              </a:rPr>
              <a:t>В: Конечно, ребята! Танцуют , играют ,поют ….И я приглашаю вас всех к нашему веселью!</a:t>
            </a:r>
            <a:endParaRPr lang="ru-RU" dirty="0"/>
          </a:p>
        </p:txBody>
      </p:sp>
      <p:pic>
        <p:nvPicPr>
          <p:cNvPr id="9218" name="Picture 2" descr="Picture backgrou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23" y="303711"/>
            <a:ext cx="9408814" cy="445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20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https://lifeo.ru/wp-content/uploads/spasibo-za-vnimanie-new-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0" y="317344"/>
            <a:ext cx="5392019" cy="178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Picture backgrou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39" y="322956"/>
            <a:ext cx="3682329" cy="653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13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809"/>
            <a:ext cx="12192000" cy="75570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7088" y="1753556"/>
            <a:ext cx="5658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chemeClr val="accent2"/>
                </a:solidFill>
              </a:rPr>
              <a:t>Что мы Родиной зовём?         И берёзки, вдоль которых</a:t>
            </a:r>
          </a:p>
          <a:p>
            <a:r>
              <a:rPr lang="ru-RU" altLang="ru-RU" dirty="0">
                <a:solidFill>
                  <a:schemeClr val="accent2"/>
                </a:solidFill>
              </a:rPr>
              <a:t>Дом, где мы с тобой живём,   Рядом с мамой мы идём.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8147" y="268645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мы Родиной зовём?       Наши праздники и песни,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rgbClr val="33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 с тонким колоском,      Тёплый вечер за окном.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altLang="ru-RU" sz="2400" b="1" dirty="0">
              <a:solidFill>
                <a:srgbClr val="33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04057" y="364056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chemeClr val="accent2"/>
                </a:solidFill>
              </a:rPr>
              <a:t>Что мы Родиной зовём?          И под небом синим-синим</a:t>
            </a:r>
          </a:p>
          <a:p>
            <a:r>
              <a:rPr lang="ru-RU" altLang="ru-RU" dirty="0">
                <a:solidFill>
                  <a:schemeClr val="accent2"/>
                </a:solidFill>
              </a:rPr>
              <a:t>Всё, что в сердце бережём,     Флаг России над Кремлём.</a:t>
            </a:r>
          </a:p>
          <a:p>
            <a:endParaRPr lang="ru-RU" altLang="ru-R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4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60901" y="15178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48327" y="32812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pic>
        <p:nvPicPr>
          <p:cNvPr id="15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130" y="258919"/>
            <a:ext cx="9710670" cy="6473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61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фла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9" y="1582971"/>
            <a:ext cx="5761037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2439" y="373488"/>
            <a:ext cx="77615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000" i="1" dirty="0" smtClean="0">
                <a:solidFill>
                  <a:srgbClr val="FF0000"/>
                </a:solidFill>
              </a:rPr>
              <a:t>Флаг   России</a:t>
            </a:r>
            <a:endParaRPr lang="ru-RU" altLang="ru-RU" sz="4000" i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63178" y="329247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4000" dirty="0" smtClean="0"/>
              <a:t>Белый цвет – берёзка.</a:t>
            </a:r>
          </a:p>
          <a:p>
            <a:r>
              <a:rPr lang="ru-RU" altLang="ru-RU" sz="4000" dirty="0" smtClean="0"/>
              <a:t>Синий - неба цвет.</a:t>
            </a:r>
          </a:p>
          <a:p>
            <a:r>
              <a:rPr lang="ru-RU" altLang="ru-RU" sz="4000" dirty="0" smtClean="0"/>
              <a:t>Красная полоска-</a:t>
            </a:r>
          </a:p>
          <a:p>
            <a:r>
              <a:rPr lang="ru-RU" altLang="ru-RU" sz="4000" dirty="0" smtClean="0"/>
              <a:t>Солнечный рассвет.</a:t>
            </a:r>
            <a:endParaRPr lang="ru-RU" altLang="ru-RU" sz="4000" dirty="0"/>
          </a:p>
        </p:txBody>
      </p:sp>
    </p:spTree>
    <p:extLst>
      <p:ext uri="{BB962C8B-B14F-4D97-AF65-F5344CB8AC3E}">
        <p14:creationId xmlns:p14="http://schemas.microsoft.com/office/powerpoint/2010/main" val="178036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2885" y="540913"/>
            <a:ext cx="3232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i="1" dirty="0" smtClean="0">
                <a:solidFill>
                  <a:srgbClr val="FF0000"/>
                </a:solidFill>
              </a:rPr>
              <a:t>Герб  России</a:t>
            </a:r>
            <a:endParaRPr lang="ru-RU" altLang="ru-RU" sz="4400" i="1" dirty="0">
              <a:solidFill>
                <a:srgbClr val="FF0000"/>
              </a:solidFill>
            </a:endParaRPr>
          </a:p>
        </p:txBody>
      </p:sp>
      <p:pic>
        <p:nvPicPr>
          <p:cNvPr id="1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0809"/>
            <a:ext cx="5717191" cy="571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60901" y="1517894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3600" dirty="0" smtClean="0"/>
              <a:t>У России величавой</a:t>
            </a:r>
          </a:p>
          <a:p>
            <a:r>
              <a:rPr lang="ru-RU" altLang="ru-RU" sz="3600" dirty="0" smtClean="0"/>
              <a:t>На гербе орёл двуглавый,</a:t>
            </a:r>
          </a:p>
          <a:p>
            <a:r>
              <a:rPr lang="ru-RU" altLang="ru-RU" sz="3600" dirty="0" smtClean="0"/>
              <a:t>Чтоб на запад на восток</a:t>
            </a:r>
          </a:p>
          <a:p>
            <a:r>
              <a:rPr lang="ru-RU" altLang="ru-RU" sz="3600" dirty="0" smtClean="0"/>
              <a:t>Он смотреть бы сразу мог.</a:t>
            </a:r>
          </a:p>
          <a:p>
            <a:r>
              <a:rPr lang="ru-RU" altLang="ru-RU" sz="3600" dirty="0" smtClean="0"/>
              <a:t>Сильный, мудрый он и гордый.</a:t>
            </a:r>
          </a:p>
          <a:p>
            <a:r>
              <a:rPr lang="ru-RU" altLang="ru-RU" sz="3600" dirty="0" smtClean="0"/>
              <a:t>Он – России дух свободный.</a:t>
            </a:r>
            <a:endParaRPr lang="ru-RU" altLang="ru-RU" sz="3600" dirty="0"/>
          </a:p>
        </p:txBody>
      </p:sp>
    </p:spTree>
    <p:extLst>
      <p:ext uri="{BB962C8B-B14F-4D97-AF65-F5344CB8AC3E}">
        <p14:creationId xmlns:p14="http://schemas.microsoft.com/office/powerpoint/2010/main" val="34405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2885" y="540913"/>
            <a:ext cx="32327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400" i="1" dirty="0" smtClean="0">
                <a:solidFill>
                  <a:srgbClr val="FF0000"/>
                </a:solidFill>
              </a:rPr>
              <a:t>Гимн  России</a:t>
            </a:r>
            <a:endParaRPr lang="ru-RU" altLang="ru-RU" sz="4400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60901" y="15178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pic>
        <p:nvPicPr>
          <p:cNvPr id="4" name="So_slovami_-_Gimn_Rossii_658643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9256" y="2583288"/>
            <a:ext cx="609600" cy="609600"/>
          </a:xfrm>
          <a:prstGeom prst="rect">
            <a:avLst/>
          </a:prstGeom>
        </p:spPr>
      </p:pic>
      <p:pic>
        <p:nvPicPr>
          <p:cNvPr id="11" name="Picture 4" descr="https://proza.ru/pics/2020/10/12/1826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50" y="3192888"/>
            <a:ext cx="10566450" cy="352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84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60901" y="15178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29967" y="532204"/>
            <a:ext cx="55556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i="1" dirty="0" smtClean="0">
                <a:solidFill>
                  <a:srgbClr val="FF0000"/>
                </a:solidFill>
              </a:rPr>
              <a:t>Москва – столица России</a:t>
            </a:r>
            <a:endParaRPr lang="ru-RU" altLang="ru-RU" sz="3200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48327" y="328126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3600" dirty="0" smtClean="0"/>
              <a:t>Москва – это Красная площадь.</a:t>
            </a:r>
          </a:p>
          <a:p>
            <a:r>
              <a:rPr lang="ru-RU" altLang="ru-RU" sz="3600" dirty="0" smtClean="0"/>
              <a:t>Москва – это башни Кремля.</a:t>
            </a:r>
          </a:p>
          <a:p>
            <a:r>
              <a:rPr lang="ru-RU" altLang="ru-RU" sz="3600" dirty="0" smtClean="0"/>
              <a:t>Москва – это сердце России,</a:t>
            </a:r>
          </a:p>
          <a:p>
            <a:r>
              <a:rPr lang="ru-RU" altLang="ru-RU" sz="3600" dirty="0" smtClean="0"/>
              <a:t>Которое любит тебя.</a:t>
            </a:r>
            <a:endParaRPr lang="ru-RU" altLang="ru-RU" sz="3600" dirty="0"/>
          </a:p>
        </p:txBody>
      </p:sp>
      <p:pic>
        <p:nvPicPr>
          <p:cNvPr id="12" name="Picture 12" descr="https://avatars.mds.yandex.net/i?id=dd604004646cfa5fe043a8fc1371f9b6f879f882d106b6ad-13620566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07" y="875412"/>
            <a:ext cx="5296941" cy="6372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герб Москв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337" y="140373"/>
            <a:ext cx="2393574" cy="300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68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60901" y="15178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29967" y="532204"/>
            <a:ext cx="55556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i="1" dirty="0" smtClean="0">
                <a:solidFill>
                  <a:srgbClr val="FF0000"/>
                </a:solidFill>
              </a:rPr>
              <a:t>Москва – столица России</a:t>
            </a:r>
            <a:endParaRPr lang="ru-RU" altLang="ru-RU" sz="3200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48327" y="32812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pic>
        <p:nvPicPr>
          <p:cNvPr id="12" name="Picture 12" descr="https://avatars.mds.yandex.net/i?id=dd604004646cfa5fe043a8fc1371f9b6f879f882d106b6ad-13620566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07" y="875412"/>
            <a:ext cx="5296941" cy="6372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56248" y="5425943"/>
            <a:ext cx="6096000" cy="11339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Москве работают правительство Российской Федерации и наш президент.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248" y="725657"/>
            <a:ext cx="6055271" cy="4335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265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60901" y="15178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48327" y="32812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altLang="ru-RU" sz="3600" dirty="0"/>
          </a:p>
        </p:txBody>
      </p:sp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707" y="-145530"/>
            <a:ext cx="8138419" cy="71516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269</TotalTime>
  <Words>361</Words>
  <Application>Microsoft Office PowerPoint</Application>
  <PresentationFormat>Широкоэкранный</PresentationFormat>
  <Paragraphs>49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commissioner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Понятие малая и большая родина</dc:title>
  <dc:creator>Юлия</dc:creator>
  <cp:lastModifiedBy>Юлия</cp:lastModifiedBy>
  <cp:revision>19</cp:revision>
  <dcterms:created xsi:type="dcterms:W3CDTF">2024-07-07T08:53:08Z</dcterms:created>
  <dcterms:modified xsi:type="dcterms:W3CDTF">2024-07-10T11:17:18Z</dcterms:modified>
</cp:coreProperties>
</file>