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5143512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Учитель-логопед МБДОУ №45 </a:t>
            </a:r>
            <a:endParaRPr lang="ru-RU" dirty="0" smtClean="0"/>
          </a:p>
          <a:p>
            <a:r>
              <a:rPr lang="ru-RU" i="1" dirty="0" smtClean="0"/>
              <a:t>«Добрая фея» г. Междуреченск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Шелбогашева Инна Николаевна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1428736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Публикация</a:t>
            </a:r>
            <a:endParaRPr lang="ru-RU" sz="2800" dirty="0" smtClean="0"/>
          </a:p>
          <a:p>
            <a:pPr algn="ctr"/>
            <a:r>
              <a:rPr lang="ru-RU" sz="2800" b="1" i="1" dirty="0" smtClean="0"/>
              <a:t>Развитие мелкой моторики и двигательной координации у детей с нарушениями речи в работе учителя-логопеда.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71480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Координация движений – разновидность физического качества. Это согласование во времени и пространстве работы отдельных мышечных групп, которое обеспечивает наиболее эффективное выполнение двигательных действий.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2786058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детей, в нашей группе со сложной патологией речи, с ОНР различной степени тяжести, с дизартрией, с ЗПР, с различной степенью снижения интеллекта страдают двигательные навыки не только в области речевого аппарата. Часто моторика детей с патологией речи и интеллекта отличается общей неловкостью, недостаточной </a:t>
            </a:r>
            <a:r>
              <a:rPr lang="ru-RU" dirty="0" err="1" smtClean="0"/>
              <a:t>скоординированностью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Так же они неловки в навыках самообслуживания, отстают от сверстников в скорости и точности движений. Трудно обучаются держать предмет в руках и точно им манипулировать, переключаться с одного движения на другое. Так же страдает ориентация в пространстве и пространственная память.</a:t>
            </a:r>
          </a:p>
          <a:p>
            <a:endParaRPr lang="ru-RU" dirty="0"/>
          </a:p>
        </p:txBody>
      </p:sp>
      <p:pic>
        <p:nvPicPr>
          <p:cNvPr id="2049" name="Picture 1" descr="C:\Users\Shini\Downloads\IMG20240405092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04"/>
            <a:ext cx="1571637" cy="209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14678" y="1571612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Принимая во внимание, что у детей с патологией речи страдает не только воспроизведение, т. е. активная речь, но и восприятие услышанного – пассивная речь, нужно учитывать отсутствие понимания инструкции, правил игры, взаимодействия.  Страдает восприятие не только лексическое, но и восприятие формы слова и фразы. В силу нарушения восприятия   детям с патологией речи трудно понять и выполнить инструкцию связанную с формированием движения рук, движения в игре, в танце, в построении, учесть и точно исполнить все двигательные требования данного момента.</a:t>
            </a:r>
          </a:p>
          <a:p>
            <a:r>
              <a:rPr lang="ru-RU" dirty="0" smtClean="0"/>
              <a:t>Это проявляется не только на логопедических занятиях, но и при освоении всех видов деятельности. </a:t>
            </a:r>
          </a:p>
        </p:txBody>
      </p:sp>
      <p:pic>
        <p:nvPicPr>
          <p:cNvPr id="1026" name="Picture 2" descr="C:\Users\Shini\Downloads\IMG2024040310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2009220" cy="267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коррекционной работе занятия по формированию общей и мелкой моторики занимают особое место. </a:t>
            </a:r>
          </a:p>
          <a:p>
            <a:r>
              <a:rPr lang="ru-RU" dirty="0" smtClean="0"/>
              <a:t>В своей работе мы активно используем балансиры.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4810" y="3643314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Балансиры</a:t>
            </a:r>
            <a:r>
              <a:rPr lang="ru-RU" dirty="0" smtClean="0"/>
              <a:t>, по-настоящему уникальный инструмент коррекционно-развивающего процесса, так как мозжечок, на который идет воздействие, связан со всеми структурами нервной системы. Он участвует в интеллектуальном, речевом и эмоциональном развитии ребенка.</a:t>
            </a:r>
          </a:p>
          <a:p>
            <a:r>
              <a:rPr lang="ru-RU" dirty="0" smtClean="0"/>
              <a:t>В работе по развитию мелкой моторики рук мы используем разнообразные</a:t>
            </a:r>
            <a:r>
              <a:rPr lang="ru-RU" b="1" dirty="0" smtClean="0"/>
              <a:t> </a:t>
            </a:r>
            <a:r>
              <a:rPr lang="ru-RU" dirty="0" smtClean="0"/>
              <a:t>упражнения для пальцев и кистей рук.</a:t>
            </a:r>
            <a:endParaRPr lang="ru-RU" dirty="0"/>
          </a:p>
        </p:txBody>
      </p:sp>
      <p:pic>
        <p:nvPicPr>
          <p:cNvPr id="17410" name="Picture 2" descr="C:\Users\Shini\Downloads\IMG20240312084822.jpg"/>
          <p:cNvPicPr>
            <a:picLocks noChangeAspect="1" noChangeArrowheads="1"/>
          </p:cNvPicPr>
          <p:nvPr/>
        </p:nvPicPr>
        <p:blipFill>
          <a:blip r:embed="rId2" cstate="print"/>
          <a:srcRect l="16092" t="22414" r="28736" b="6897"/>
          <a:stretch>
            <a:fillRect/>
          </a:stretch>
        </p:blipFill>
        <p:spPr bwMode="auto">
          <a:xfrm>
            <a:off x="2357422" y="3500438"/>
            <a:ext cx="1714512" cy="2928958"/>
          </a:xfrm>
          <a:prstGeom prst="rect">
            <a:avLst/>
          </a:prstGeom>
          <a:noFill/>
        </p:spPr>
      </p:pic>
      <p:pic>
        <p:nvPicPr>
          <p:cNvPr id="7" name="Рисунок 6" descr="IMG20240314092545.jpg"/>
          <p:cNvPicPr>
            <a:picLocks noChangeAspect="1"/>
          </p:cNvPicPr>
          <p:nvPr/>
        </p:nvPicPr>
        <p:blipFill>
          <a:blip r:embed="rId3" cstate="print"/>
          <a:srcRect t="14583" r="23611" b="19791"/>
          <a:stretch>
            <a:fillRect/>
          </a:stretch>
        </p:blipFill>
        <p:spPr>
          <a:xfrm>
            <a:off x="4572000" y="428604"/>
            <a:ext cx="2143122" cy="2454860"/>
          </a:xfrm>
          <a:prstGeom prst="rect">
            <a:avLst/>
          </a:prstGeom>
        </p:spPr>
      </p:pic>
      <p:pic>
        <p:nvPicPr>
          <p:cNvPr id="8" name="Рисунок 7" descr="IMG20240314093743.jpg"/>
          <p:cNvPicPr>
            <a:picLocks noChangeAspect="1"/>
          </p:cNvPicPr>
          <p:nvPr/>
        </p:nvPicPr>
        <p:blipFill>
          <a:blip r:embed="rId4" cstate="print"/>
          <a:srcRect t="17708" b="12500"/>
          <a:stretch>
            <a:fillRect/>
          </a:stretch>
        </p:blipFill>
        <p:spPr>
          <a:xfrm>
            <a:off x="2357422" y="1428736"/>
            <a:ext cx="1995985" cy="1857388"/>
          </a:xfrm>
          <a:prstGeom prst="rect">
            <a:avLst/>
          </a:prstGeom>
        </p:spPr>
      </p:pic>
      <p:pic>
        <p:nvPicPr>
          <p:cNvPr id="9" name="Рисунок 8" descr="IMG20240314093445.jpg"/>
          <p:cNvPicPr>
            <a:picLocks noChangeAspect="1"/>
          </p:cNvPicPr>
          <p:nvPr/>
        </p:nvPicPr>
        <p:blipFill>
          <a:blip r:embed="rId5" cstate="print"/>
          <a:srcRect l="20833" t="23958" r="26389" b="8333"/>
          <a:stretch>
            <a:fillRect/>
          </a:stretch>
        </p:blipFill>
        <p:spPr>
          <a:xfrm>
            <a:off x="6929454" y="214290"/>
            <a:ext cx="1921133" cy="3286148"/>
          </a:xfrm>
          <a:prstGeom prst="rect">
            <a:avLst/>
          </a:prstGeom>
        </p:spPr>
      </p:pic>
      <p:pic>
        <p:nvPicPr>
          <p:cNvPr id="10" name="Рисунок 9" descr="IMG20240312084931.jpg"/>
          <p:cNvPicPr>
            <a:picLocks noChangeAspect="1"/>
          </p:cNvPicPr>
          <p:nvPr/>
        </p:nvPicPr>
        <p:blipFill>
          <a:blip r:embed="rId6" cstate="print"/>
          <a:srcRect l="23611" t="22916" r="26389" b="6250"/>
          <a:stretch>
            <a:fillRect/>
          </a:stretch>
        </p:blipFill>
        <p:spPr>
          <a:xfrm>
            <a:off x="428596" y="2357430"/>
            <a:ext cx="1815353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Упражнения для пальцев и кистей рук</a:t>
            </a:r>
            <a:r>
              <a:rPr lang="ru-RU" dirty="0" smtClean="0"/>
              <a:t> становятся неотъемлемой составляющей занятий. Необходимо формировать точность, целенаправленность движений рук и пальцев, тренировать двигательные реакции.</a:t>
            </a:r>
            <a:br>
              <a:rPr lang="ru-RU" dirty="0" smtClean="0"/>
            </a:br>
            <a:r>
              <a:rPr lang="ru-RU" dirty="0" smtClean="0"/>
              <a:t>Пальчиковая гимнастика, обязательно сопровождаемая речью, должна проводиться систематически. Только тогда мы будем иметь долговременный,  положительный  эффект.</a:t>
            </a:r>
            <a:endParaRPr lang="ru-RU" dirty="0"/>
          </a:p>
        </p:txBody>
      </p:sp>
      <p:pic>
        <p:nvPicPr>
          <p:cNvPr id="3" name="Рисунок 2" descr="IMG20240402095754.jpg"/>
          <p:cNvPicPr>
            <a:picLocks noChangeAspect="1"/>
          </p:cNvPicPr>
          <p:nvPr/>
        </p:nvPicPr>
        <p:blipFill>
          <a:blip r:embed="rId2" cstate="print"/>
          <a:srcRect l="5555" t="5208" r="22222" b="34375"/>
          <a:stretch>
            <a:fillRect/>
          </a:stretch>
        </p:blipFill>
        <p:spPr>
          <a:xfrm>
            <a:off x="428595" y="3714752"/>
            <a:ext cx="2433819" cy="2714644"/>
          </a:xfrm>
          <a:prstGeom prst="rect">
            <a:avLst/>
          </a:prstGeom>
        </p:spPr>
      </p:pic>
      <p:pic>
        <p:nvPicPr>
          <p:cNvPr id="4" name="Рисунок 3" descr="IMG20240402094511.jpg"/>
          <p:cNvPicPr>
            <a:picLocks noChangeAspect="1"/>
          </p:cNvPicPr>
          <p:nvPr/>
        </p:nvPicPr>
        <p:blipFill>
          <a:blip r:embed="rId3" cstate="print"/>
          <a:srcRect l="5555" t="13541"/>
          <a:stretch>
            <a:fillRect/>
          </a:stretch>
        </p:blipFill>
        <p:spPr>
          <a:xfrm>
            <a:off x="5500694" y="285728"/>
            <a:ext cx="2500330" cy="3051872"/>
          </a:xfrm>
          <a:prstGeom prst="rect">
            <a:avLst/>
          </a:prstGeom>
        </p:spPr>
      </p:pic>
      <p:pic>
        <p:nvPicPr>
          <p:cNvPr id="18434" name="Picture 2" descr="C:\Users\Shini\Downloads\IMG20240404105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786190"/>
            <a:ext cx="2071720" cy="2762293"/>
          </a:xfrm>
          <a:prstGeom prst="rect">
            <a:avLst/>
          </a:prstGeom>
          <a:noFill/>
        </p:spPr>
      </p:pic>
      <p:pic>
        <p:nvPicPr>
          <p:cNvPr id="18435" name="Picture 3" descr="C:\Users\Shini\Downloads\IMG20240405092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500438"/>
            <a:ext cx="241103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Зрительно-моторная координация  – это согласованные действия рук и глаза.</a:t>
            </a:r>
            <a:endParaRPr lang="ru-RU" dirty="0" smtClean="0"/>
          </a:p>
          <a:p>
            <a:r>
              <a:rPr lang="ru-RU" dirty="0" smtClean="0"/>
              <a:t>Ещё одна составляющая логопедических занятий, систематически применяемая нами, это работа над развитием зрительно-моторной координацией — это двигательная деятельность, которая обуславливается скоординированной работой мелких мышц руки (пальцев, кисти) и глаза. Ее необходимо осваивать, т.к. навыки тонкой моторики помогают ребенку исследовать, сравнивать, классифицировать окружающие его вещи и тем самым позволяют ему лучше познать мир, в котором он живет. Зрительно-моторная координация занимает важное место в формировании навыка письма. Поэтому в  старшем дошкольном возрасте работа по развитию мелкой моторики и координации движений руки должна стать важной частью подготовки к школе. </a:t>
            </a:r>
          </a:p>
          <a:p>
            <a:endParaRPr lang="ru-RU" dirty="0"/>
          </a:p>
        </p:txBody>
      </p:sp>
      <p:pic>
        <p:nvPicPr>
          <p:cNvPr id="3" name="Рисунок 2" descr="IMG20240311172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143380"/>
            <a:ext cx="1607355" cy="2143140"/>
          </a:xfrm>
          <a:prstGeom prst="rect">
            <a:avLst/>
          </a:prstGeom>
        </p:spPr>
      </p:pic>
      <p:pic>
        <p:nvPicPr>
          <p:cNvPr id="4" name="Рисунок 3" descr="IMG20240311172330_BURST001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000504"/>
            <a:ext cx="1785932" cy="2381243"/>
          </a:xfrm>
          <a:prstGeom prst="rect">
            <a:avLst/>
          </a:prstGeom>
        </p:spPr>
      </p:pic>
      <p:pic>
        <p:nvPicPr>
          <p:cNvPr id="5" name="Рисунок 4" descr="IMG20240418095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85728"/>
            <a:ext cx="2214560" cy="2952747"/>
          </a:xfrm>
          <a:prstGeom prst="rect">
            <a:avLst/>
          </a:prstGeom>
        </p:spPr>
      </p:pic>
      <p:pic>
        <p:nvPicPr>
          <p:cNvPr id="6" name="Рисунок 5" descr="IMG20240312092938_BURST001_COV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643314"/>
            <a:ext cx="2250279" cy="30003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3D8DA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241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 Шевцова</dc:creator>
  <cp:lastModifiedBy>Инна Шевцова</cp:lastModifiedBy>
  <cp:revision>6</cp:revision>
  <dcterms:created xsi:type="dcterms:W3CDTF">2024-06-03T02:38:52Z</dcterms:created>
  <dcterms:modified xsi:type="dcterms:W3CDTF">2024-06-03T08:55:02Z</dcterms:modified>
</cp:coreProperties>
</file>