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71448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 smtClean="0"/>
              <a:t>Нейроигры</a:t>
            </a:r>
            <a:r>
              <a:rPr lang="ru-RU" sz="2400" b="1" dirty="0" smtClean="0"/>
              <a:t> — как средство развития речи </a:t>
            </a:r>
            <a:endParaRPr lang="ru-RU" sz="2400" dirty="0" smtClean="0"/>
          </a:p>
          <a:p>
            <a:pPr algn="ctr" fontAlgn="base"/>
            <a:r>
              <a:rPr lang="ru-RU" sz="2400" b="1" dirty="0" smtClean="0"/>
              <a:t>детей дошкольного возраста.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43570" y="428625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Учитль-логопед</a:t>
            </a:r>
            <a:r>
              <a:rPr lang="ru-RU" dirty="0" smtClean="0"/>
              <a:t> МБДОУ №45 «Добрая фея»</a:t>
            </a:r>
          </a:p>
          <a:p>
            <a:r>
              <a:rPr lang="ru-RU" dirty="0" smtClean="0"/>
              <a:t>Шелбогашева</a:t>
            </a:r>
          </a:p>
          <a:p>
            <a:r>
              <a:rPr lang="ru-RU" dirty="0" smtClean="0"/>
              <a:t>Инна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начале 90-х гг. американскими психологами Полом и Гейлом </a:t>
            </a:r>
            <a:r>
              <a:rPr lang="ru-RU" dirty="0" err="1" smtClean="0"/>
              <a:t>Деннисон</a:t>
            </a:r>
            <a:r>
              <a:rPr lang="ru-RU" dirty="0" smtClean="0"/>
              <a:t> была разработана программа </a:t>
            </a:r>
            <a:r>
              <a:rPr lang="ru-RU" dirty="0" err="1" smtClean="0"/>
              <a:t>нейрогимнастики</a:t>
            </a:r>
            <a:r>
              <a:rPr lang="ru-RU" dirty="0" smtClean="0"/>
              <a:t> — «Гимнастика мозга», это методика активации природных механизмов работы мозга с помощью физических упражнений, объединение движения и мысли.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0496" y="3000372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Нейроигра</a:t>
            </a:r>
            <a:r>
              <a:rPr lang="ru-RU" b="1" dirty="0" smtClean="0"/>
              <a:t> </a:t>
            </a:r>
            <a:r>
              <a:rPr lang="ru-RU" dirty="0" smtClean="0"/>
              <a:t>— это популярное название двигательной нейропсихологической коррекции (или сенсомоторной коррекции). Это </a:t>
            </a:r>
            <a:r>
              <a:rPr lang="ru-RU" dirty="0" err="1" smtClean="0"/>
              <a:t>немедикаментозный</a:t>
            </a:r>
            <a:r>
              <a:rPr lang="ru-RU" dirty="0" smtClean="0"/>
              <a:t> вид помощи детям, имеющим различные неврологические заболевания и синдромы, такие как: ЗПР, СДВГ, РАС, алалия, дизартрия и другие.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Цели </a:t>
            </a:r>
            <a:r>
              <a:rPr lang="ru-RU" b="1" dirty="0" err="1" smtClean="0"/>
              <a:t>нейроигры</a:t>
            </a:r>
            <a:r>
              <a:rPr lang="ru-RU" b="1" dirty="0" smtClean="0"/>
              <a:t>:</a:t>
            </a:r>
            <a:endParaRPr lang="ru-RU" dirty="0" smtClean="0"/>
          </a:p>
          <a:p>
            <a:pPr fontAlgn="base"/>
            <a:r>
              <a:rPr lang="ru-RU" dirty="0" smtClean="0"/>
              <a:t>• Развитие межполушарного взаимодействия.</a:t>
            </a:r>
          </a:p>
          <a:p>
            <a:pPr fontAlgn="base"/>
            <a:r>
              <a:rPr lang="ru-RU" dirty="0" smtClean="0"/>
              <a:t>• Развитие комиссур (межполушарных связей).</a:t>
            </a:r>
          </a:p>
          <a:p>
            <a:pPr fontAlgn="base"/>
            <a:r>
              <a:rPr lang="ru-RU" dirty="0" smtClean="0"/>
              <a:t>• Синхронизация работы полушарий.</a:t>
            </a:r>
          </a:p>
          <a:p>
            <a:pPr fontAlgn="base"/>
            <a:r>
              <a:rPr lang="ru-RU" dirty="0" smtClean="0"/>
              <a:t>• Развитие мелкой моторики.</a:t>
            </a:r>
          </a:p>
          <a:p>
            <a:pPr fontAlgn="base"/>
            <a:r>
              <a:rPr lang="ru-RU" dirty="0" smtClean="0"/>
              <a:t>• Развитие способностей.</a:t>
            </a:r>
          </a:p>
          <a:p>
            <a:pPr fontAlgn="base"/>
            <a:r>
              <a:rPr lang="ru-RU" dirty="0" smtClean="0"/>
              <a:t>• Развитие памяти, внимания.</a:t>
            </a:r>
          </a:p>
          <a:p>
            <a:pPr fontAlgn="base"/>
            <a:r>
              <a:rPr lang="ru-RU" dirty="0" smtClean="0"/>
              <a:t>• Развитие речи.</a:t>
            </a:r>
          </a:p>
          <a:p>
            <a:pPr fontAlgn="base"/>
            <a:r>
              <a:rPr lang="ru-RU" dirty="0" smtClean="0"/>
              <a:t>• Развитие мышления.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86182" y="3357562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Основная цель применения </a:t>
            </a:r>
            <a:r>
              <a:rPr lang="ru-RU" dirty="0" err="1" smtClean="0"/>
              <a:t>нейрогигр</a:t>
            </a:r>
            <a:r>
              <a:rPr lang="ru-RU" dirty="0" smtClean="0"/>
              <a:t> с детьми — это активизация развития речи у детей. Для достижения этой цели поставлены следующие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- Стимулировать речевую активность детей;</a:t>
            </a:r>
          </a:p>
          <a:p>
            <a:pPr fontAlgn="base"/>
            <a:r>
              <a:rPr lang="ru-RU" dirty="0" smtClean="0"/>
              <a:t>- Развивать слухоречевое внимание детей;</a:t>
            </a:r>
          </a:p>
          <a:p>
            <a:pPr fontAlgn="base"/>
            <a:r>
              <a:rPr lang="ru-RU" dirty="0" smtClean="0"/>
              <a:t>- Развить нейродинамические процессы головного мозга, отвечающие за речь ребёнка;</a:t>
            </a:r>
          </a:p>
          <a:p>
            <a:r>
              <a:rPr lang="ru-RU" dirty="0" smtClean="0"/>
              <a:t>- Развивать познавательные процессы (внимание, память, мышление).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опыта работы с детьми группы №2 «Солнышко»</a:t>
            </a:r>
            <a:endParaRPr lang="ru-RU" dirty="0" smtClean="0"/>
          </a:p>
          <a:p>
            <a:r>
              <a:rPr lang="ru-RU" dirty="0" smtClean="0"/>
              <a:t>В своей работе мы используем </a:t>
            </a:r>
            <a:r>
              <a:rPr lang="ru-RU" dirty="0" err="1" smtClean="0"/>
              <a:t>нейроигры</a:t>
            </a:r>
            <a:r>
              <a:rPr lang="ru-RU" dirty="0" smtClean="0"/>
              <a:t> на индивидуальных занятиях или в свободное время. Игры подбираются с учётом индивидуальных, возрастных, а также интеллектуальных особенностей детей. Многие игры приходится упрощать. Например, игра «Разложи яблоки». Детям предлагаются не звуковые карточки, а фишки с изображением животных и фруктов. Необходимо разложить - всех животных в правый контейнер, а фрукты в левый. Либо контейнеры обозначаются только цветом. Конечно, взрослым озвучивается, что жёлтый это правый контейнер.</a:t>
            </a:r>
          </a:p>
          <a:p>
            <a:endParaRPr lang="ru-RU" dirty="0"/>
          </a:p>
        </p:txBody>
      </p:sp>
      <p:pic>
        <p:nvPicPr>
          <p:cNvPr id="3" name="Рисунок 2" descr="IMG202405140912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314" y="500042"/>
            <a:ext cx="1643074" cy="2143140"/>
          </a:xfrm>
          <a:prstGeom prst="rect">
            <a:avLst/>
          </a:prstGeom>
        </p:spPr>
      </p:pic>
      <p:pic>
        <p:nvPicPr>
          <p:cNvPr id="4" name="Рисунок 3" descr="IMG2024051409035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454" y="2500306"/>
            <a:ext cx="1923836" cy="2357454"/>
          </a:xfrm>
          <a:prstGeom prst="rect">
            <a:avLst/>
          </a:prstGeom>
        </p:spPr>
      </p:pic>
      <p:pic>
        <p:nvPicPr>
          <p:cNvPr id="5" name="Рисунок 4" descr="IMG202405141123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3438" y="4000504"/>
            <a:ext cx="1857388" cy="2085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2714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«Молоток - пила» - дети выполняют действия игрушками, т.к. у детей нашей группы слабо развито воображение и им трудно представить, что рука это пила. Педагогом обязательно проговаривается: </a:t>
            </a:r>
          </a:p>
          <a:p>
            <a:r>
              <a:rPr lang="ru-RU" dirty="0" smtClean="0"/>
              <a:t>- Пилю – </a:t>
            </a:r>
            <a:r>
              <a:rPr lang="ru-RU" dirty="0" err="1" smtClean="0"/>
              <a:t>жик-жик-жик</a:t>
            </a:r>
            <a:r>
              <a:rPr lang="ru-RU" dirty="0" smtClean="0"/>
              <a:t>, стучу – стук-стук-стук.</a:t>
            </a:r>
          </a:p>
          <a:p>
            <a:r>
              <a:rPr lang="ru-RU" dirty="0" smtClean="0"/>
              <a:t>- Барабан стучит - стук-стук-стук, бубен звенит – </a:t>
            </a:r>
            <a:r>
              <a:rPr lang="ru-RU" dirty="0" err="1" smtClean="0"/>
              <a:t>дзынь</a:t>
            </a:r>
            <a:r>
              <a:rPr lang="ru-RU" dirty="0" smtClean="0"/>
              <a:t>- </a:t>
            </a:r>
            <a:r>
              <a:rPr lang="ru-RU" dirty="0" err="1" smtClean="0"/>
              <a:t>дзынь</a:t>
            </a:r>
            <a:r>
              <a:rPr lang="ru-RU" dirty="0" smtClean="0"/>
              <a:t>- </a:t>
            </a:r>
            <a:r>
              <a:rPr lang="ru-RU" dirty="0" err="1" smtClean="0"/>
              <a:t>дзынь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" name="Рисунок 2" descr="IMG202405140905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7620" y="357166"/>
            <a:ext cx="2143140" cy="2428892"/>
          </a:xfrm>
          <a:prstGeom prst="rect">
            <a:avLst/>
          </a:prstGeom>
        </p:spPr>
      </p:pic>
      <p:pic>
        <p:nvPicPr>
          <p:cNvPr id="4" name="Рисунок 3" descr="IMG20240514092513.jpg"/>
          <p:cNvPicPr/>
          <p:nvPr/>
        </p:nvPicPr>
        <p:blipFill>
          <a:blip r:embed="rId3" cstate="print"/>
          <a:srcRect t="16913"/>
          <a:stretch>
            <a:fillRect/>
          </a:stretch>
        </p:blipFill>
        <p:spPr>
          <a:xfrm>
            <a:off x="6143636" y="2428868"/>
            <a:ext cx="2428892" cy="2500330"/>
          </a:xfrm>
          <a:prstGeom prst="rect">
            <a:avLst/>
          </a:prstGeom>
        </p:spPr>
      </p:pic>
      <p:pic>
        <p:nvPicPr>
          <p:cNvPr id="5" name="Рисунок 4" descr="IMG2024051409191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868" y="3857628"/>
            <a:ext cx="2000264" cy="2228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2786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же, в силу ограниченных возможностей детей, нам приходится  придумывать игры самостоятельно. Игра с прищепками: детям необходимо снять с левого рукава прищепки правой рукой и наоборот и разложить их в обозначенные ёмкости.</a:t>
            </a:r>
            <a:endParaRPr lang="ru-RU" dirty="0"/>
          </a:p>
        </p:txBody>
      </p:sp>
      <p:pic>
        <p:nvPicPr>
          <p:cNvPr id="3" name="Рисунок 2" descr="IMG2024051409064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1643074" cy="2214578"/>
          </a:xfrm>
          <a:prstGeom prst="rect">
            <a:avLst/>
          </a:prstGeom>
        </p:spPr>
      </p:pic>
      <p:pic>
        <p:nvPicPr>
          <p:cNvPr id="4" name="Рисунок 3" descr="IMG2024051411064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64" y="2071678"/>
            <a:ext cx="1628757" cy="2214578"/>
          </a:xfrm>
          <a:prstGeom prst="rect">
            <a:avLst/>
          </a:prstGeom>
        </p:spPr>
      </p:pic>
      <p:pic>
        <p:nvPicPr>
          <p:cNvPr id="5" name="Рисунок 4" descr="IMG202405140926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9058" y="3786190"/>
            <a:ext cx="1857388" cy="2371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своей работе активно используем упражнения из пособия </a:t>
            </a:r>
          </a:p>
          <a:p>
            <a:r>
              <a:rPr lang="ru-RU" dirty="0" err="1" smtClean="0"/>
              <a:t>Мурыгиной</a:t>
            </a:r>
            <a:r>
              <a:rPr lang="ru-RU" dirty="0" smtClean="0"/>
              <a:t> Н.В. и </a:t>
            </a:r>
            <a:r>
              <a:rPr lang="ru-RU" dirty="0" err="1" smtClean="0"/>
              <a:t>Вешняковой</a:t>
            </a:r>
            <a:r>
              <a:rPr lang="ru-RU" dirty="0" smtClean="0"/>
              <a:t> Л.В. и </a:t>
            </a:r>
          </a:p>
          <a:p>
            <a:r>
              <a:rPr lang="ru-RU" dirty="0" smtClean="0"/>
              <a:t>задания из </a:t>
            </a:r>
            <a:r>
              <a:rPr lang="ru-RU" dirty="0" err="1" smtClean="0"/>
              <a:t>нейропрописей</a:t>
            </a:r>
            <a:r>
              <a:rPr lang="ru-RU" dirty="0" smtClean="0"/>
              <a:t> </a:t>
            </a:r>
            <a:r>
              <a:rPr lang="ru-RU" dirty="0" err="1" smtClean="0"/>
              <a:t>Праведниковой</a:t>
            </a:r>
            <a:r>
              <a:rPr lang="ru-RU" dirty="0" smtClean="0"/>
              <a:t> И.И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" name="Рисунок 2" descr="IMG2024051519504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16" y="357166"/>
            <a:ext cx="1643074" cy="2071702"/>
          </a:xfrm>
          <a:prstGeom prst="rect">
            <a:avLst/>
          </a:prstGeom>
        </p:spPr>
      </p:pic>
      <p:pic>
        <p:nvPicPr>
          <p:cNvPr id="4" name="Рисунок 3" descr="IMG20240515194825.jpg"/>
          <p:cNvPicPr/>
          <p:nvPr/>
        </p:nvPicPr>
        <p:blipFill>
          <a:blip r:embed="rId3" cstate="print"/>
          <a:srcRect t="22770" b="21252"/>
          <a:stretch>
            <a:fillRect/>
          </a:stretch>
        </p:blipFill>
        <p:spPr>
          <a:xfrm>
            <a:off x="5500694" y="428604"/>
            <a:ext cx="2644358" cy="1980000"/>
          </a:xfrm>
          <a:prstGeom prst="rect">
            <a:avLst/>
          </a:prstGeom>
        </p:spPr>
      </p:pic>
      <p:pic>
        <p:nvPicPr>
          <p:cNvPr id="5" name="Рисунок 4" descr="IMG2024051411114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3214686"/>
            <a:ext cx="1714512" cy="2214578"/>
          </a:xfrm>
          <a:prstGeom prst="rect">
            <a:avLst/>
          </a:prstGeom>
        </p:spPr>
      </p:pic>
      <p:pic>
        <p:nvPicPr>
          <p:cNvPr id="6" name="Рисунок 5" descr="IMG2024051409153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4612" y="3214686"/>
            <a:ext cx="1571636" cy="2214578"/>
          </a:xfrm>
          <a:prstGeom prst="rect">
            <a:avLst/>
          </a:prstGeom>
        </p:spPr>
      </p:pic>
      <p:pic>
        <p:nvPicPr>
          <p:cNvPr id="7" name="Рисунок 6" descr="IMG20240418095706 (1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4876" y="3214686"/>
            <a:ext cx="1571636" cy="2214578"/>
          </a:xfrm>
          <a:prstGeom prst="rect">
            <a:avLst/>
          </a:prstGeom>
        </p:spPr>
      </p:pic>
      <p:pic>
        <p:nvPicPr>
          <p:cNvPr id="8" name="Рисунок 7" descr="IMG20240312092954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5140" y="3214686"/>
            <a:ext cx="1643074" cy="22145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358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Шевцова</dc:creator>
  <cp:lastModifiedBy>Инна Шевцова</cp:lastModifiedBy>
  <cp:revision>2</cp:revision>
  <dcterms:created xsi:type="dcterms:W3CDTF">2024-05-20T11:56:48Z</dcterms:created>
  <dcterms:modified xsi:type="dcterms:W3CDTF">2024-05-20T12:12:56Z</dcterms:modified>
</cp:coreProperties>
</file>