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1" r:id="rId3"/>
    <p:sldId id="257" r:id="rId4"/>
    <p:sldId id="258" r:id="rId5"/>
    <p:sldId id="262" r:id="rId6"/>
    <p:sldId id="261" r:id="rId7"/>
    <p:sldId id="260" r:id="rId8"/>
    <p:sldId id="264" r:id="rId9"/>
    <p:sldId id="259" r:id="rId10"/>
    <p:sldId id="263" r:id="rId11"/>
    <p:sldId id="266" r:id="rId12"/>
    <p:sldId id="265" r:id="rId13"/>
    <p:sldId id="270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20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16888-608E-4064-B779-FCA1869530A3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5AC70-3E3E-445E-9F2C-D931F7C0D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795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16888-608E-4064-B779-FCA1869530A3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5AC70-3E3E-445E-9F2C-D931F7C0D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657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16888-608E-4064-B779-FCA1869530A3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5AC70-3E3E-445E-9F2C-D931F7C0D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184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16888-608E-4064-B779-FCA1869530A3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5AC70-3E3E-445E-9F2C-D931F7C0D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350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16888-608E-4064-B779-FCA1869530A3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5AC70-3E3E-445E-9F2C-D931F7C0D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360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16888-608E-4064-B779-FCA1869530A3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5AC70-3E3E-445E-9F2C-D931F7C0D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390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16888-608E-4064-B779-FCA1869530A3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5AC70-3E3E-445E-9F2C-D931F7C0D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87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16888-608E-4064-B779-FCA1869530A3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5AC70-3E3E-445E-9F2C-D931F7C0D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633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16888-608E-4064-B779-FCA1869530A3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5AC70-3E3E-445E-9F2C-D931F7C0D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557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16888-608E-4064-B779-FCA1869530A3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5AC70-3E3E-445E-9F2C-D931F7C0D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286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16888-608E-4064-B779-FCA1869530A3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5AC70-3E3E-445E-9F2C-D931F7C0D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883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16888-608E-4064-B779-FCA1869530A3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5AC70-3E3E-445E-9F2C-D931F7C0D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717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395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57250"/>
            <a:ext cx="842493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63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 descr="C:\Users\hp\Desktop\img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0344"/>
            <a:ext cx="8424936" cy="623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7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08720"/>
            <a:ext cx="8280920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74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64704"/>
            <a:ext cx="8352928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77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4" name="Picture 2" descr="C:\Users\hp\Desktop\Живая-картинки-для-презентации-на-тему-Спасибо-за-внимание-подборка-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71500"/>
            <a:ext cx="8568952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33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 descr="C:\Users\hp\Desktop\s629951_2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48" y="493128"/>
            <a:ext cx="8136904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48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96400" y="1289953"/>
            <a:ext cx="655272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/>
            <a:r>
              <a:rPr lang="ru-RU" sz="32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уголок </a:t>
            </a:r>
            <a:r>
              <a:rPr lang="ru-RU" sz="2400" b="0" i="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это </a:t>
            </a:r>
            <a:r>
              <a:rPr lang="ru-RU" sz="2400" b="0" i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необходимое условие для формирования самостоятельной музыкальной деятельности дошкольников, где дети познают музыку и ее красоту.</a:t>
            </a:r>
          </a:p>
          <a:p>
            <a:pPr indent="450000" algn="just"/>
            <a:r>
              <a:rPr lang="ru-RU" sz="2400" b="0" i="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Это создание музыкальной предметно – развивающей среды, которая состоит из трех блоков:</a:t>
            </a:r>
          </a:p>
          <a:p>
            <a:pPr indent="450000" algn="just">
              <a:buFont typeface="Arial"/>
              <a:buChar char="•"/>
            </a:pPr>
            <a:r>
              <a:rPr lang="ru-RU" sz="2400" b="0" i="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восприятие музыки</a:t>
            </a:r>
          </a:p>
          <a:p>
            <a:pPr indent="450000" algn="just">
              <a:buFont typeface="Arial"/>
              <a:buChar char="•"/>
            </a:pPr>
            <a:r>
              <a:rPr lang="ru-RU" sz="2400" b="0" i="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воспроизведение музыки</a:t>
            </a:r>
          </a:p>
          <a:p>
            <a:pPr indent="450000" algn="just">
              <a:buFont typeface="Arial"/>
              <a:buChar char="•"/>
            </a:pPr>
            <a:r>
              <a:rPr lang="ru-RU" sz="2400" b="0" i="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 – творческая деятельность</a:t>
            </a:r>
            <a:endParaRPr lang="ru-RU" sz="2400" b="0" i="0" dirty="0"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82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15616" y="1628507"/>
            <a:ext cx="705678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</a:p>
          <a:p>
            <a:pPr indent="450000" algn="just"/>
            <a:r>
              <a:rPr lang="ru-RU" sz="2800" b="0" i="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 оформленный музыкальный уголок поможет:</a:t>
            </a:r>
          </a:p>
          <a:p>
            <a:pPr marL="285750" indent="450000" algn="just">
              <a:buFont typeface="Arial" panose="020B0604020202020204" pitchFamily="34" charset="0"/>
              <a:buChar char="•"/>
            </a:pPr>
            <a:r>
              <a:rPr lang="ru-RU" sz="2400" b="0" i="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только окунуться в мир музыки и расширить представления о ней; </a:t>
            </a:r>
          </a:p>
          <a:p>
            <a:pPr marL="285750" indent="450000" algn="just">
              <a:buFont typeface="Arial" panose="020B0604020202020204" pitchFamily="34" charset="0"/>
              <a:buChar char="•"/>
            </a:pPr>
            <a:r>
              <a:rPr lang="ru-RU" sz="2400" b="0" i="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 и разовьет воображение детей;</a:t>
            </a:r>
          </a:p>
          <a:p>
            <a:pPr marL="285750" indent="450000" algn="just">
              <a:buFont typeface="Arial" panose="020B0604020202020204" pitchFamily="34" charset="0"/>
              <a:buChar char="•"/>
            </a:pPr>
            <a:r>
              <a:rPr lang="ru-RU" sz="2400" b="0" i="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активизирует эмоциональную сферу, мышление, речь;</a:t>
            </a:r>
          </a:p>
          <a:p>
            <a:pPr marL="285750" indent="4500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оздать радостное настроение.</a:t>
            </a:r>
            <a:endParaRPr lang="ru-RU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14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flipH="1">
            <a:off x="1660386" y="2029490"/>
            <a:ext cx="4999845" cy="67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52736"/>
            <a:ext cx="8208912" cy="494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97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78456" y="1382286"/>
            <a:ext cx="712879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450000" algn="just"/>
            <a:r>
              <a:rPr lang="ru-RU" sz="2000" b="0" i="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 оформлении музыкального уголка нужно помнить о возрастных и индивидуальных возможностях детей. </a:t>
            </a:r>
          </a:p>
          <a:p>
            <a:pPr marL="285750" indent="450000" algn="just"/>
            <a:r>
              <a:rPr lang="ru-RU" sz="2000" b="0" i="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Так, для детей 3-5 лет оформление лучше строить на сюжетной основе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2000" b="0" i="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450000" algn="just"/>
            <a:r>
              <a:rPr lang="ru-RU" sz="2000" b="0" i="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более старшего возраста – на дидактической.</a:t>
            </a:r>
            <a:endParaRPr lang="ru-RU" sz="20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000" algn="ctr"/>
            <a:r>
              <a:rPr lang="ru-RU" sz="2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Музыкальная предметная среда должна быть соответствовать глазу, действиям руки, росту ребенка. </a:t>
            </a:r>
          </a:p>
          <a:p>
            <a:pPr indent="450000" algn="just"/>
            <a:r>
              <a:rPr lang="ru-RU" sz="2000" b="1" i="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музыкальном уголке должны стоять: </a:t>
            </a:r>
          </a:p>
          <a:p>
            <a:pPr marL="285750" indent="450000" algn="just"/>
            <a:r>
              <a:rPr lang="ru-RU" sz="2000" b="0" i="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шкаф, полки для музыкальных пособий, пару столов, стулья для дидактических игр. </a:t>
            </a:r>
          </a:p>
          <a:p>
            <a:pPr indent="450000" algn="just"/>
            <a:r>
              <a:rPr lang="ru-RU" sz="2000" b="1" i="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Пособия развивающей среды должны быть: </a:t>
            </a:r>
          </a:p>
          <a:p>
            <a:pPr marL="285750" indent="450000" algn="just"/>
            <a:r>
              <a:rPr lang="ru-RU" sz="2000" b="0" i="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эстетичны, привлекательны, просты в обращении, вызывать желание действовать с ними. </a:t>
            </a:r>
            <a:endParaRPr lang="ru-RU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3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43608" y="1377752"/>
            <a:ext cx="73448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 создании музыкальных зон в ДОУ рекомендуется продумать: </a:t>
            </a:r>
          </a:p>
          <a:p>
            <a:pPr algn="just"/>
            <a:r>
              <a:rPr lang="ru-RU" sz="2000" b="0" i="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1.Целесообразность размещения зоны, доступность оборудования для детей, хранение. </a:t>
            </a:r>
          </a:p>
          <a:p>
            <a:pPr algn="just"/>
            <a:r>
              <a:rPr lang="ru-RU" sz="2000" b="0" i="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2.Разнообразие оборудования. Наличие всех необходимых пособий по данной возрастной группе. </a:t>
            </a:r>
          </a:p>
          <a:p>
            <a:pPr algn="just"/>
            <a:r>
              <a:rPr lang="ru-RU" sz="2000" b="0" i="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3.Учет возрастных особенностей детей. </a:t>
            </a:r>
          </a:p>
          <a:p>
            <a:pPr algn="just"/>
            <a:r>
              <a:rPr lang="ru-RU" sz="2000" b="0" i="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4.Эстетическое оформление музыкальной зоны и пособий, находящихся там.</a:t>
            </a:r>
          </a:p>
          <a:p>
            <a:pPr algn="just"/>
            <a:r>
              <a:rPr lang="ru-RU" sz="2000" b="0" i="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5.Возможность переноса оборудования в другие места. 6.Педагогически грамотное руководство самостоятельной музыкальной деятельностью детей со стороны воспитателя. </a:t>
            </a:r>
          </a:p>
          <a:p>
            <a:pPr algn="just"/>
            <a:r>
              <a:rPr lang="ru-RU" sz="2000" b="0" i="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7.Удобное расположение музыкального уголка или музыкально-театральной зоны.</a:t>
            </a:r>
            <a:endParaRPr lang="ru-RU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05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57250"/>
            <a:ext cx="842493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11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08720"/>
            <a:ext cx="8352928" cy="528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7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244</Words>
  <Application>Microsoft Office PowerPoint</Application>
  <PresentationFormat>Экран (4:3)</PresentationFormat>
  <Paragraphs>26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hp</cp:lastModifiedBy>
  <cp:revision>13</cp:revision>
  <dcterms:created xsi:type="dcterms:W3CDTF">2021-02-03T18:31:29Z</dcterms:created>
  <dcterms:modified xsi:type="dcterms:W3CDTF">2024-03-14T17:43:01Z</dcterms:modified>
</cp:coreProperties>
</file>