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58" r:id="rId5"/>
    <p:sldId id="259" r:id="rId6"/>
    <p:sldId id="262" r:id="rId7"/>
    <p:sldId id="263" r:id="rId8"/>
    <p:sldId id="266" r:id="rId9"/>
    <p:sldId id="265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C7359-5293-4CAB-B2FA-FFB4418FB7C8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38D83-3D2B-4D28-A0D4-4C4D6E7AF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14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38D83-3D2B-4D28-A0D4-4C4D6E7AF2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dzen.ru/a/W6-Qd9BDswCrEPFa?utm_referer=www.yandex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na-dache.pro/uploads/posts/2022-04/1651187775_11-na-dache-pro-p-klubnika-odna-yagoda-foto-17.jpg" TargetMode="External"/><Relationship Id="rId13" Type="http://schemas.openxmlformats.org/officeDocument/2006/relationships/hyperlink" Target="https://www.yandex.ru/images/search?from=tabbar&amp;img_url=https%3A%2F%2Fkupiopt.com%2Fimages%2Fthumbnails%2F4070%2F3000%2Fdetailed%2F4%2Fdb6f0d6e-ae2c-4f52-ab80-e3f571944a2a.jpg&amp;lr=11287&amp;pos=12&amp;rpt=simage&amp;text=&#1092;&#1086;&#1090;&#1086;%20&#1082;&#1086;&#1088;&#1086;&#1073;&#1082;&#1080;%20&#1089;%20&#1089;&#1086;&#1082;&#1086;&#1084;%20&#1080;&#1079;%20&#1103;&#1075;&#1086;&#1076;" TargetMode="External"/><Relationship Id="rId3" Type="http://schemas.openxmlformats.org/officeDocument/2006/relationships/hyperlink" Target="https://www.yandex.ru/images/search?from=tabbar&amp;img_url=https%3A%2F%2Fwww.firestock.ru%2Fdownload%2Fs%2Fbxcb6i4pj3govq6%2Fshutterstock_112619291.jpg&amp;lr=11287&amp;pos=28&amp;rpt=simage&amp;text=&#1092;&#1086;&#1090;&#1086;%20&#1073;&#1072;&#1085;&#1082;&#1080;%20&#1089;%20&#1074;&#1072;&#1088;&#1077;&#1085;&#1100;&#1077;&#1084;" TargetMode="External"/><Relationship Id="rId7" Type="http://schemas.openxmlformats.org/officeDocument/2006/relationships/hyperlink" Target="https://news.unipack.ru/light_editor_img/images/2015-10-26/file1445527086.jpg" TargetMode="External"/><Relationship Id="rId12" Type="http://schemas.openxmlformats.org/officeDocument/2006/relationships/hyperlink" Target="https://www.yandex.ru/images/search?from=tabbar&amp;img_url=https%3A%2F%2Fvolyn.com.ua%2Fcontent%2Fthumbs%2F1500x1000%2Fj%2Fup%2F4qculm-myi4o3h2d5jbvdufvrem6yrhyezj5upj.jpg&amp;lr=11287&amp;p" TargetMode="External"/><Relationship Id="rId2" Type="http://schemas.openxmlformats.org/officeDocument/2006/relationships/hyperlink" Target="https://mail.ru/search?search_source=mailru_desktop_safe&amp;msid=1&amp;src=suggest_B&amp;encoded_text=AABfakWYVH6JW5OR7AP48_qASU7fFX-jitr8KUi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emiramisgardens.ru/upload/iblock/b93/b930fd162d9bfe59aacb63cbf459fa2f.jpg" TargetMode="External"/><Relationship Id="rId11" Type="http://schemas.openxmlformats.org/officeDocument/2006/relationships/hyperlink" Target="file:///C:\Users\admin\Documents\amesmagazine.it\wp-content\uploads\2020\05\Piroghi-Cucina-Russa.jpg" TargetMode="External"/><Relationship Id="rId5" Type="http://schemas.openxmlformats.org/officeDocument/2006/relationships/hyperlink" Target="https://plodovyisad.ru/assets/images/products/357/image001-1" TargetMode="External"/><Relationship Id="rId10" Type="http://schemas.openxmlformats.org/officeDocument/2006/relationships/hyperlink" Target="https://mykaleidoscope.ru/x/uploads/posts/2022-09/1663261954_20-mykaleidoscope-ru-p-oblepikha-sadovaya-krasivo-21.jpg" TargetMode="External"/><Relationship Id="rId4" Type="http://schemas.openxmlformats.org/officeDocument/2006/relationships/hyperlink" Target="https://www.yandex.ru/images/search?from=tabbar&amp;img_url=https%3A%2F%2Fi.artfile.ru%2F2000x1330_769963_%5Bwww.ArtFile.ru%5D.jpg&amp;lr=11287&amp;p=1&amp;pos=11&amp;rpt=simage&amp;text=&#1082;&#1072;&#1088;&#1090;&#1080;&#1085;&#1082;&#1072;%20&#1074;&#1080;&#1096;&#1085;&#1080;" TargetMode="External"/><Relationship Id="rId9" Type="http://schemas.openxmlformats.org/officeDocument/2006/relationships/hyperlink" Target="https://cvet-dom.ru/wp-content/uploads/2017/08/21-29.jpg" TargetMode="External"/><Relationship Id="rId14" Type="http://schemas.openxmlformats.org/officeDocument/2006/relationships/hyperlink" Target="https://da4nik.ru/wp-content/uploads/2023/05/smorodina-chernaya-kust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-mama.ru/zagadki-pro-yagody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miramisgardens.ru/upload/iblock/b93/b930fd162d9bfe59aacb63cbf459fa2f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pozdravok.com/scenarii/konkursy/zagadki-pro/yagody/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colate.ru/zagadki/o-prirode/zagadki-pro-yagody/zagadki-pro-smorodinu?ysclid=llro5s8iyf87104807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2karandasha.ru/zagadki-dlya-detey/yagody/vishnya/10404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sportal.ru/detskiy-sad/okruzhayushchiy-mir/2021/06/13/konspekt-nod-v-starshey-gruppe-znakomstvo-s-yagodami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te.ru/zagadki/o-prirode/zagadki-pro-derevya/zagadki-pro-ryabin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-mama.ru/zagadki-pro-yagody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Ягоды сибирского сада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«Детский сад №37 «Искорка»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04856" cy="2783160"/>
          </a:xfrm>
        </p:spPr>
        <p:txBody>
          <a:bodyPr>
            <a:normAutofit/>
          </a:bodyPr>
          <a:lstStyle/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алдина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аталья Николаевна</a:t>
            </a:r>
          </a:p>
          <a:p>
            <a:pPr algn="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оспитатель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Междуреченск - 2023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628800"/>
            <a:ext cx="4968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hlinkClick r:id="rId2"/>
              </a:rPr>
              <a:t>Ягода овальная, цвет – темный </a:t>
            </a:r>
            <a:r>
              <a:rPr lang="ru-RU" sz="3200" dirty="0" smtClean="0">
                <a:solidFill>
                  <a:srgbClr val="7030A0"/>
                </a:solidFill>
                <a:hlinkClick r:id="rId2"/>
              </a:rPr>
              <a:t>фиолетовый, </a:t>
            </a:r>
            <a:r>
              <a:rPr lang="ru-RU" sz="3200" dirty="0">
                <a:solidFill>
                  <a:srgbClr val="7030A0"/>
                </a:solidFill>
                <a:hlinkClick r:id="rId2"/>
              </a:rPr>
              <a:t>словно инеем покрыта.</a:t>
            </a:r>
          </a:p>
          <a:p>
            <a:r>
              <a:rPr lang="ru-RU" sz="3200" dirty="0">
                <a:solidFill>
                  <a:srgbClr val="7030A0"/>
                </a:solidFill>
                <a:hlinkClick r:id="rId2"/>
              </a:rPr>
              <a:t>Всех ягод раньше поспевает, взрослым и детям здоровья прибавляет.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76152"/>
            <a:ext cx="2880320" cy="2892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45" y="1581306"/>
            <a:ext cx="4337637" cy="42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0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Что можно приготовить из ягоды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540" y="1484784"/>
            <a:ext cx="2592288" cy="1795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2232248" cy="2223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17032"/>
            <a:ext cx="3312367" cy="3018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4" t="6012" r="34072" b="3673"/>
          <a:stretch/>
        </p:blipFill>
        <p:spPr>
          <a:xfrm>
            <a:off x="3275856" y="1844824"/>
            <a:ext cx="1507086" cy="213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764704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Гиперссылки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82341"/>
            <a:ext cx="6318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2"/>
              </a:rPr>
              <a:t>Вопросительный знак</a:t>
            </a:r>
            <a:endParaRPr lang="ru-RU" dirty="0"/>
          </a:p>
          <a:p>
            <a:r>
              <a:rPr lang="ru-RU" u="sng" dirty="0">
                <a:hlinkClick r:id="rId3"/>
              </a:rPr>
              <a:t>Банка с вареньем</a:t>
            </a:r>
            <a:endParaRPr lang="ru-RU" dirty="0"/>
          </a:p>
          <a:p>
            <a:r>
              <a:rPr lang="ru-RU" u="sng" dirty="0">
                <a:hlinkClick r:id="rId4"/>
              </a:rPr>
              <a:t>Вишня</a:t>
            </a:r>
            <a:endParaRPr lang="ru-RU" dirty="0"/>
          </a:p>
          <a:p>
            <a:r>
              <a:rPr lang="ru-RU" u="sng" dirty="0">
                <a:hlinkClick r:id="rId5"/>
              </a:rPr>
              <a:t>Жимолость</a:t>
            </a:r>
            <a:endParaRPr lang="ru-RU" dirty="0"/>
          </a:p>
          <a:p>
            <a:r>
              <a:rPr lang="ru-RU" u="sng" dirty="0">
                <a:hlinkClick r:id="rId6"/>
              </a:rPr>
              <a:t>Малина</a:t>
            </a:r>
            <a:endParaRPr lang="ru-RU" dirty="0"/>
          </a:p>
          <a:p>
            <a:r>
              <a:rPr lang="ru-RU" u="sng" dirty="0">
                <a:hlinkClick r:id="rId7"/>
              </a:rPr>
              <a:t>Компот из вишни</a:t>
            </a:r>
            <a:endParaRPr lang="ru-RU" dirty="0"/>
          </a:p>
          <a:p>
            <a:r>
              <a:rPr lang="ru-RU" u="sng" dirty="0">
                <a:hlinkClick r:id="rId8"/>
              </a:rPr>
              <a:t>Клубника</a:t>
            </a:r>
            <a:endParaRPr lang="ru-RU" dirty="0"/>
          </a:p>
          <a:p>
            <a:r>
              <a:rPr lang="ru-RU" u="sng" dirty="0">
                <a:hlinkClick r:id="rId9"/>
              </a:rPr>
              <a:t>Крыжовник</a:t>
            </a:r>
            <a:endParaRPr lang="ru-RU" dirty="0"/>
          </a:p>
          <a:p>
            <a:r>
              <a:rPr lang="ru-RU" u="sng" dirty="0">
                <a:hlinkClick r:id="rId10"/>
              </a:rPr>
              <a:t>Облепиха</a:t>
            </a:r>
            <a:endParaRPr lang="ru-RU" dirty="0"/>
          </a:p>
          <a:p>
            <a:r>
              <a:rPr lang="ru-RU" u="sng" dirty="0">
                <a:hlinkClick r:id="rId11"/>
              </a:rPr>
              <a:t>Пирожки</a:t>
            </a:r>
            <a:endParaRPr lang="ru-RU" dirty="0"/>
          </a:p>
          <a:p>
            <a:r>
              <a:rPr lang="ru-RU" u="sng" dirty="0">
                <a:hlinkClick r:id="rId12"/>
              </a:rPr>
              <a:t>Рябина красная</a:t>
            </a:r>
            <a:endParaRPr lang="ru-RU" dirty="0"/>
          </a:p>
          <a:p>
            <a:r>
              <a:rPr lang="ru-RU" u="sng" dirty="0">
                <a:hlinkClick r:id="rId13"/>
              </a:rPr>
              <a:t>Сок из ягод</a:t>
            </a:r>
            <a:endParaRPr lang="ru-RU" dirty="0"/>
          </a:p>
          <a:p>
            <a:r>
              <a:rPr lang="ru-RU" u="sng" dirty="0">
                <a:hlinkClick r:id="rId14"/>
              </a:rPr>
              <a:t>Чёрная смородина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24744"/>
            <a:ext cx="60304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Цель: уточнить знания детей о ягодах, растущих в данной местности, особенностях их внешнего </a:t>
            </a:r>
            <a:r>
              <a:rPr lang="ru-RU" sz="2800" dirty="0" smtClean="0">
                <a:solidFill>
                  <a:srgbClr val="002060"/>
                </a:solidFill>
              </a:rPr>
              <a:t>вида, что можно приготовить </a:t>
            </a:r>
            <a:r>
              <a:rPr lang="ru-RU" sz="2800" smtClean="0">
                <a:solidFill>
                  <a:srgbClr val="002060"/>
                </a:solidFill>
              </a:rPr>
              <a:t>из ягод. </a:t>
            </a:r>
            <a:r>
              <a:rPr lang="ru-RU" sz="2800" dirty="0">
                <a:solidFill>
                  <a:srgbClr val="002060"/>
                </a:solidFill>
              </a:rPr>
              <a:t>Развитие речи, логического мышления, зрительной памяти. Воспитывать бережное отношение к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33741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04864"/>
            <a:ext cx="3024336" cy="26642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988840"/>
            <a:ext cx="35283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hlinkClick r:id="rId3"/>
              </a:rPr>
              <a:t>Вот</a:t>
            </a:r>
            <a:r>
              <a:rPr lang="ru-RU" dirty="0">
                <a:solidFill>
                  <a:schemeClr val="tx2"/>
                </a:solidFill>
                <a:hlinkClick r:id="rId3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hlinkClick r:id="rId3"/>
              </a:rPr>
              <a:t>поспела ягодка</a:t>
            </a:r>
            <a:r>
              <a:rPr lang="ru-RU" sz="3200" dirty="0">
                <a:solidFill>
                  <a:schemeClr val="tx2"/>
                </a:solidFill>
                <a:hlinkClick r:id="rId3"/>
              </a:rPr>
              <a:t>. </a:t>
            </a:r>
            <a:endParaRPr lang="ru-RU" sz="3200" dirty="0" smtClean="0">
              <a:solidFill>
                <a:schemeClr val="tx2"/>
              </a:solidFill>
              <a:hlinkClick r:id="rId3"/>
            </a:endParaRPr>
          </a:p>
          <a:p>
            <a:r>
              <a:rPr lang="ru-RU" sz="3200" dirty="0" smtClean="0">
                <a:solidFill>
                  <a:schemeClr val="tx2"/>
                </a:solidFill>
                <a:hlinkClick r:id="rId3"/>
              </a:rPr>
              <a:t>Рядом </a:t>
            </a:r>
            <a:r>
              <a:rPr lang="ru-RU" sz="3200" dirty="0">
                <a:solidFill>
                  <a:schemeClr val="tx2"/>
                </a:solidFill>
                <a:hlinkClick r:id="rId3"/>
              </a:rPr>
              <a:t>с ней ее сестричка. </a:t>
            </a:r>
            <a:endParaRPr lang="ru-RU" sz="3200" dirty="0" smtClean="0">
              <a:solidFill>
                <a:schemeClr val="tx2"/>
              </a:solidFill>
              <a:hlinkClick r:id="rId3"/>
            </a:endParaRPr>
          </a:p>
          <a:p>
            <a:r>
              <a:rPr lang="ru-RU" sz="3200" dirty="0" smtClean="0">
                <a:solidFill>
                  <a:schemeClr val="tx2"/>
                </a:solidFill>
                <a:hlinkClick r:id="rId3"/>
              </a:rPr>
              <a:t>Вместе </a:t>
            </a:r>
            <a:r>
              <a:rPr lang="ru-RU" sz="3200" dirty="0">
                <a:solidFill>
                  <a:schemeClr val="tx2"/>
                </a:solidFill>
                <a:hlinkClick r:id="rId3"/>
              </a:rPr>
              <a:t>в листиках сидят </a:t>
            </a:r>
            <a:endParaRPr lang="ru-RU" sz="3200" dirty="0" smtClean="0">
              <a:solidFill>
                <a:schemeClr val="tx2"/>
              </a:solidFill>
              <a:hlinkClick r:id="rId3"/>
            </a:endParaRPr>
          </a:p>
          <a:p>
            <a:r>
              <a:rPr lang="ru-RU" sz="3200" dirty="0" smtClean="0">
                <a:solidFill>
                  <a:schemeClr val="tx2"/>
                </a:solidFill>
                <a:hlinkClick r:id="rId3"/>
              </a:rPr>
              <a:t>И </a:t>
            </a:r>
            <a:r>
              <a:rPr lang="ru-RU" sz="3200" dirty="0">
                <a:solidFill>
                  <a:schemeClr val="tx2"/>
                </a:solidFill>
                <a:hlinkClick r:id="rId3"/>
              </a:rPr>
              <a:t>на солнышко глядят.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25" y="1396127"/>
            <a:ext cx="4337637" cy="42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0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36912"/>
            <a:ext cx="2736304" cy="2895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1772816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hlinkClick r:id="rId5"/>
              </a:rPr>
              <a:t>Эта ягода известна, Удивительно полезна. Выглядит всегда красиво</a:t>
            </a:r>
            <a:r>
              <a:rPr lang="ru-RU" sz="3200" dirty="0" smtClean="0">
                <a:solidFill>
                  <a:schemeClr val="tx2"/>
                </a:solidFill>
                <a:hlinkClick r:id="rId5"/>
              </a:rPr>
              <a:t>,</a:t>
            </a:r>
          </a:p>
          <a:p>
            <a:r>
              <a:rPr lang="ru-RU" sz="3200" dirty="0" smtClean="0">
                <a:solidFill>
                  <a:schemeClr val="tx2"/>
                </a:solidFill>
                <a:hlinkClick r:id="rId5"/>
              </a:rPr>
              <a:t> </a:t>
            </a:r>
            <a:r>
              <a:rPr lang="ru-RU" sz="3200" dirty="0">
                <a:solidFill>
                  <a:schemeClr val="tx2"/>
                </a:solidFill>
                <a:hlinkClick r:id="rId5"/>
              </a:rPr>
              <a:t>С чаем пьем, если ангина.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43827"/>
            <a:ext cx="4337637" cy="42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9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412776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hlinkClick r:id="rId2"/>
              </a:rPr>
              <a:t>Что за куст такой душистый,</a:t>
            </a:r>
            <a:br>
              <a:rPr lang="ru-RU" sz="3200" b="1" dirty="0">
                <a:solidFill>
                  <a:srgbClr val="7030A0"/>
                </a:solidFill>
                <a:hlinkClick r:id="rId2"/>
              </a:rPr>
            </a:br>
            <a:r>
              <a:rPr lang="ru-RU" sz="3200" b="1" dirty="0">
                <a:solidFill>
                  <a:srgbClr val="7030A0"/>
                </a:solidFill>
                <a:hlinkClick r:id="rId2"/>
              </a:rPr>
              <a:t>Лист резной и бархатистый?</a:t>
            </a:r>
            <a:br>
              <a:rPr lang="ru-RU" sz="3200" b="1" dirty="0">
                <a:solidFill>
                  <a:srgbClr val="7030A0"/>
                </a:solidFill>
                <a:hlinkClick r:id="rId2"/>
              </a:rPr>
            </a:br>
            <a:r>
              <a:rPr lang="ru-RU" sz="3200" b="1" dirty="0">
                <a:solidFill>
                  <a:srgbClr val="7030A0"/>
                </a:solidFill>
                <a:hlinkClick r:id="rId2"/>
              </a:rPr>
              <a:t>Ягодки-подруженьки,</a:t>
            </a:r>
            <a:br>
              <a:rPr lang="ru-RU" sz="3200" b="1" dirty="0">
                <a:solidFill>
                  <a:srgbClr val="7030A0"/>
                </a:solidFill>
                <a:hlinkClick r:id="rId2"/>
              </a:rPr>
            </a:br>
            <a:r>
              <a:rPr lang="ru-RU" sz="3200" b="1" dirty="0">
                <a:solidFill>
                  <a:srgbClr val="7030A0"/>
                </a:solidFill>
                <a:hlinkClick r:id="rId2"/>
              </a:rPr>
              <a:t>Черные жемчужинки.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4"/>
          <a:stretch/>
        </p:blipFill>
        <p:spPr>
          <a:xfrm>
            <a:off x="5220072" y="2132856"/>
            <a:ext cx="3384376" cy="2601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99" y="1292659"/>
            <a:ext cx="4337637" cy="42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20888"/>
            <a:ext cx="3096344" cy="28243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484784"/>
            <a:ext cx="4536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hlinkClick r:id="rId3"/>
              </a:rPr>
              <a:t>Спелая ягода красного цвета</a:t>
            </a:r>
            <a:br>
              <a:rPr lang="ru-RU" sz="3200" dirty="0">
                <a:solidFill>
                  <a:srgbClr val="7030A0"/>
                </a:solidFill>
                <a:hlinkClick r:id="rId3"/>
              </a:rPr>
            </a:br>
            <a:r>
              <a:rPr lang="ru-RU" sz="3200" dirty="0">
                <a:solidFill>
                  <a:srgbClr val="7030A0"/>
                </a:solidFill>
                <a:hlinkClick r:id="rId3"/>
              </a:rPr>
              <a:t>Косточка в яркую шубу одета</a:t>
            </a:r>
            <a:br>
              <a:rPr lang="ru-RU" sz="3200" dirty="0">
                <a:solidFill>
                  <a:srgbClr val="7030A0"/>
                </a:solidFill>
                <a:hlinkClick r:id="rId3"/>
              </a:rPr>
            </a:br>
            <a:r>
              <a:rPr lang="ru-RU" sz="3200" dirty="0">
                <a:solidFill>
                  <a:srgbClr val="7030A0"/>
                </a:solidFill>
                <a:hlinkClick r:id="rId3"/>
              </a:rPr>
              <a:t>Ветер листочки колышет чуть слышно</a:t>
            </a:r>
            <a:br>
              <a:rPr lang="ru-RU" sz="3200" dirty="0">
                <a:solidFill>
                  <a:srgbClr val="7030A0"/>
                </a:solidFill>
                <a:hlinkClick r:id="rId3"/>
              </a:rPr>
            </a:br>
            <a:r>
              <a:rPr lang="ru-RU" sz="3200" dirty="0">
                <a:solidFill>
                  <a:srgbClr val="7030A0"/>
                </a:solidFill>
                <a:hlinkClick r:id="rId3"/>
              </a:rPr>
              <a:t>Ягода та называется 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63" y="1692181"/>
            <a:ext cx="4337637" cy="42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4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354" y="2256656"/>
            <a:ext cx="2914102" cy="2438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556792"/>
            <a:ext cx="489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hlinkClick r:id="rId3" action="ppaction://hlinkfile"/>
              </a:rPr>
              <a:t>На колючей тонкой ветке </a:t>
            </a:r>
            <a:endParaRPr lang="ru-RU" sz="3200" dirty="0" smtClean="0">
              <a:solidFill>
                <a:srgbClr val="7030A0"/>
              </a:solidFill>
              <a:hlinkClick r:id="rId3" action="ppaction://hlinkfile"/>
            </a:endParaRPr>
          </a:p>
          <a:p>
            <a:r>
              <a:rPr lang="ru-RU" sz="3200" dirty="0" smtClean="0">
                <a:solidFill>
                  <a:srgbClr val="7030A0"/>
                </a:solidFill>
                <a:hlinkClick r:id="rId3" action="ppaction://hlinkfile"/>
              </a:rPr>
              <a:t>В </a:t>
            </a:r>
            <a:r>
              <a:rPr lang="ru-RU" sz="3200" dirty="0">
                <a:solidFill>
                  <a:srgbClr val="7030A0"/>
                </a:solidFill>
                <a:hlinkClick r:id="rId3" action="ppaction://hlinkfile"/>
              </a:rPr>
              <a:t>полосатых майках детки. Куст с шипами — не шиповник, </a:t>
            </a:r>
            <a:endParaRPr lang="ru-RU" sz="3200" dirty="0" smtClean="0">
              <a:solidFill>
                <a:srgbClr val="7030A0"/>
              </a:solidFill>
              <a:hlinkClick r:id="rId3" action="ppaction://hlinkfile"/>
            </a:endParaRPr>
          </a:p>
          <a:p>
            <a:r>
              <a:rPr lang="ru-RU" sz="3200" dirty="0" smtClean="0">
                <a:solidFill>
                  <a:srgbClr val="7030A0"/>
                </a:solidFill>
                <a:hlinkClick r:id="rId3" action="ppaction://hlinkfile"/>
              </a:rPr>
              <a:t>Как </a:t>
            </a:r>
            <a:r>
              <a:rPr lang="ru-RU" sz="3200" dirty="0">
                <a:solidFill>
                  <a:srgbClr val="7030A0"/>
                </a:solidFill>
                <a:hlinkClick r:id="rId3" action="ppaction://hlinkfile"/>
              </a:rPr>
              <a:t>зовется он?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62" y="1334971"/>
            <a:ext cx="4337637" cy="42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3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25731"/>
            <a:ext cx="2952328" cy="27494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412776"/>
            <a:ext cx="4680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hlinkClick r:id="rId3"/>
              </a:rPr>
              <a:t>Ягода красна,</a:t>
            </a:r>
            <a:r>
              <a:rPr lang="ru-RU" sz="3200" dirty="0">
                <a:solidFill>
                  <a:srgbClr val="7030A0"/>
                </a:solidFill>
                <a:hlinkClick r:id="rId3"/>
              </a:rPr>
              <a:t/>
            </a:r>
            <a:br>
              <a:rPr lang="ru-RU" sz="3200" dirty="0">
                <a:solidFill>
                  <a:srgbClr val="7030A0"/>
                </a:solidFill>
                <a:hlinkClick r:id="rId3"/>
              </a:rPr>
            </a:br>
            <a:r>
              <a:rPr lang="ru-RU" sz="3200" dirty="0">
                <a:solidFill>
                  <a:srgbClr val="7030A0"/>
                </a:solidFill>
                <a:hlinkClick r:id="rId3"/>
              </a:rPr>
              <a:t>Да не так вкусна.</a:t>
            </a:r>
            <a:r>
              <a:rPr lang="ru-RU" sz="3200" dirty="0">
                <a:solidFill>
                  <a:srgbClr val="7030A0"/>
                </a:solidFill>
                <a:hlinkClick r:id="rId3"/>
              </a:rPr>
              <a:t/>
            </a:r>
            <a:br>
              <a:rPr lang="ru-RU" sz="3200" dirty="0">
                <a:solidFill>
                  <a:srgbClr val="7030A0"/>
                </a:solidFill>
                <a:hlinkClick r:id="rId3"/>
              </a:rPr>
            </a:br>
            <a:r>
              <a:rPr lang="ru-RU" sz="3200" dirty="0">
                <a:solidFill>
                  <a:srgbClr val="7030A0"/>
                </a:solidFill>
                <a:hlinkClick r:id="rId3"/>
              </a:rPr>
              <a:t>Мороз придет,</a:t>
            </a:r>
            <a:r>
              <a:rPr lang="ru-RU" sz="3200" dirty="0">
                <a:solidFill>
                  <a:srgbClr val="7030A0"/>
                </a:solidFill>
                <a:hlinkClick r:id="rId3"/>
              </a:rPr>
              <a:t/>
            </a:r>
            <a:br>
              <a:rPr lang="ru-RU" sz="3200" dirty="0">
                <a:solidFill>
                  <a:srgbClr val="7030A0"/>
                </a:solidFill>
                <a:hlinkClick r:id="rId3"/>
              </a:rPr>
            </a:br>
            <a:r>
              <a:rPr lang="ru-RU" sz="3200" dirty="0">
                <a:solidFill>
                  <a:srgbClr val="7030A0"/>
                </a:solidFill>
                <a:hlinkClick r:id="rId3"/>
              </a:rPr>
              <a:t>Ей сладость принесёт. 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81" y="1859569"/>
            <a:ext cx="4337637" cy="42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94" y="2348880"/>
            <a:ext cx="2902883" cy="2697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988841"/>
            <a:ext cx="360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hlinkClick r:id="rId3"/>
              </a:rPr>
              <a:t>На колючем кустике </a:t>
            </a:r>
            <a:endParaRPr lang="ru-RU" sz="3200" dirty="0" smtClean="0">
              <a:solidFill>
                <a:schemeClr val="tx2"/>
              </a:solidFill>
              <a:hlinkClick r:id="rId3"/>
            </a:endParaRPr>
          </a:p>
          <a:p>
            <a:r>
              <a:rPr lang="ru-RU" sz="3200" dirty="0" smtClean="0">
                <a:solidFill>
                  <a:schemeClr val="tx2"/>
                </a:solidFill>
                <a:hlinkClick r:id="rId3"/>
              </a:rPr>
              <a:t>Желтенькие бусинки</a:t>
            </a:r>
            <a:r>
              <a:rPr lang="ru-RU" sz="3200" dirty="0">
                <a:solidFill>
                  <a:schemeClr val="tx2"/>
                </a:solidFill>
                <a:hlinkClick r:id="rId3"/>
              </a:rPr>
              <a:t>. </a:t>
            </a:r>
            <a:endParaRPr lang="ru-RU" sz="3200" dirty="0" smtClean="0">
              <a:solidFill>
                <a:schemeClr val="tx2"/>
              </a:solidFill>
              <a:hlinkClick r:id="rId3"/>
            </a:endParaRPr>
          </a:p>
          <a:p>
            <a:r>
              <a:rPr lang="ru-RU" sz="3200" dirty="0" smtClean="0">
                <a:solidFill>
                  <a:schemeClr val="tx2"/>
                </a:solidFill>
                <a:hlinkClick r:id="rId3"/>
              </a:rPr>
              <a:t>Наступила </a:t>
            </a:r>
            <a:r>
              <a:rPr lang="ru-RU" sz="3200" dirty="0">
                <a:solidFill>
                  <a:schemeClr val="tx2"/>
                </a:solidFill>
                <a:hlinkClick r:id="rId3"/>
              </a:rPr>
              <a:t>осень тихо, </a:t>
            </a:r>
            <a:endParaRPr lang="ru-RU" sz="3200" dirty="0" smtClean="0">
              <a:solidFill>
                <a:schemeClr val="tx2"/>
              </a:solidFill>
              <a:hlinkClick r:id="rId3"/>
            </a:endParaRPr>
          </a:p>
          <a:p>
            <a:r>
              <a:rPr lang="ru-RU" sz="3200" dirty="0" smtClean="0">
                <a:solidFill>
                  <a:schemeClr val="tx2"/>
                </a:solidFill>
                <a:hlinkClick r:id="rId3"/>
              </a:rPr>
              <a:t>И созрела…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63" y="1692181"/>
            <a:ext cx="4337637" cy="42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200</Words>
  <Application>Microsoft Office PowerPoint</Application>
  <PresentationFormat>Экран (4:3)</PresentationFormat>
  <Paragraphs>44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Ягоды сибирского сада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32</cp:revision>
  <dcterms:created xsi:type="dcterms:W3CDTF">2023-08-26T06:38:42Z</dcterms:created>
  <dcterms:modified xsi:type="dcterms:W3CDTF">2023-09-21T01:35:58Z</dcterms:modified>
</cp:coreProperties>
</file>