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3" r:id="rId3"/>
    <p:sldId id="281" r:id="rId4"/>
    <p:sldId id="268" r:id="rId5"/>
    <p:sldId id="269" r:id="rId6"/>
    <p:sldId id="270" r:id="rId7"/>
    <p:sldId id="271" r:id="rId8"/>
    <p:sldId id="274" r:id="rId9"/>
    <p:sldId id="275" r:id="rId10"/>
    <p:sldId id="276" r:id="rId11"/>
    <p:sldId id="277" r:id="rId12"/>
    <p:sldId id="278" r:id="rId13"/>
    <p:sldId id="280" r:id="rId1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2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99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901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220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722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8802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127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52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321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454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156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017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3B116-A699-4B24-A15A-FBCBAE005F7A}" type="datetimeFigureOut">
              <a:rPr lang="ru-RU" smtClean="0"/>
              <a:t>21.07.2023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2F179-E5DC-438B-A84A-1A0E4AA07F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2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2.png"/><Relationship Id="rId4" Type="http://schemas.openxmlformats.org/officeDocument/2006/relationships/image" Target="../media/image41.gif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gif"/><Relationship Id="rId5" Type="http://schemas.openxmlformats.org/officeDocument/2006/relationships/image" Target="../media/image11.gif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gif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9.gif"/><Relationship Id="rId5" Type="http://schemas.openxmlformats.org/officeDocument/2006/relationships/image" Target="../media/image4.gif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jpeg"/><Relationship Id="rId3" Type="http://schemas.microsoft.com/office/2007/relationships/hdphoto" Target="../media/hdphoto1.wdp"/><Relationship Id="rId7" Type="http://schemas.openxmlformats.org/officeDocument/2006/relationships/image" Target="../media/image15.gif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18.gif"/><Relationship Id="rId5" Type="http://schemas.openxmlformats.org/officeDocument/2006/relationships/image" Target="../media/image13.png"/><Relationship Id="rId10" Type="http://schemas.openxmlformats.org/officeDocument/2006/relationships/image" Target="../media/image17.gif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13" Type="http://schemas.microsoft.com/office/2007/relationships/hdphoto" Target="../media/hdphoto5.wdp"/><Relationship Id="rId3" Type="http://schemas.microsoft.com/office/2007/relationships/hdphoto" Target="../media/hdphoto1.wdp"/><Relationship Id="rId7" Type="http://schemas.openxmlformats.org/officeDocument/2006/relationships/image" Target="../media/image24.gif"/><Relationship Id="rId12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7.gif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1.wdp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C89046-F0E6-4B3D-AE0B-0D4F2C08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BB7090-F0A5-44D2-A7B7-3FF83C56E1FF}"/>
              </a:ext>
            </a:extLst>
          </p:cNvPr>
          <p:cNvSpPr/>
          <p:nvPr/>
        </p:nvSpPr>
        <p:spPr>
          <a:xfrm>
            <a:off x="196948" y="1252025"/>
            <a:ext cx="9270609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СЛОГАХ</a:t>
            </a:r>
          </a:p>
          <a:p>
            <a:pPr algn="ctr"/>
            <a:endParaRPr lang="ru-RU" sz="4000" b="1" i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ru-RU" sz="2800" dirty="0">
                <a:solidFill>
                  <a:srgbClr val="002060"/>
                </a:solidFill>
              </a:rPr>
              <a:t>Выполнила: Воспитатель МБДОУ </a:t>
            </a:r>
          </a:p>
          <a:p>
            <a:r>
              <a:rPr lang="ru-RU" sz="2800" dirty="0">
                <a:solidFill>
                  <a:srgbClr val="002060"/>
                </a:solidFill>
              </a:rPr>
              <a:t>«Детский сад №26 «Журавушка»</a:t>
            </a:r>
          </a:p>
          <a:p>
            <a:r>
              <a:rPr lang="ru-RU" sz="2800" dirty="0" err="1">
                <a:solidFill>
                  <a:srgbClr val="002060"/>
                </a:solidFill>
              </a:rPr>
              <a:t>Багаутдинова</a:t>
            </a:r>
            <a:r>
              <a:rPr lang="ru-RU" sz="2800" dirty="0">
                <a:solidFill>
                  <a:srgbClr val="002060"/>
                </a:solidFill>
              </a:rPr>
              <a:t> Ольга Владимировна</a:t>
            </a:r>
            <a:endParaRPr lang="ru-RU" sz="2800" b="1" i="1" dirty="0">
              <a:solidFill>
                <a:srgbClr val="00206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109366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C24080E-94A1-4101-9BE1-ECE4D0333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866705-FF6E-4B22-A051-244B1874C95B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ЧИСТОГОВОРКАХ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32A6F4-164C-4140-B4C4-40FB0601FF55}"/>
              </a:ext>
            </a:extLst>
          </p:cNvPr>
          <p:cNvSpPr txBox="1"/>
          <p:nvPr/>
        </p:nvSpPr>
        <p:spPr>
          <a:xfrm>
            <a:off x="-643467" y="1420546"/>
            <a:ext cx="792479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u="none" strike="noStrike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Ша</a:t>
            </a:r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2800" b="1" i="0" u="none" strike="noStrike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ша</a:t>
            </a:r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2800" b="1" i="0" u="none" strike="noStrike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ша</a:t>
            </a:r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нет карандаша.</a:t>
            </a:r>
            <a:endParaRPr lang="ru-RU" sz="2000" b="1" i="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0" u="none" strike="noStrike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Шо</a:t>
            </a:r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2800" b="1" i="0" u="none" strike="noStrike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шо</a:t>
            </a:r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</a:t>
            </a:r>
            <a:r>
              <a:rPr lang="ru-RU" sz="2800" b="1" i="0" u="none" strike="noStrike" dirty="0" err="1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шо</a:t>
            </a:r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 – нам гулять хорошо.</a:t>
            </a:r>
            <a:endParaRPr lang="ru-RU" sz="2000" b="1" i="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Шу – шу – шу – я сижу и не шуршу.</a:t>
            </a:r>
            <a:endParaRPr lang="ru-RU" sz="2000" b="1" i="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Ши – ши – ши – притихли малыши.</a:t>
            </a:r>
            <a:endParaRPr lang="ru-RU" sz="2000" b="1" i="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F3DB47FF-6409-4EA1-8CCB-9BD62D418B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38" y="4024022"/>
            <a:ext cx="2891619" cy="212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40918701-7876-4966-BD10-0469B99DD5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241" y="3112430"/>
            <a:ext cx="5355072" cy="374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>
            <a:extLst>
              <a:ext uri="{FF2B5EF4-FFF2-40B4-BE49-F238E27FC236}">
                <a16:creationId xmlns:a16="http://schemas.microsoft.com/office/drawing/2014/main" id="{5E27CF83-83C9-4038-8EAE-5527C3416D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996" y="927932"/>
            <a:ext cx="2765004" cy="2765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4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C89046-F0E6-4B3D-AE0B-0D4F2C08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2303A8-5FB9-4270-A27B-F61FF8B6BEA3}"/>
              </a:ext>
            </a:extLst>
          </p:cNvPr>
          <p:cNvSpPr txBox="1"/>
          <p:nvPr/>
        </p:nvSpPr>
        <p:spPr>
          <a:xfrm>
            <a:off x="0" y="259644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 ТЕПЕРЬ ДАВАЙТЕ НЕМНОГО РАЗОМНЕМСЯ И ОТДОХНЕМ: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6E9AE-6D3B-4D95-8371-1E84A9D3CC36}"/>
              </a:ext>
            </a:extLst>
          </p:cNvPr>
          <p:cNvSpPr txBox="1"/>
          <p:nvPr/>
        </p:nvSpPr>
        <p:spPr>
          <a:xfrm>
            <a:off x="-1715910" y="871771"/>
            <a:ext cx="783448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Вот окошко распахнулось,</a:t>
            </a:r>
            <a:endParaRPr lang="ru-RU" sz="1400" b="1" i="0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(руки в стороны)</a:t>
            </a:r>
            <a:endParaRPr lang="ru-RU" sz="1400" b="1" i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0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Вышла кошка на карниз.</a:t>
            </a:r>
            <a:endParaRPr lang="ru-RU" sz="1400" b="1" i="0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0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Посмотрела кошка вверх,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(посмотреть вверх)</a:t>
            </a:r>
            <a:endParaRPr lang="ru-RU" sz="1400" b="1" i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0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Посмотрела кошка вниз,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(посмотреть вниз)</a:t>
            </a:r>
            <a:endParaRPr lang="ru-RU" sz="1400" b="1" i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0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Вот налево повернулась,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(посмотреть налево)</a:t>
            </a:r>
            <a:endParaRPr lang="ru-RU" sz="1400" b="1" i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0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Проводила взглядом мух,</a:t>
            </a:r>
            <a:endParaRPr lang="ru-RU" sz="1400" b="1" i="0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(голова к плечам)</a:t>
            </a:r>
            <a:endParaRPr lang="ru-RU" sz="1400" b="1" i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0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Потянулась, улыбнулась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(потянуться)</a:t>
            </a:r>
            <a:endParaRPr lang="ru-RU" sz="1400" b="1" i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0" u="none" strike="noStrike" dirty="0">
                <a:solidFill>
                  <a:srgbClr val="C000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И уселась на карниз.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(занять свои места)</a:t>
            </a:r>
            <a:endParaRPr lang="ru-RU" sz="1400" b="1" i="1" dirty="0">
              <a:solidFill>
                <a:srgbClr val="00206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A709EC0-F125-4B35-87AE-BEB19F3599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414" y="1317321"/>
            <a:ext cx="5081261" cy="508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05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A6D0C5F8-97A2-4FC8-AFE4-D80ED8B12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0E9865-DB44-4920-88B5-101000696C26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СКОРОГОВОРКАХ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9CDE6-F7D3-4BB7-B644-E436FFE0B0BD}"/>
              </a:ext>
            </a:extLst>
          </p:cNvPr>
          <p:cNvSpPr txBox="1"/>
          <p:nvPr/>
        </p:nvSpPr>
        <p:spPr>
          <a:xfrm>
            <a:off x="-699911" y="1485247"/>
            <a:ext cx="78119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Шуршат камыши в камышах малыши.</a:t>
            </a:r>
            <a:endParaRPr lang="ru-RU" sz="2000" b="1" i="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FEBD6-1898-4C6C-8C1F-EF4BF285DC7D}"/>
              </a:ext>
            </a:extLst>
          </p:cNvPr>
          <p:cNvSpPr txBox="1"/>
          <p:nvPr/>
        </p:nvSpPr>
        <p:spPr>
          <a:xfrm>
            <a:off x="4769169" y="5149840"/>
            <a:ext cx="53057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Широкие шины</a:t>
            </a:r>
            <a:endParaRPr lang="ru-RU" sz="2800" b="1" i="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Шикарной машины</a:t>
            </a:r>
            <a:endParaRPr lang="ru-RU" sz="2800" b="1" i="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Бесшумно шуршат по шоссе.</a:t>
            </a:r>
            <a:endParaRPr lang="ru-RU" sz="2800" b="1" i="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83DB7B-355D-44F5-834C-80D84E9F2E27}"/>
              </a:ext>
            </a:extLst>
          </p:cNvPr>
          <p:cNvSpPr txBox="1"/>
          <p:nvPr/>
        </p:nvSpPr>
        <p:spPr>
          <a:xfrm>
            <a:off x="-378178" y="5651689"/>
            <a:ext cx="54751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i="0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Сшила Шура шикарную шубу.</a:t>
            </a:r>
            <a:endParaRPr lang="ru-RU" sz="2800" b="1" i="0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1B78B6A3-0B17-4395-AEDD-059D3E636F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86" y="1993923"/>
            <a:ext cx="3864149" cy="3588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0B67EE53-54D3-4C1A-BE56-70B3F4B78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8" b="90625" l="9986" r="89872">
                        <a14:foregroundMark x1="46648" y1="89479" x2="53352" y2="87708"/>
                        <a14:foregroundMark x1="45364" y1="90208" x2="40228" y2="90625"/>
                        <a14:foregroundMark x1="59914" y1="90625" x2="66191" y2="90417"/>
                        <a14:foregroundMark x1="79743" y1="69375" x2="80742" y2="67917"/>
                        <a14:foregroundMark x1="81170" y1="65521" x2="81170" y2="68854"/>
                        <a14:foregroundMark x1="72896" y1="5104" x2="71469" y2="6354"/>
                        <a14:foregroundMark x1="23110" y1="4792" x2="23110" y2="3438"/>
                        <a14:foregroundMark x1="54636" y1="18438" x2="52354" y2="15521"/>
                        <a14:foregroundMark x1="43367" y1="17396" x2="41227" y2="15937"/>
                        <a14:foregroundMark x1="54208" y1="14479" x2="54208" y2="19167"/>
                        <a14:foregroundMark x1="57204" y1="13750" x2="56633" y2="19375"/>
                        <a14:foregroundMark x1="62910" y1="17708" x2="65478" y2="25208"/>
                        <a14:foregroundMark x1="67618" y1="17708" x2="69187" y2="23229"/>
                        <a14:foregroundMark x1="72468" y1="25417" x2="74893" y2="3052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554" y="2058925"/>
            <a:ext cx="2718148" cy="372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74B70728-7856-460B-A71D-8F4E8A7EB1BC}"/>
              </a:ext>
            </a:extLst>
          </p:cNvPr>
          <p:cNvSpPr/>
          <p:nvPr/>
        </p:nvSpPr>
        <p:spPr>
          <a:xfrm rot="2281841">
            <a:off x="6712104" y="3822099"/>
            <a:ext cx="1360919" cy="7014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AC6C1435-3744-4A82-B06D-E6DCFDDD221F}"/>
              </a:ext>
            </a:extLst>
          </p:cNvPr>
          <p:cNvSpPr/>
          <p:nvPr/>
        </p:nvSpPr>
        <p:spPr>
          <a:xfrm rot="21064297">
            <a:off x="7764791" y="3445397"/>
            <a:ext cx="1585764" cy="102719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24" name="Picture 8">
            <a:extLst>
              <a:ext uri="{FF2B5EF4-FFF2-40B4-BE49-F238E27FC236}">
                <a16:creationId xmlns:a16="http://schemas.microsoft.com/office/drawing/2014/main" id="{B51B9A5C-726C-4D8E-8BB8-2420088490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428" y="1478072"/>
            <a:ext cx="3671137" cy="336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90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8150DEF7-E324-4053-AEB9-325888F80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9F4C5B4-E3EE-4F8A-8C0D-4FDBAEF32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53" y="2549055"/>
            <a:ext cx="8893480" cy="430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C3CF35-E84B-4B85-9F9C-B2DF6BD4BB56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РАССКАЗАХ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13AB2-FC78-4D86-96F8-12664D7F7CF3}"/>
              </a:ext>
            </a:extLst>
          </p:cNvPr>
          <p:cNvSpPr txBox="1"/>
          <p:nvPr/>
        </p:nvSpPr>
        <p:spPr>
          <a:xfrm>
            <a:off x="220134" y="1293336"/>
            <a:ext cx="96858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i="0" u="sng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Мыши и шахматы.</a:t>
            </a:r>
            <a:endParaRPr lang="ru-RU" b="1" i="0" u="sng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/>
            <a:r>
              <a:rPr lang="ru-RU" sz="2400" b="1" i="1" u="none" strike="noStrike" dirty="0">
                <a:solidFill>
                  <a:srgbClr val="FF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Два мышонка шумели и шутили на опушке. У каштана мышата нашли шахматы. Ушли они в камыши. Тишина в камышах. Увлекли мышат шахматы.</a:t>
            </a:r>
            <a:endParaRPr lang="ru-RU" b="1" i="1" dirty="0">
              <a:solidFill>
                <a:srgbClr val="FF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8" name="Picture 20">
            <a:extLst>
              <a:ext uri="{FF2B5EF4-FFF2-40B4-BE49-F238E27FC236}">
                <a16:creationId xmlns:a16="http://schemas.microsoft.com/office/drawing/2014/main" id="{AF5BD2E6-5085-448A-9B30-510A2BD7A1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721" y="3305110"/>
            <a:ext cx="4612772" cy="310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E745F4D6-93DA-4F92-8A6F-96A4C6CD18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169" y="4115614"/>
            <a:ext cx="1635234" cy="19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7544F5F-9A30-4351-A306-297D5B8860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42547" y="4055071"/>
            <a:ext cx="1450931" cy="19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8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EBC89046-F0E6-4B3D-AE0B-0D4F2C084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2BB7090-F0A5-44D2-A7B7-3FF83C56E1FF}"/>
              </a:ext>
            </a:extLst>
          </p:cNvPr>
          <p:cNvSpPr/>
          <p:nvPr/>
        </p:nvSpPr>
        <p:spPr>
          <a:xfrm>
            <a:off x="196948" y="1252025"/>
            <a:ext cx="92706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4000" b="1" i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endParaRPr lang="ru-RU" sz="4000" b="1" i="1" dirty="0">
              <a:solidFill>
                <a:srgbClr val="FF00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                 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8CBC43E-57A7-40B1-BED5-40CC4EC882CA}"/>
              </a:ext>
            </a:extLst>
          </p:cNvPr>
          <p:cNvSpPr/>
          <p:nvPr/>
        </p:nvSpPr>
        <p:spPr>
          <a:xfrm>
            <a:off x="759654" y="379828"/>
            <a:ext cx="870790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Цель:</a:t>
            </a:r>
            <a:r>
              <a:rPr lang="ru-RU" sz="2800" b="1" dirty="0">
                <a:solidFill>
                  <a:srgbClr val="FF0000"/>
                </a:solidFill>
              </a:rPr>
              <a:t> научить правильно произносить звук [Ш] в слогах, словах и предложениях.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Задачи: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1.</a:t>
            </a:r>
            <a:r>
              <a:rPr lang="ru-RU" sz="2800" b="1" dirty="0">
                <a:solidFill>
                  <a:srgbClr val="FF0000"/>
                </a:solidFill>
              </a:rPr>
              <a:t>Закреплять правильный артикуляционный уклад.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2.</a:t>
            </a:r>
            <a:r>
              <a:rPr lang="ru-RU" sz="2800" b="1" dirty="0">
                <a:solidFill>
                  <a:srgbClr val="FF0000"/>
                </a:solidFill>
              </a:rPr>
              <a:t>Закреплять правильное произношение звука [Ш] изолированно, в слогах, словах, предложениях, скороговорках.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3.</a:t>
            </a:r>
            <a:r>
              <a:rPr lang="ru-RU" sz="2800" b="1" dirty="0">
                <a:solidFill>
                  <a:srgbClr val="FF0000"/>
                </a:solidFill>
              </a:rPr>
              <a:t>Развивать фонематическое восприятие.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4.</a:t>
            </a:r>
            <a:r>
              <a:rPr lang="ru-RU" sz="2800" b="1" dirty="0">
                <a:solidFill>
                  <a:srgbClr val="FF0000"/>
                </a:solidFill>
              </a:rPr>
              <a:t>Развивать мышление, память, мелкую и общую моторику, речевое дыхание.</a:t>
            </a:r>
          </a:p>
          <a:p>
            <a:r>
              <a:rPr lang="ru-RU" sz="2800" b="1" dirty="0">
                <a:solidFill>
                  <a:srgbClr val="002060"/>
                </a:solidFill>
              </a:rPr>
              <a:t>5. </a:t>
            </a:r>
            <a:r>
              <a:rPr lang="ru-RU" sz="2800" b="1" dirty="0">
                <a:solidFill>
                  <a:srgbClr val="FF0000"/>
                </a:solidFill>
              </a:rPr>
              <a:t>Продолжать учить определять место звука в слове.</a:t>
            </a:r>
            <a:endParaRPr lang="ru-RU" sz="28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15906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8CAED750-E0CF-4EE8-9116-CD0792914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04D400-2CC0-49AE-91CA-91A116FE747A}"/>
              </a:ext>
            </a:extLst>
          </p:cNvPr>
          <p:cNvSpPr txBox="1"/>
          <p:nvPr/>
        </p:nvSpPr>
        <p:spPr>
          <a:xfrm>
            <a:off x="135467" y="513645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СЛОГАХ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8BEF6E78-CED3-4696-98B1-2DAC4A8BA3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137357" y="2915352"/>
            <a:ext cx="5582359" cy="18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3F6F3413-E05F-40C1-8C3D-AC4A3421D6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82978" y="2901240"/>
            <a:ext cx="5610580" cy="18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F39A3DEA-93CE-4397-AE19-F5BF8B51C6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53732" y="2901241"/>
            <a:ext cx="5610580" cy="18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A5F172-A3D6-45A8-A431-FDDE807345F5}"/>
              </a:ext>
            </a:extLst>
          </p:cNvPr>
          <p:cNvSpPr txBox="1"/>
          <p:nvPr/>
        </p:nvSpPr>
        <p:spPr>
          <a:xfrm>
            <a:off x="11289" y="1354666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891CC1-D881-4BF6-B9A8-D8E97AC7038E}"/>
              </a:ext>
            </a:extLst>
          </p:cNvPr>
          <p:cNvSpPr txBox="1"/>
          <p:nvPr/>
        </p:nvSpPr>
        <p:spPr>
          <a:xfrm>
            <a:off x="50800" y="2500488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9F075-21B7-483D-82F5-E90857FD59DE}"/>
              </a:ext>
            </a:extLst>
          </p:cNvPr>
          <p:cNvSpPr txBox="1"/>
          <p:nvPr/>
        </p:nvSpPr>
        <p:spPr>
          <a:xfrm>
            <a:off x="73378" y="3527777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40E80B-3DD8-423A-B63D-5146D9D4CC85}"/>
              </a:ext>
            </a:extLst>
          </p:cNvPr>
          <p:cNvSpPr txBox="1"/>
          <p:nvPr/>
        </p:nvSpPr>
        <p:spPr>
          <a:xfrm>
            <a:off x="62089" y="4713110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B8DB412-B551-4718-9D80-ABC97269F083}"/>
              </a:ext>
            </a:extLst>
          </p:cNvPr>
          <p:cNvSpPr txBox="1"/>
          <p:nvPr/>
        </p:nvSpPr>
        <p:spPr>
          <a:xfrm>
            <a:off x="1698978" y="1315155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АШ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DE7D79-24DA-416F-8140-69514D38F594}"/>
              </a:ext>
            </a:extLst>
          </p:cNvPr>
          <p:cNvSpPr txBox="1"/>
          <p:nvPr/>
        </p:nvSpPr>
        <p:spPr>
          <a:xfrm>
            <a:off x="1738489" y="2460977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ОШ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B9583C-6DCD-4A79-A6F4-2B0A138A9E11}"/>
              </a:ext>
            </a:extLst>
          </p:cNvPr>
          <p:cNvSpPr txBox="1"/>
          <p:nvPr/>
        </p:nvSpPr>
        <p:spPr>
          <a:xfrm>
            <a:off x="1761067" y="3488266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УШ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5DA881-B521-4E9A-9993-2539C58FD779}"/>
              </a:ext>
            </a:extLst>
          </p:cNvPr>
          <p:cNvSpPr txBox="1"/>
          <p:nvPr/>
        </p:nvSpPr>
        <p:spPr>
          <a:xfrm>
            <a:off x="1749778" y="4673599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ЫШ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DBFC58-BA8C-4D70-9623-AC14D5666124}"/>
              </a:ext>
            </a:extLst>
          </p:cNvPr>
          <p:cNvSpPr txBox="1"/>
          <p:nvPr/>
        </p:nvSpPr>
        <p:spPr>
          <a:xfrm>
            <a:off x="3437466" y="1292577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АША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249A47-9FBA-4BCE-85D8-BA3F224D716E}"/>
              </a:ext>
            </a:extLst>
          </p:cNvPr>
          <p:cNvSpPr txBox="1"/>
          <p:nvPr/>
        </p:nvSpPr>
        <p:spPr>
          <a:xfrm>
            <a:off x="3476977" y="2438399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ОШО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6E825-789F-4116-9ED7-2FEA7DF6D444}"/>
              </a:ext>
            </a:extLst>
          </p:cNvPr>
          <p:cNvSpPr txBox="1"/>
          <p:nvPr/>
        </p:nvSpPr>
        <p:spPr>
          <a:xfrm>
            <a:off x="3499555" y="3465688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УШУ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85C3E8-DFF6-4124-8F5B-E64361E075F1}"/>
              </a:ext>
            </a:extLst>
          </p:cNvPr>
          <p:cNvSpPr txBox="1"/>
          <p:nvPr/>
        </p:nvSpPr>
        <p:spPr>
          <a:xfrm>
            <a:off x="3488266" y="4651021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ИШИ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FDA752-172B-45C0-8179-328A2739C830}"/>
              </a:ext>
            </a:extLst>
          </p:cNvPr>
          <p:cNvSpPr txBox="1"/>
          <p:nvPr/>
        </p:nvSpPr>
        <p:spPr>
          <a:xfrm>
            <a:off x="5136444" y="1264355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ШМА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F9B006-D6A7-479B-A9D5-F8D713495A48}"/>
              </a:ext>
            </a:extLst>
          </p:cNvPr>
          <p:cNvSpPr txBox="1"/>
          <p:nvPr/>
        </p:nvSpPr>
        <p:spPr>
          <a:xfrm>
            <a:off x="5175955" y="2410177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ШМО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66FE32-E12A-43C5-8835-5471017F87FD}"/>
              </a:ext>
            </a:extLst>
          </p:cNvPr>
          <p:cNvSpPr txBox="1"/>
          <p:nvPr/>
        </p:nvSpPr>
        <p:spPr>
          <a:xfrm>
            <a:off x="5198533" y="3437466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ШМУ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9D95396-7B4A-4293-91B0-E17995DF347F}"/>
              </a:ext>
            </a:extLst>
          </p:cNvPr>
          <p:cNvSpPr txBox="1"/>
          <p:nvPr/>
        </p:nvSpPr>
        <p:spPr>
          <a:xfrm>
            <a:off x="5187244" y="4622799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ШМЫ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EA995B-F319-4C53-ACEF-8A3EC082D789}"/>
              </a:ext>
            </a:extLst>
          </p:cNvPr>
          <p:cNvSpPr txBox="1"/>
          <p:nvPr/>
        </p:nvSpPr>
        <p:spPr>
          <a:xfrm>
            <a:off x="0" y="5778647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3690FCB-5967-45A1-B8C8-284933C913D8}"/>
              </a:ext>
            </a:extLst>
          </p:cNvPr>
          <p:cNvSpPr txBox="1"/>
          <p:nvPr/>
        </p:nvSpPr>
        <p:spPr>
          <a:xfrm>
            <a:off x="1710266" y="5778647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ЭШ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71EE24B-C0BB-4DDB-BCF2-A0BD2C62AA7A}"/>
              </a:ext>
            </a:extLst>
          </p:cNvPr>
          <p:cNvSpPr txBox="1"/>
          <p:nvPr/>
        </p:nvSpPr>
        <p:spPr>
          <a:xfrm>
            <a:off x="3460044" y="5778647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ЕШЕ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330F9D-035D-4405-B4C8-F12E836CD3BF}"/>
              </a:ext>
            </a:extLst>
          </p:cNvPr>
          <p:cNvSpPr txBox="1"/>
          <p:nvPr/>
        </p:nvSpPr>
        <p:spPr>
          <a:xfrm>
            <a:off x="5136444" y="5778647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ШМЭ</a:t>
            </a:r>
          </a:p>
        </p:txBody>
      </p:sp>
      <p:pic>
        <p:nvPicPr>
          <p:cNvPr id="29" name="Picture 8">
            <a:extLst>
              <a:ext uri="{FF2B5EF4-FFF2-40B4-BE49-F238E27FC236}">
                <a16:creationId xmlns:a16="http://schemas.microsoft.com/office/drawing/2014/main" id="{2DA175CD-2C96-404B-A9A2-C31DC6E703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09155" y="2997197"/>
            <a:ext cx="5610580" cy="180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D94C06A-9CCC-4FE1-A268-A5DD5F4631A3}"/>
              </a:ext>
            </a:extLst>
          </p:cNvPr>
          <p:cNvSpPr txBox="1"/>
          <p:nvPr/>
        </p:nvSpPr>
        <p:spPr>
          <a:xfrm>
            <a:off x="7072488" y="1190977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ШКА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197064-72DC-4537-8F29-08CB1622DD3A}"/>
              </a:ext>
            </a:extLst>
          </p:cNvPr>
          <p:cNvSpPr txBox="1"/>
          <p:nvPr/>
        </p:nvSpPr>
        <p:spPr>
          <a:xfrm>
            <a:off x="7111999" y="2336799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ШКО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10CB5C-E95A-4256-9305-315137764E62}"/>
              </a:ext>
            </a:extLst>
          </p:cNvPr>
          <p:cNvSpPr txBox="1"/>
          <p:nvPr/>
        </p:nvSpPr>
        <p:spPr>
          <a:xfrm>
            <a:off x="7134577" y="3364088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ШКУ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3C50682-5762-4896-9D97-209609900904}"/>
              </a:ext>
            </a:extLst>
          </p:cNvPr>
          <p:cNvSpPr txBox="1"/>
          <p:nvPr/>
        </p:nvSpPr>
        <p:spPr>
          <a:xfrm>
            <a:off x="7123288" y="4549421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ШКИ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672F9E-4906-4C98-A96C-A152790081C4}"/>
              </a:ext>
            </a:extLst>
          </p:cNvPr>
          <p:cNvSpPr txBox="1"/>
          <p:nvPr/>
        </p:nvSpPr>
        <p:spPr>
          <a:xfrm>
            <a:off x="7072488" y="5705269"/>
            <a:ext cx="17667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ШКЕ</a:t>
            </a:r>
          </a:p>
        </p:txBody>
      </p:sp>
    </p:spTree>
    <p:extLst>
      <p:ext uri="{BB962C8B-B14F-4D97-AF65-F5344CB8AC3E}">
        <p14:creationId xmlns:p14="http://schemas.microsoft.com/office/powerpoint/2010/main" val="33355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"/>
                            </p:stCondLst>
                            <p:childTnLst>
                              <p:par>
                                <p:cTn id="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50"/>
                            </p:stCondLst>
                            <p:childTnLst>
                              <p:par>
                                <p:cTn id="1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00"/>
                            </p:stCondLst>
                            <p:childTnLst>
                              <p:par>
                                <p:cTn id="2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600"/>
                            </p:stCondLst>
                            <p:childTnLst>
                              <p:par>
                                <p:cTn id="2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3235B958-2FAB-4F08-A60B-6BB64D7A0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960F5A-70EE-4BD0-8F56-7AB51DA57DBB}"/>
              </a:ext>
            </a:extLst>
          </p:cNvPr>
          <p:cNvSpPr txBox="1"/>
          <p:nvPr/>
        </p:nvSpPr>
        <p:spPr>
          <a:xfrm>
            <a:off x="135467" y="513645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ЗВУК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НАЧАЛЕ СЛОВА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738814-CC21-4B9F-B0A7-634755B0828F}"/>
              </a:ext>
            </a:extLst>
          </p:cNvPr>
          <p:cNvSpPr txBox="1"/>
          <p:nvPr/>
        </p:nvSpPr>
        <p:spPr>
          <a:xfrm>
            <a:off x="-722490" y="925688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ШАЙБА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080405-EEF0-45F2-AC63-3667DFA0B17A}"/>
              </a:ext>
            </a:extLst>
          </p:cNvPr>
          <p:cNvSpPr txBox="1"/>
          <p:nvPr/>
        </p:nvSpPr>
        <p:spPr>
          <a:xfrm>
            <a:off x="2607732" y="835376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ШАГ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00F643-3D8D-4EEA-962E-A1FE8848AE8B}"/>
              </a:ext>
            </a:extLst>
          </p:cNvPr>
          <p:cNvSpPr txBox="1"/>
          <p:nvPr/>
        </p:nvSpPr>
        <p:spPr>
          <a:xfrm>
            <a:off x="6016977" y="936977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ШАРФ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F750BE-DE6F-43D0-8A6A-20E39C3B8E6F}"/>
              </a:ext>
            </a:extLst>
          </p:cNvPr>
          <p:cNvSpPr txBox="1"/>
          <p:nvPr/>
        </p:nvSpPr>
        <p:spPr>
          <a:xfrm>
            <a:off x="-1672685" y="2774993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ШЕЯ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314C1E-6A72-49AB-8D8E-B3F9EF7B7FAB}"/>
              </a:ext>
            </a:extLst>
          </p:cNvPr>
          <p:cNvSpPr txBox="1"/>
          <p:nvPr/>
        </p:nvSpPr>
        <p:spPr>
          <a:xfrm>
            <a:off x="1013928" y="3109801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ШЁПОТ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7FB01-310E-48DD-A09A-F51C6FB8B7F2}"/>
              </a:ext>
            </a:extLst>
          </p:cNvPr>
          <p:cNvSpPr txBox="1"/>
          <p:nvPr/>
        </p:nvSpPr>
        <p:spPr>
          <a:xfrm>
            <a:off x="6485467" y="2353732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ШИНА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3318801-68BD-45A7-B69F-5DF017EC7141}"/>
              </a:ext>
            </a:extLst>
          </p:cNvPr>
          <p:cNvSpPr txBox="1"/>
          <p:nvPr/>
        </p:nvSpPr>
        <p:spPr>
          <a:xfrm>
            <a:off x="-1174045" y="5181599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ШОРОХ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F039B5-E497-468F-B90E-29A606F76CAA}"/>
              </a:ext>
            </a:extLst>
          </p:cNvPr>
          <p:cNvSpPr txBox="1"/>
          <p:nvPr/>
        </p:nvSpPr>
        <p:spPr>
          <a:xfrm>
            <a:off x="3072579" y="4579143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ШУБА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A3D258-EFFB-43CC-81E9-51DC1AF91209}"/>
              </a:ext>
            </a:extLst>
          </p:cNvPr>
          <p:cNvSpPr txBox="1"/>
          <p:nvPr/>
        </p:nvSpPr>
        <p:spPr>
          <a:xfrm>
            <a:off x="3741481" y="5851216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ШАХМАТЫ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C394D66-9968-41FC-8747-5B7E8579D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67" y="1564232"/>
            <a:ext cx="1896533" cy="123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A94C2A0-9734-40E6-B4ED-0B79EC7912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089" y="530050"/>
            <a:ext cx="4917877" cy="276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B91CA64-F619-4C40-BDDA-9EDAD472DF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2"/>
          <a:stretch/>
        </p:blipFill>
        <p:spPr bwMode="auto">
          <a:xfrm rot="21350131">
            <a:off x="5710641" y="562654"/>
            <a:ext cx="2426934" cy="276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E67F730C-069E-4499-801A-5061B138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4" b="89735" l="3111" r="95556">
                        <a14:foregroundMark x1="7556" y1="65563" x2="11111" y2="70861"/>
                        <a14:foregroundMark x1="91778" y1="68212" x2="95556" y2="74503"/>
                        <a14:foregroundMark x1="54000" y1="90066" x2="53556" y2="90066"/>
                        <a14:foregroundMark x1="3111" y1="72517" x2="6667" y2="69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777" y="2662485"/>
            <a:ext cx="3157959" cy="21193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0CE6631-DC77-40E0-A99D-22E14AE44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82" y="2807496"/>
            <a:ext cx="2465408" cy="174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365F85B9-16B2-455C-BB20-2C74AC15F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4" y="3111118"/>
            <a:ext cx="2381250" cy="204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D83A964F-875D-47C7-9BDC-71166179F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139" y="54292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3EC8136E-D4C1-45E3-ACF2-76F2C807D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041" y="4155311"/>
            <a:ext cx="2538776" cy="270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101B087C-476E-416A-8F5B-71681DA5BB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239" y="4415907"/>
            <a:ext cx="2704522" cy="182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70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6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1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6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B5EB304D-5E18-466B-A22D-71301EBBA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D67AB7-68D7-4866-B3A0-1A09D8764F84}"/>
              </a:ext>
            </a:extLst>
          </p:cNvPr>
          <p:cNvSpPr txBox="1"/>
          <p:nvPr/>
        </p:nvSpPr>
        <p:spPr>
          <a:xfrm>
            <a:off x="135467" y="513645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ЗВУК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СЕРЕДИНЕ СЛОВА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AC3AF-4696-4DD9-8CEC-F0DF7FC30468}"/>
              </a:ext>
            </a:extLst>
          </p:cNvPr>
          <p:cNvSpPr txBox="1"/>
          <p:nvPr/>
        </p:nvSpPr>
        <p:spPr>
          <a:xfrm>
            <a:off x="-417690" y="801510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ГОРОШИНА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8D421-E725-421A-A1E9-CC9BE7C58A27}"/>
              </a:ext>
            </a:extLst>
          </p:cNvPr>
          <p:cNvSpPr txBox="1"/>
          <p:nvPr/>
        </p:nvSpPr>
        <p:spPr>
          <a:xfrm>
            <a:off x="2686755" y="778931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КАША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27B4C5-D9BD-41B4-873D-53AC555F9210}"/>
              </a:ext>
            </a:extLst>
          </p:cNvPr>
          <p:cNvSpPr txBox="1"/>
          <p:nvPr/>
        </p:nvSpPr>
        <p:spPr>
          <a:xfrm>
            <a:off x="5768622" y="790221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ЛОШАДЬ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29362F-7817-40DD-99A8-9D8263968ED4}"/>
              </a:ext>
            </a:extLst>
          </p:cNvPr>
          <p:cNvSpPr txBox="1"/>
          <p:nvPr/>
        </p:nvSpPr>
        <p:spPr>
          <a:xfrm>
            <a:off x="-908756" y="3087510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МАШИНА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6598CD-4E3E-4409-8E00-8C46463509BC}"/>
              </a:ext>
            </a:extLst>
          </p:cNvPr>
          <p:cNvSpPr txBox="1"/>
          <p:nvPr/>
        </p:nvSpPr>
        <p:spPr>
          <a:xfrm>
            <a:off x="3335866" y="2895598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МЕШОК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C3478-E449-4D89-997A-565B690EE099}"/>
              </a:ext>
            </a:extLst>
          </p:cNvPr>
          <p:cNvSpPr txBox="1"/>
          <p:nvPr/>
        </p:nvSpPr>
        <p:spPr>
          <a:xfrm>
            <a:off x="5638800" y="3155243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МЫШОНОК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E29B61D-65C3-4781-8693-1294355D05B6}"/>
              </a:ext>
            </a:extLst>
          </p:cNvPr>
          <p:cNvSpPr txBox="1"/>
          <p:nvPr/>
        </p:nvSpPr>
        <p:spPr>
          <a:xfrm>
            <a:off x="-1174045" y="5181599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ОШЕЙНИК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3741F8-3B26-4012-8017-6DA8B4A520A5}"/>
              </a:ext>
            </a:extLst>
          </p:cNvPr>
          <p:cNvSpPr txBox="1"/>
          <p:nvPr/>
        </p:nvSpPr>
        <p:spPr>
          <a:xfrm>
            <a:off x="1614311" y="6150114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ТИШИНА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515AE-7200-4B32-B466-B1818B37E0B1}"/>
              </a:ext>
            </a:extLst>
          </p:cNvPr>
          <p:cNvSpPr txBox="1"/>
          <p:nvPr/>
        </p:nvSpPr>
        <p:spPr>
          <a:xfrm>
            <a:off x="6016978" y="5644443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ПЕТУШОК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1E6A8F7-DB43-419B-870F-54EF47B95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45" y="993423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C9E4A5B3-0407-482B-8F78-5D07B81942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958" y="1309549"/>
            <a:ext cx="2029530" cy="174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89E49F9D-9B01-46BF-ADAB-E6564D5390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351" y="1325917"/>
            <a:ext cx="3339071" cy="204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3D16A8D2-3674-4217-B706-5E84B597D5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07" y="3516820"/>
            <a:ext cx="2547937" cy="168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FABD635B-0961-4D96-A7C5-5C4F47A9F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53" b="89939" l="9347" r="90502">
                        <a14:foregroundMark x1="9498" y1="83283" x2="9347" y2="85250"/>
                        <a14:foregroundMark x1="54939" y1="9228" x2="59726" y2="9228"/>
                        <a14:foregroundMark x1="63298" y1="88048" x2="60714" y2="90015"/>
                        <a14:foregroundMark x1="90502" y1="85098" x2="90502" y2="85098"/>
                        <a14:backgroundMark x1="65881" y1="31089" x2="69301" y2="30182"/>
                        <a14:backgroundMark x1="70593" y1="28896" x2="73176" y2="30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156" y="2736136"/>
            <a:ext cx="2731912" cy="2744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E9097A05-A286-4F0B-910A-8D335AD2A7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52757"/>
            <a:ext cx="4180417" cy="222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4A9C13AF-570E-4633-8691-ADBAD7B09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603" y="4655863"/>
            <a:ext cx="1676754" cy="2202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0672A691-3E1A-42BA-8134-384510F3C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78" y="4517797"/>
            <a:ext cx="1491544" cy="168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514BDF4D-0864-47EF-A903-38AB1DC7F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8"/>
          <a:stretch/>
        </p:blipFill>
        <p:spPr bwMode="auto">
          <a:xfrm rot="1726465">
            <a:off x="519191" y="5426433"/>
            <a:ext cx="1782044" cy="17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43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7E3B471-FEDE-4B64-990D-67ECA9C71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673DCEC-843A-456D-8304-AB23DA8C4E6C}"/>
              </a:ext>
            </a:extLst>
          </p:cNvPr>
          <p:cNvSpPr txBox="1"/>
          <p:nvPr/>
        </p:nvSpPr>
        <p:spPr>
          <a:xfrm>
            <a:off x="135467" y="513645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ЗВУК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В КОНЦЕ СЛОВА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28C43E-9FAF-473D-84BE-49DA915C8592}"/>
              </a:ext>
            </a:extLst>
          </p:cNvPr>
          <p:cNvSpPr txBox="1"/>
          <p:nvPr/>
        </p:nvSpPr>
        <p:spPr>
          <a:xfrm>
            <a:off x="-169335" y="846666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КАМЫШ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C0CA18-FD0B-4C99-B342-A3AFF8D2F6D8}"/>
              </a:ext>
            </a:extLst>
          </p:cNvPr>
          <p:cNvSpPr txBox="1"/>
          <p:nvPr/>
        </p:nvSpPr>
        <p:spPr>
          <a:xfrm>
            <a:off x="3093155" y="824087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ДЕТЕНЫШ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BFBA6-1196-434D-9AF4-DBD725B07B64}"/>
              </a:ext>
            </a:extLst>
          </p:cNvPr>
          <p:cNvSpPr txBox="1"/>
          <p:nvPr/>
        </p:nvSpPr>
        <p:spPr>
          <a:xfrm>
            <a:off x="0" y="3098799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КАРАНДАШ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83D689-301A-49C4-8747-09F67880A262}"/>
              </a:ext>
            </a:extLst>
          </p:cNvPr>
          <p:cNvSpPr txBox="1"/>
          <p:nvPr/>
        </p:nvSpPr>
        <p:spPr>
          <a:xfrm>
            <a:off x="2782711" y="2726265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МЫШЬ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BE1A88-B842-46AB-BF7C-F2FE9F2F1CAB}"/>
              </a:ext>
            </a:extLst>
          </p:cNvPr>
          <p:cNvSpPr txBox="1"/>
          <p:nvPr/>
        </p:nvSpPr>
        <p:spPr>
          <a:xfrm>
            <a:off x="5638800" y="3155243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ФИНИШ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11CAE8-2F91-4A2C-BFB7-126AAED0469B}"/>
              </a:ext>
            </a:extLst>
          </p:cNvPr>
          <p:cNvSpPr txBox="1"/>
          <p:nvPr/>
        </p:nvSpPr>
        <p:spPr>
          <a:xfrm>
            <a:off x="-406401" y="6039555"/>
            <a:ext cx="3849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ТУШЬ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2520AA-7C08-441B-BD92-564F6FAF7235}"/>
              </a:ext>
            </a:extLst>
          </p:cNvPr>
          <p:cNvSpPr txBox="1"/>
          <p:nvPr/>
        </p:nvSpPr>
        <p:spPr>
          <a:xfrm>
            <a:off x="1591734" y="5508976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ГУЛЯШ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33A75C-4F56-4A87-AD83-26E1E712CAD5}"/>
              </a:ext>
            </a:extLst>
          </p:cNvPr>
          <p:cNvSpPr txBox="1"/>
          <p:nvPr/>
        </p:nvSpPr>
        <p:spPr>
          <a:xfrm>
            <a:off x="5994400" y="6150114"/>
            <a:ext cx="49445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ЛАНДЫШ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00789EB-8F66-426D-BB90-E5E74E01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870">
            <a:off x="-67734" y="767644"/>
            <a:ext cx="1714191" cy="243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C49C159-DC23-4B98-902E-F5ACF2A5A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356" y="999067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05430C2C-7F26-4065-AE7B-B6C14ED65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11" y="920043"/>
            <a:ext cx="3732212" cy="279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02D38F07-A16D-4145-AA02-B0610EB7DF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533" y="3273777"/>
            <a:ext cx="1947333" cy="194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0E4DFCBF-9912-4007-8EFE-3145FE28C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11" y="3259734"/>
            <a:ext cx="3510844" cy="200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9E048AB1-A45E-44B7-B9AC-9F8CFCD3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3317" l="10000" r="90000">
                        <a14:foregroundMark x1="35743" y1="78515" x2="36535" y2="70446"/>
                        <a14:foregroundMark x1="59752" y1="93020" x2="66832" y2="93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22" y="3409244"/>
            <a:ext cx="2906889" cy="290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id="{FA41E222-A5B7-4AE5-99FA-46D635646B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78" y="3601154"/>
            <a:ext cx="3297961" cy="2964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F1FDD71-26AA-4F12-BE7F-1C8E868C2B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77" b="89665" l="4523" r="95980">
                        <a14:foregroundMark x1="10050" y1="59916" x2="22412" y2="70391"/>
                        <a14:foregroundMark x1="22412" y1="70391" x2="23317" y2="70391"/>
                        <a14:foregroundMark x1="14372" y1="58101" x2="21106" y2="53073"/>
                        <a14:foregroundMark x1="21106" y1="53073" x2="56080" y2="43436"/>
                        <a14:foregroundMark x1="86332" y1="47905" x2="89347" y2="53911"/>
                        <a14:foregroundMark x1="89347" y1="53911" x2="75980" y2="70670"/>
                        <a14:foregroundMark x1="75980" y1="70670" x2="61508" y2="75000"/>
                        <a14:foregroundMark x1="72462" y1="71089" x2="34271" y2="77235"/>
                        <a14:foregroundMark x1="34271" y1="77235" x2="32864" y2="76955"/>
                        <a14:foregroundMark x1="61307" y1="79050" x2="29045" y2="79469"/>
                        <a14:foregroundMark x1="45126" y1="77793" x2="13065" y2="70112"/>
                        <a14:foregroundMark x1="18894" y1="69134" x2="4623" y2="62430"/>
                        <a14:foregroundMark x1="10251" y1="58380" x2="21608" y2="46369"/>
                        <a14:foregroundMark x1="6935" y1="54609" x2="22111" y2="46788"/>
                        <a14:foregroundMark x1="25628" y1="45531" x2="43216" y2="42318"/>
                        <a14:foregroundMark x1="43819" y1="43156" x2="51859" y2="42318"/>
                        <a14:foregroundMark x1="51859" y1="42318" x2="66633" y2="42458"/>
                        <a14:foregroundMark x1="61005" y1="42458" x2="80503" y2="46369"/>
                        <a14:foregroundMark x1="82111" y1="47905" x2="88040" y2="51816"/>
                        <a14:foregroundMark x1="88040" y1="51816" x2="91759" y2="57542"/>
                        <a14:foregroundMark x1="91759" y1="57542" x2="91256" y2="58101"/>
                        <a14:foregroundMark x1="93467" y1="57961" x2="77588" y2="66899"/>
                        <a14:foregroundMark x1="93869" y1="52514" x2="90754" y2="59078"/>
                        <a14:foregroundMark x1="90754" y1="59078" x2="77286" y2="70950"/>
                        <a14:foregroundMark x1="95980" y1="58380" x2="78894" y2="72346"/>
                        <a14:foregroundMark x1="82312" y1="75698" x2="54874" y2="791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4667" y="4717533"/>
            <a:ext cx="2540177" cy="182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6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7D98905-3466-4D4E-B2FD-346873AC2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135C96-A8C9-4785-B3DA-E2731E949442}"/>
              </a:ext>
            </a:extLst>
          </p:cNvPr>
          <p:cNvSpPr txBox="1"/>
          <p:nvPr/>
        </p:nvSpPr>
        <p:spPr>
          <a:xfrm>
            <a:off x="0" y="259644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А ТЕПЕРЬ, РЕБЯТА, ДАВАЙТЕ С ВАМИ НЕМНОГО ОТВЛЕЧЕМСЯ И ВЫПОЛНИМ ПАРУ УПРАЖНЕНИЙ: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D0BAF3-99EA-4768-82A2-4D65CE340BF7}"/>
              </a:ext>
            </a:extLst>
          </p:cNvPr>
          <p:cNvSpPr txBox="1"/>
          <p:nvPr/>
        </p:nvSpPr>
        <p:spPr>
          <a:xfrm>
            <a:off x="276577" y="1260312"/>
            <a:ext cx="18908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губы округлены и выдвинуты вперед</a:t>
            </a:r>
            <a:endParaRPr lang="ru-RU" sz="2000" b="1" dirty="0"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D23CD-0907-48F0-AD4B-4C929024FB13}"/>
              </a:ext>
            </a:extLst>
          </p:cNvPr>
          <p:cNvSpPr txBox="1"/>
          <p:nvPr/>
        </p:nvSpPr>
        <p:spPr>
          <a:xfrm>
            <a:off x="141110" y="3416489"/>
            <a:ext cx="157480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зубы сомкнуты, либо сближены</a:t>
            </a:r>
            <a:endParaRPr lang="ru-RU" sz="2000" b="1" dirty="0"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B8744-EE95-4BAB-B0FA-3D5E5D6D792A}"/>
              </a:ext>
            </a:extLst>
          </p:cNvPr>
          <p:cNvSpPr txBox="1"/>
          <p:nvPr/>
        </p:nvSpPr>
        <p:spPr>
          <a:xfrm>
            <a:off x="801510" y="5589179"/>
            <a:ext cx="833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кончик языка поднят к передней части неба (у альвеол), но не прижат; боковые края языка прилегают к верхним коренным зубам.</a:t>
            </a:r>
            <a:endParaRPr lang="ru-RU" sz="2000" b="1" dirty="0"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B301F1-087D-4D5C-9BD7-23779D54DC7C}"/>
              </a:ext>
            </a:extLst>
          </p:cNvPr>
          <p:cNvSpPr txBox="1"/>
          <p:nvPr/>
        </p:nvSpPr>
        <p:spPr>
          <a:xfrm>
            <a:off x="6491110" y="3763413"/>
            <a:ext cx="32794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теплая воздушная струя выдыхается по середине языка</a:t>
            </a:r>
            <a:endParaRPr lang="ru-RU" sz="2000" b="1" dirty="0"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CA5C12-A888-45E1-8D88-02580D6D66C8}"/>
              </a:ext>
            </a:extLst>
          </p:cNvPr>
          <p:cNvSpPr txBox="1"/>
          <p:nvPr/>
        </p:nvSpPr>
        <p:spPr>
          <a:xfrm>
            <a:off x="7303911" y="1350624"/>
            <a:ext cx="26020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i="0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звук «Ш» произносится без голоса - глухой</a:t>
            </a:r>
            <a:endParaRPr lang="ru-RU" sz="2000" b="1" dirty="0">
              <a:solidFill>
                <a:srgbClr val="C0000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92E1B5B-C7D2-4EB3-8C25-876D2C684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845" y="871596"/>
            <a:ext cx="6750756" cy="45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5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7B50E178-5B6A-4DCE-9DB5-226AA7006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1206318A-A5DE-428D-9673-3C878ED370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267" y="1329973"/>
            <a:ext cx="6804378" cy="51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9249E7-F787-4104-B129-7FCD54621333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СЛОВОСОЧЕТАНИЯХ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43A33F-3764-419B-A40C-F9ABD9E3B874}"/>
              </a:ext>
            </a:extLst>
          </p:cNvPr>
          <p:cNvSpPr txBox="1"/>
          <p:nvPr/>
        </p:nvSpPr>
        <p:spPr>
          <a:xfrm>
            <a:off x="-852312" y="1597377"/>
            <a:ext cx="674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ЛЯГУШКА-КВАКУШКА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16C634-C7D6-4298-871B-C918CDBD8E0B}"/>
              </a:ext>
            </a:extLst>
          </p:cNvPr>
          <p:cNvSpPr txBox="1"/>
          <p:nvPr/>
        </p:nvSpPr>
        <p:spPr>
          <a:xfrm>
            <a:off x="-553727" y="5743756"/>
            <a:ext cx="674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БУКАШКА НА РОМАШКЕ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67C7B-51F9-4A79-86F9-42D63414C4F4}"/>
              </a:ext>
            </a:extLst>
          </p:cNvPr>
          <p:cNvSpPr txBox="1"/>
          <p:nvPr/>
        </p:nvSpPr>
        <p:spPr>
          <a:xfrm>
            <a:off x="3826932" y="3251199"/>
            <a:ext cx="6745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ШИКАРНАЯ МАШИНА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D10B4AD7-726A-44EC-88D8-C1E61726A1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2201">
            <a:off x="4522149" y="3347157"/>
            <a:ext cx="5171183" cy="38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вал 1">
            <a:extLst>
              <a:ext uri="{FF2B5EF4-FFF2-40B4-BE49-F238E27FC236}">
                <a16:creationId xmlns:a16="http://schemas.microsoft.com/office/drawing/2014/main" id="{F89344E0-B9CE-4F6C-B7F7-1D42E961D764}"/>
              </a:ext>
            </a:extLst>
          </p:cNvPr>
          <p:cNvSpPr/>
          <p:nvPr/>
        </p:nvSpPr>
        <p:spPr>
          <a:xfrm>
            <a:off x="6767760" y="5185315"/>
            <a:ext cx="203200" cy="191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6" name="Picture 6">
            <a:extLst>
              <a:ext uri="{FF2B5EF4-FFF2-40B4-BE49-F238E27FC236}">
                <a16:creationId xmlns:a16="http://schemas.microsoft.com/office/drawing/2014/main" id="{A15147DD-7F6C-4681-A923-7A0F4ECD38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11" y="4434010"/>
            <a:ext cx="3201968" cy="1801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>
            <a:extLst>
              <a:ext uri="{FF2B5EF4-FFF2-40B4-BE49-F238E27FC236}">
                <a16:creationId xmlns:a16="http://schemas.microsoft.com/office/drawing/2014/main" id="{D8C206C0-D26F-4FF7-9DE1-ED5F73B40F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016" y="445343"/>
            <a:ext cx="4921956" cy="326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10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04AB410-8A3B-4735-B836-253F68FF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906000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E8D188E1-9642-4D3E-A801-60DACA4074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63D5C1-AF36-4F47-8BD5-014EEA2290E1}"/>
              </a:ext>
            </a:extLst>
          </p:cNvPr>
          <p:cNvSpPr txBox="1"/>
          <p:nvPr/>
        </p:nvSpPr>
        <p:spPr>
          <a:xfrm>
            <a:off x="124178" y="1078091"/>
            <a:ext cx="9539111" cy="70788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АВТОМАТИЗАЦИЯ ЗВУКА 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[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Ш</a:t>
            </a:r>
            <a:r>
              <a:rPr lang="en-US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]</a:t>
            </a:r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ru-RU" sz="4000" b="1" i="1" dirty="0">
                <a:solidFill>
                  <a:srgbClr val="FF00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Comic Sans MS" panose="030F0702030302020204" pitchFamily="66" charset="0"/>
              </a:rPr>
              <a:t>В ПРЕДЛОЖЕНИЯХ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82C180-008E-4D0A-A67C-8894B87881DE}"/>
              </a:ext>
            </a:extLst>
          </p:cNvPr>
          <p:cNvSpPr txBox="1"/>
          <p:nvPr/>
        </p:nvSpPr>
        <p:spPr>
          <a:xfrm>
            <a:off x="-186268" y="1597377"/>
            <a:ext cx="6745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МАША ЕСТ ПШЕННУЮ КАШУ.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941155-0D57-43E7-82C0-6512FE95FC56}"/>
              </a:ext>
            </a:extLst>
          </p:cNvPr>
          <p:cNvSpPr txBox="1"/>
          <p:nvPr/>
        </p:nvSpPr>
        <p:spPr>
          <a:xfrm>
            <a:off x="3730437" y="3917862"/>
            <a:ext cx="312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МИША НАШЕЛ КАМЕШКИ.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30959E-3BCB-405D-8286-237120BA01A4}"/>
              </a:ext>
            </a:extLst>
          </p:cNvPr>
          <p:cNvSpPr txBox="1"/>
          <p:nvPr/>
        </p:nvSpPr>
        <p:spPr>
          <a:xfrm>
            <a:off x="-307586" y="5818360"/>
            <a:ext cx="7459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rPr>
              <a:t>БАБУШКА ЗАШИЛА МАШИНУ ШАПКУ.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F25FDEDE-F6DC-41F5-9E24-039FE6CA2C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 bwMode="auto">
          <a:xfrm>
            <a:off x="265113" y="2070620"/>
            <a:ext cx="3842429" cy="370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id="{BC329394-2308-4A3F-B725-99A8D5354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350" y="2181720"/>
            <a:ext cx="3497943" cy="182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>
            <a:extLst>
              <a:ext uri="{FF2B5EF4-FFF2-40B4-BE49-F238E27FC236}">
                <a16:creationId xmlns:a16="http://schemas.microsoft.com/office/drawing/2014/main" id="{8F634BD5-ABB7-46D6-AA66-6BFC3B083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429" y="1025742"/>
            <a:ext cx="1355530" cy="227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950F0D2-DFB8-4B8C-A11C-EFCD85010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380" b="93715" l="9777" r="93436">
                        <a14:foregroundMark x1="41620" y1="10196" x2="42458" y2="8380"/>
                        <a14:foregroundMark x1="50838" y1="9078" x2="50838" y2="11872"/>
                        <a14:foregroundMark x1="49581" y1="18156" x2="54888" y2="18156"/>
                        <a14:foregroundMark x1="92737" y1="85196" x2="93436" y2="80726"/>
                        <a14:foregroundMark x1="72905" y1="89385" x2="46229" y2="93715"/>
                        <a14:foregroundMark x1="46229" y1="93715" x2="41480" y2="93156"/>
                        <a14:foregroundMark x1="54469" y1="23603" x2="34358" y2="20112"/>
                        <a14:foregroundMark x1="39665" y1="11173" x2="39385" y2="9777"/>
                        <a14:foregroundMark x1="45950" y1="10335" x2="45112" y2="90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2732" y="3380201"/>
            <a:ext cx="3578008" cy="357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5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</TotalTime>
  <Words>387</Words>
  <Application>Microsoft Office PowerPoint</Application>
  <PresentationFormat>Лист A4 (210x297 мм)</PresentationFormat>
  <Paragraphs>121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Comic Sans MS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kritin201@gmail.com</dc:creator>
  <cp:lastModifiedBy>LENOVO</cp:lastModifiedBy>
  <cp:revision>14</cp:revision>
  <dcterms:created xsi:type="dcterms:W3CDTF">2023-06-26T10:55:45Z</dcterms:created>
  <dcterms:modified xsi:type="dcterms:W3CDTF">2023-07-21T02:53:28Z</dcterms:modified>
</cp:coreProperties>
</file>