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sldIdLst>
    <p:sldId id="256" r:id="rId2"/>
    <p:sldId id="287" r:id="rId3"/>
    <p:sldId id="288" r:id="rId4"/>
    <p:sldId id="284" r:id="rId5"/>
    <p:sldId id="285" r:id="rId6"/>
    <p:sldId id="286" r:id="rId7"/>
    <p:sldId id="258" r:id="rId8"/>
    <p:sldId id="259" r:id="rId9"/>
    <p:sldId id="260" r:id="rId10"/>
    <p:sldId id="261" r:id="rId11"/>
    <p:sldId id="281" r:id="rId12"/>
    <p:sldId id="282" r:id="rId13"/>
    <p:sldId id="283" r:id="rId14"/>
    <p:sldId id="262" r:id="rId15"/>
    <p:sldId id="267" r:id="rId16"/>
    <p:sldId id="268" r:id="rId17"/>
    <p:sldId id="257" r:id="rId18"/>
    <p:sldId id="273" r:id="rId19"/>
    <p:sldId id="278" r:id="rId20"/>
    <p:sldId id="280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0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52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5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8078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19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929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305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64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647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3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8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2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53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2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2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6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1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830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обучению грамоте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«Буква мягкий знак»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2866" y="4704976"/>
            <a:ext cx="8825658" cy="86142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Работу выполнила воспитатель : </a:t>
            </a:r>
            <a:r>
              <a:rPr lang="ru-RU" dirty="0" err="1" smtClean="0"/>
              <a:t>Сарамукина</a:t>
            </a:r>
            <a:r>
              <a:rPr lang="ru-RU" dirty="0" smtClean="0"/>
              <a:t> </a:t>
            </a:r>
            <a:r>
              <a:rPr lang="ru-RU" dirty="0" err="1" smtClean="0"/>
              <a:t>юлия</a:t>
            </a:r>
            <a:r>
              <a:rPr lang="ru-RU" dirty="0" smtClean="0"/>
              <a:t> </a:t>
            </a:r>
            <a:r>
              <a:rPr lang="ru-RU" dirty="0" err="1" smtClean="0"/>
              <a:t>николаевна</a:t>
            </a:r>
            <a:r>
              <a:rPr lang="ru-RU" dirty="0" smtClean="0"/>
              <a:t> </a:t>
            </a:r>
            <a:r>
              <a:rPr lang="ru-RU" dirty="0" err="1" smtClean="0"/>
              <a:t>мбдоу</a:t>
            </a:r>
            <a:r>
              <a:rPr lang="ru-RU" dirty="0" smtClean="0"/>
              <a:t> № 37 «Искорка»</a:t>
            </a:r>
          </a:p>
          <a:p>
            <a:pPr algn="ctr"/>
            <a:r>
              <a:rPr lang="ru-RU" dirty="0" smtClean="0"/>
              <a:t>Междуреченск 2023 </a:t>
            </a:r>
            <a:endParaRPr lang="ru-RU" dirty="0"/>
          </a:p>
        </p:txBody>
      </p:sp>
      <p:pic>
        <p:nvPicPr>
          <p:cNvPr id="4" name="Picture 11" descr="AGF-l7-Jk35RznQ-vkUW4_Vj4FyqatLRBBhVta0oeg=s900-c-k-c0xffffffff-no-rj-m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24" y="-5644"/>
            <a:ext cx="2430187" cy="243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1.bp.blogspot.com/-waxZ8ek3iIY/X7aBh2bSqHI/AAAAAAAA_0M/u62CDxwoaCUdRlQlqqSD_lJTTX5rGOgnQCLcBGAsYHQ/s1424/%25D1%2580%25D1%2583%25D1%2581_%2BDoV%2B%252815%25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42" y="-5644"/>
            <a:ext cx="2148342" cy="188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1.bp.blogspot.com/-Wp_-X_eKUKI/X7aBiFjKmkI/AAAAAAAA_0Q/bAcBrCJJhA8jVdjCYd9kxSUZO14w4ZNgACLcBGAsYHQ/s2008/%25D1%2580%25D1%2583%25D1%2581_%2BDoV%2B%252816%25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44" y="2757428"/>
            <a:ext cx="1875359" cy="20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1.bp.blogspot.com/-l5C8jXPEmR4/X7aBkkE05SI/AAAAAAAA_0w/68sUND4RMvQREV_9SinId7w6u4xB1dHMACLcBGAsYHQ/s2048/%25D1%2580%25D1%2583%25D1%2581_%2BDoV%2B%252823%25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159" y="143559"/>
            <a:ext cx="2241094" cy="247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70da25d1469af223b9d61ba94ad63d2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562" y="583841"/>
            <a:ext cx="2447344" cy="286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creen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7292" r="30469" b="14583"/>
          <a:stretch>
            <a:fillRect/>
          </a:stretch>
        </p:blipFill>
        <p:spPr bwMode="auto">
          <a:xfrm>
            <a:off x="147463" y="3614738"/>
            <a:ext cx="2461921" cy="32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ATXAJynkrZOVqvdapvJWdD7hJU0bAjmbEwHEv-fIQ=s900-c-k-c0xffffffff-no-rj-mo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19" y="1712253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01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556" y="14696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Буква «И» говорит: - Встану я и обозначу мягкость буквы «С».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 быстро пристроилась в конце.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получилось?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Picture 8" descr="70da25d1469af223b9d61ba94ad63d2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40" y="146968"/>
            <a:ext cx="4092660" cy="479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9867" y="3193062"/>
            <a:ext cx="67636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ЛОСИ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326429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667" y="6731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«Лучше я встану» - сказала «Я».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получилось?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96687" y="3266911"/>
            <a:ext cx="35659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ЛОСЯ</a:t>
            </a:r>
            <a:endParaRPr lang="ru-RU" sz="9600" dirty="0"/>
          </a:p>
        </p:txBody>
      </p:sp>
      <p:pic>
        <p:nvPicPr>
          <p:cNvPr id="4" name="Picture 10" descr="AATXAJynkrZOVqvdapvJWdD7hJU0bAjmbEwHEv-fIQ=s900-c-k-c0xffffffff-no-rj-m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99" y="509768"/>
            <a:ext cx="5102577" cy="51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7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911" y="216386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 нас опять ничего не получится- сказали буквы.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же делать? Ребята, а вы знаете?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Надо поставить Ь!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«Иди к нам, мягкий знак» - позвали буквы.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 с радостью согласился помочь буквам и быстро встал в конец.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получилось?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Развеселились буквы, и стали приглашать 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себе в гости»,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смягчать согласный в конце и середине  слова.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получались правильные.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Picture 6" descr="screen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7292" r="30469" b="14583"/>
          <a:stretch>
            <a:fillRect/>
          </a:stretch>
        </p:blipFill>
        <p:spPr bwMode="auto">
          <a:xfrm>
            <a:off x="6254045" y="249513"/>
            <a:ext cx="4933419" cy="66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88785" y="3814192"/>
            <a:ext cx="35098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6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3200" y="88903"/>
            <a:ext cx="6096000" cy="78739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Кто приходит, кто уходит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– все её за ручку водят</a:t>
            </a:r>
            <a:endParaRPr lang="ru-RU" dirty="0"/>
          </a:p>
        </p:txBody>
      </p:sp>
      <p:pic>
        <p:nvPicPr>
          <p:cNvPr id="1026" name="Picture 2" descr="https://7551bdfc54adf45425bb-e1819ba959867bdb3382b3652a5f5ff1.ssl.cf5.rackcdn.com/animations/b99/1440790933-Young_animation_home082815_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78" y="-361246"/>
            <a:ext cx="4961959" cy="724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89241"/>
            <a:ext cx="6096000" cy="19056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Спит или купается,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всё не разувается.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День и ночь на ножках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красные сапожки</a:t>
            </a:r>
            <a:endParaRPr lang="ru-RU" dirty="0"/>
          </a:p>
        </p:txBody>
      </p:sp>
      <p:pic>
        <p:nvPicPr>
          <p:cNvPr id="1028" name="Picture 4" descr="https://img1.picmix.com/output/stamp/normal/4/0/6/2/912604_5bb8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228" y="505273"/>
            <a:ext cx="6183772" cy="641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8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reen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7292" r="30469" b="14583"/>
          <a:stretch>
            <a:fillRect/>
          </a:stretch>
        </p:blipFill>
        <p:spPr bwMode="auto">
          <a:xfrm>
            <a:off x="6254045" y="249513"/>
            <a:ext cx="4933419" cy="66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14" y="76971"/>
            <a:ext cx="4154311" cy="2511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  КАК ВЫ ДУМАЕТЕ «Ь» БУКВА ИЛИ ЗНАК? ДАВАЙТЕ РАЗБИРАТЬСЯ!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Мягкий знак хитрый знак.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сказать его никак.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не произносится,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в слово часто просится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7734" y="1546578"/>
            <a:ext cx="4978400" cy="4648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аль—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оль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уль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—иль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ать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—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оть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уть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—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ить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ась—ось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усь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—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ись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авь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—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овь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увь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—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ивь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ань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—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онъ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унь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—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инь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арь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—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орь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урь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—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ирь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Ять-ять-ять — мы пошли гулять.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Онь-онь-онь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— на лугу пасётся конь.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Ень-ень-ень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 — в саду растёт сирень.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2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ме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14"/>
            <a:ext cx="12101689" cy="702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632178" y="529481"/>
            <a:ext cx="3817938" cy="1655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</a:t>
            </a:r>
          </a:p>
        </p:txBody>
      </p:sp>
    </p:spTree>
    <p:extLst>
      <p:ext uri="{BB962C8B-B14F-4D97-AF65-F5344CB8AC3E}">
        <p14:creationId xmlns:p14="http://schemas.microsoft.com/office/powerpoint/2010/main" val="37730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е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71022" cy="703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468313" y="333375"/>
            <a:ext cx="3817937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</a:rPr>
              <a:t>мель</a:t>
            </a:r>
          </a:p>
        </p:txBody>
      </p:sp>
    </p:spTree>
    <p:extLst>
      <p:ext uri="{BB962C8B-B14F-4D97-AF65-F5344CB8AC3E}">
        <p14:creationId xmlns:p14="http://schemas.microsoft.com/office/powerpoint/2010/main" val="381294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0" y="11090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Математическая физминут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86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338314"/>
            <a:ext cx="7715250" cy="4286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altLang="ru-RU" sz="1400" dirty="0" smtClean="0">
                <a:solidFill>
                  <a:schemeClr val="tx1"/>
                </a:solidFill>
              </a:rPr>
              <a:t>  </a:t>
            </a:r>
            <a:br>
              <a:rPr lang="ru-RU" altLang="ru-RU" sz="1400" dirty="0" smtClean="0">
                <a:solidFill>
                  <a:schemeClr val="tx1"/>
                </a:solidFill>
              </a:rPr>
            </a:br>
            <a:r>
              <a:rPr lang="ru-RU" altLang="ru-RU" sz="1400" dirty="0" smtClean="0">
                <a:solidFill>
                  <a:schemeClr val="tx1"/>
                </a:solidFill>
              </a:rPr>
              <a:t>   </a:t>
            </a:r>
            <a:r>
              <a:rPr lang="ru-RU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знак –</a:t>
            </a:r>
            <a:r>
              <a:rPr lang="en-US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мягкости </a:t>
            </a:r>
            <a:r>
              <a:rPr lang="en-US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согласных на конце и в середине слова.</a:t>
            </a:r>
            <a:r>
              <a:rPr lang="ru-RU" sz="1400" b="1" dirty="0"/>
              <a:t> Давайте напишем  мягкий знак , но не обычным способом на бумаге , а сделаем Ь из проволоки !</a:t>
            </a:r>
            <a:endParaRPr lang="ru-RU" sz="1400" dirty="0"/>
          </a:p>
          <a:p>
            <a:pPr algn="ctr"/>
            <a:endParaRPr lang="ru-RU" alt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screen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7292" r="30469" b="14583"/>
          <a:stretch>
            <a:fillRect/>
          </a:stretch>
        </p:blipFill>
        <p:spPr bwMode="auto">
          <a:xfrm>
            <a:off x="7089423" y="485070"/>
            <a:ext cx="4933419" cy="66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70710" y="2039883"/>
            <a:ext cx="6096000" cy="426270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5400" dirty="0">
                <a:latin typeface="Arial" panose="020B0604020202020204" pitchFamily="34" charset="0"/>
                <a:ea typeface="Times New Roman" panose="02020603050405020304" pitchFamily="18" charset="0"/>
              </a:rPr>
              <a:t>НОЛЬ ЛЕНЬ</a:t>
            </a:r>
            <a:endParaRPr lang="ru-R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5400" dirty="0">
                <a:latin typeface="Arial" panose="020B0604020202020204" pitchFamily="34" charset="0"/>
                <a:ea typeface="Times New Roman" panose="02020603050405020304" pitchFamily="18" charset="0"/>
              </a:rPr>
              <a:t>СОЛЬ ДЕНЬ</a:t>
            </a:r>
            <a:endParaRPr lang="ru-R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5400" dirty="0">
                <a:latin typeface="Arial" panose="020B0604020202020204" pitchFamily="34" charset="0"/>
                <a:ea typeface="Times New Roman" panose="02020603050405020304" pitchFamily="18" charset="0"/>
              </a:rPr>
              <a:t>РОЛЬ ПЕНЬ</a:t>
            </a:r>
            <a:endParaRPr lang="ru-R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5400" dirty="0">
                <a:latin typeface="Arial" panose="020B0604020202020204" pitchFamily="34" charset="0"/>
                <a:ea typeface="Times New Roman" panose="02020603050405020304" pitchFamily="18" charset="0"/>
              </a:rPr>
              <a:t>КОНЬ ЕЛЬ</a:t>
            </a:r>
            <a:endParaRPr lang="ru-RU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3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489" y="315924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1556" y="118784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https://i.gifer.com/embedded/download/8sj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5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1459" y="474345"/>
            <a:ext cx="62125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</a:rPr>
              <a:t>Тема. «Буква мягкий знак»</a:t>
            </a:r>
            <a:endParaRPr lang="ru-RU" sz="3600" dirty="0">
              <a:latin typeface="Arial" panose="020B0604020202020204" pitchFamily="34" charset="0"/>
            </a:endParaRPr>
          </a:p>
          <a:p>
            <a:endParaRPr lang="ru-RU" sz="2800" b="1" dirty="0" smtClean="0">
              <a:latin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</a:rPr>
              <a:t>Цель</a:t>
            </a:r>
            <a:r>
              <a:rPr lang="ru-RU" sz="2800" b="1" dirty="0">
                <a:latin typeface="Arial" panose="020B0604020202020204" pitchFamily="34" charset="0"/>
              </a:rPr>
              <a:t>:</a:t>
            </a:r>
            <a:endParaRPr lang="ru-RU" sz="2800" dirty="0">
              <a:latin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</a:rPr>
              <a:t>Познакомить детей с буквой «ь».</a:t>
            </a:r>
          </a:p>
          <a:p>
            <a:r>
              <a:rPr lang="ru-RU" sz="2800" dirty="0">
                <a:latin typeface="Arial" panose="020B0604020202020204" pitchFamily="34" charset="0"/>
              </a:rPr>
              <a:t>Раскрыть значение мягкого знака для обозначения мягкости согласных.</a:t>
            </a:r>
          </a:p>
          <a:p>
            <a:r>
              <a:rPr lang="ru-RU" sz="2800" dirty="0">
                <a:latin typeface="Arial" panose="020B0604020202020204" pitchFamily="34" charset="0"/>
              </a:rPr>
              <a:t>Научиться обозначать мягкость согласных с помощью мягкого знака в конце </a:t>
            </a:r>
            <a:r>
              <a:rPr lang="ru-RU" sz="2800" dirty="0" smtClean="0">
                <a:latin typeface="Arial" panose="020B0604020202020204" pitchFamily="34" charset="0"/>
              </a:rPr>
              <a:t>и середине слов.</a:t>
            </a:r>
            <a:endParaRPr lang="ru-RU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588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22" y="0"/>
            <a:ext cx="10715273" cy="66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3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otkritkis.com/wp-content/uploads/2022/07/gz08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41" y="496555"/>
            <a:ext cx="8378826" cy="608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98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0765" y="704253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</a:rPr>
              <a:t>Задачи:</a:t>
            </a:r>
            <a:endParaRPr lang="ru-RU" sz="2000" dirty="0">
              <a:latin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</a:rPr>
              <a:t>познакомить с фонетической функцией буквы «ь»;</a:t>
            </a:r>
          </a:p>
          <a:p>
            <a:r>
              <a:rPr lang="ru-RU" sz="2000" dirty="0">
                <a:latin typeface="Arial" panose="020B0604020202020204" pitchFamily="34" charset="0"/>
              </a:rPr>
              <a:t>развивать умение анализировать предложение, составлять его схему;</a:t>
            </a:r>
          </a:p>
          <a:p>
            <a:r>
              <a:rPr lang="ru-RU" sz="2000" dirty="0">
                <a:latin typeface="Arial" panose="020B0604020202020204" pitchFamily="34" charset="0"/>
              </a:rPr>
              <a:t>совершенствовать умение проводить </a:t>
            </a:r>
            <a:r>
              <a:rPr lang="ru-RU" sz="2000" dirty="0" err="1">
                <a:latin typeface="Arial" panose="020B0604020202020204" pitchFamily="34" charset="0"/>
              </a:rPr>
              <a:t>звуко</a:t>
            </a:r>
            <a:r>
              <a:rPr lang="ru-RU" sz="2000" dirty="0">
                <a:latin typeface="Arial" panose="020B0604020202020204" pitchFamily="34" charset="0"/>
              </a:rPr>
              <a:t>-буквенный анализ слов;</a:t>
            </a:r>
          </a:p>
          <a:p>
            <a:r>
              <a:rPr lang="ru-RU" sz="2000" dirty="0">
                <a:latin typeface="Arial" panose="020B0604020202020204" pitchFamily="34" charset="0"/>
              </a:rPr>
              <a:t>закреплять навык печатного написания изученных букв;</a:t>
            </a:r>
          </a:p>
          <a:p>
            <a:r>
              <a:rPr lang="ru-RU" sz="2000" dirty="0">
                <a:latin typeface="Arial" panose="020B0604020202020204" pitchFamily="34" charset="0"/>
              </a:rPr>
              <a:t>познакомить с написанием печатной буквы «ь»;</a:t>
            </a:r>
          </a:p>
          <a:p>
            <a:r>
              <a:rPr lang="ru-RU" sz="2000" dirty="0">
                <a:latin typeface="Arial" panose="020B0604020202020204" pitchFamily="34" charset="0"/>
              </a:rPr>
              <a:t>совершенствовать навыки чтения;</a:t>
            </a:r>
          </a:p>
          <a:p>
            <a:r>
              <a:rPr lang="ru-RU" sz="2000" dirty="0">
                <a:latin typeface="Arial" panose="020B0604020202020204" pitchFamily="34" charset="0"/>
              </a:rPr>
              <a:t>развивать творческое мышление и сообразительность;</a:t>
            </a:r>
          </a:p>
          <a:p>
            <a:r>
              <a:rPr lang="ru-RU" sz="2000" dirty="0">
                <a:latin typeface="Arial" panose="020B0604020202020204" pitchFamily="34" charset="0"/>
              </a:rPr>
              <a:t>воспитывать у детей усидчивость и внимание, интерес к выполнению заданий, умение работать совместно, желание обучаться и узнавать что- </a:t>
            </a:r>
            <a:r>
              <a:rPr lang="ru-RU" sz="2000">
                <a:latin typeface="Arial" panose="020B0604020202020204" pitchFamily="34" charset="0"/>
              </a:rPr>
              <a:t>то </a:t>
            </a:r>
            <a:r>
              <a:rPr lang="ru-RU" sz="2000" smtClean="0">
                <a:latin typeface="Arial" panose="020B0604020202020204" pitchFamily="34" charset="0"/>
              </a:rPr>
              <a:t>новое.</a:t>
            </a:r>
            <a:endParaRPr lang="ru-RU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5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fwallpaper.com/images/fall-pics-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fwallpaper.com/images/fall-pics-1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tatarstan.ru/file/news/1401_n2008046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89" y="7937"/>
            <a:ext cx="12429067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16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hotocentra.ru/images/main63/635296_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82310" cy="765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gas-kvas.com/uploads/posts/2023-02/1675419170_gas-kvas-com-p-fonovii-risunok-noyabr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0085" y="0"/>
            <a:ext cx="15412085" cy="992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6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74" y="0"/>
            <a:ext cx="9695037" cy="67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6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74499" y="598310"/>
            <a:ext cx="10269324" cy="4446633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«Жили-были в одной стране буквы разные – гласные, согласные. Ходили друг к другу в гости. Составляли слова. Буквы жили не тужили, потому что все дружили. И жила среди них одна буква, похожая на половинку буквы «ы», с которой никто не дружил. Буквам не нравилось, что она не обозначает звука. 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ты за буква?» - возмущались они.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она. «Ь» – это буква мягкий знак. Она не обозначала никакого звука, не умела говорить, молчала и никто с ней не дружил, не разговаривал. 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Жилось мягкому знаку плохо, очень одиноко. 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Как-то раз взялись буквы составлять слова. 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было их любимое занятие.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i.pinimg.com/originals/c4/eb/59/c4eb590014dba6f38765d489574766b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442" y="2937933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abvgdee.ru/images/kartinki/alfavit8/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73" y="4264699"/>
            <a:ext cx="2305300" cy="243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66" y="4827856"/>
            <a:ext cx="1871634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509896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Послушаем, что это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они составляли.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оно зашифровано загадкой.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 копытами касаясь,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 по лесу красавец,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 смело и легко,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рога раскинув широко.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буквы составлять слово- отгадку.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ЛОС – получается.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это у нас получается! - говорили буквы.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 [с’] в слове «ЛОСЬ» мягкий, а у нас твёрдый.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AutoShape 2" descr="https://flyclipart.com/thumbs/read-more-elk-117385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flyclipart.com/thumbs/read-more-elk-1173859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0" name="Picture 8" descr="https://gas-kvas.com/uploads/posts/2023-02/1676605332_gas-kvas-com-p-los-detskii-risunok-tsvetnoi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092" y="713476"/>
            <a:ext cx="5444419" cy="586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AGF-l7-Jk35RznQ-vkUW4_Vj4FyqatLRBBhVta0oeg=s900-c-k-c0xffffffff-no-rj-m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7502"/>
            <a:ext cx="2520498" cy="25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1.bp.blogspot.com/-waxZ8ek3iIY/X7aBh2bSqHI/AAAAAAAA_0M/u62CDxwoaCUdRlQlqqSD_lJTTX5rGOgnQCLcBGAsYHQ/s1424/%25D1%2580%25D1%2583%25D1%2581_%2BDoV%2B%252815%25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203" y="4066468"/>
            <a:ext cx="2148342" cy="188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47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604</TotalTime>
  <Words>332</Words>
  <Application>Microsoft Office PowerPoint</Application>
  <PresentationFormat>Широкоэкранный</PresentationFormat>
  <Paragraphs>54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Wingdings 3</vt:lpstr>
      <vt:lpstr>Ион</vt:lpstr>
      <vt:lpstr>Конспект занятия  по обучению грамоте Тема:  «Буква мягкий знак»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PlaystandPC</cp:lastModifiedBy>
  <cp:revision>43</cp:revision>
  <dcterms:created xsi:type="dcterms:W3CDTF">2023-11-07T10:47:08Z</dcterms:created>
  <dcterms:modified xsi:type="dcterms:W3CDTF">2023-12-05T10:46:23Z</dcterms:modified>
</cp:coreProperties>
</file>