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92" r:id="rId4"/>
    <p:sldId id="293" r:id="rId5"/>
    <p:sldId id="294" r:id="rId6"/>
    <p:sldId id="269" r:id="rId7"/>
    <p:sldId id="272" r:id="rId8"/>
    <p:sldId id="273" r:id="rId9"/>
    <p:sldId id="277" r:id="rId10"/>
    <p:sldId id="258" r:id="rId11"/>
    <p:sldId id="259" r:id="rId12"/>
    <p:sldId id="262" r:id="rId13"/>
    <p:sldId id="264" r:id="rId14"/>
    <p:sldId id="266" r:id="rId15"/>
    <p:sldId id="274" r:id="rId16"/>
    <p:sldId id="279" r:id="rId17"/>
    <p:sldId id="281" r:id="rId18"/>
    <p:sldId id="283" r:id="rId19"/>
    <p:sldId id="285" r:id="rId20"/>
    <p:sldId id="291" r:id="rId21"/>
    <p:sldId id="288" r:id="rId22"/>
    <p:sldId id="28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7BD7"/>
    <a:srgbClr val="C19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CF755-772F-434E-86B4-250E909BF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C6D7C9-B552-4DBE-A759-FD68642EF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24365-1472-4FBE-8EB1-D74F7D886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02AA18-7C15-40AC-A0B0-9329AC34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F03BD-52EB-47DA-804A-404A46ED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0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3391C-68C2-486B-AEB4-E80475E0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F0A844-00F3-4C72-87FA-CB1273031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33A41E-6E65-467E-AE8E-7634898E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FCCA2A-FB8E-49B4-B321-2512BE3E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A6FCC9-5EC5-4C05-89A6-735D1EA5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78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BBC6BA-CFC4-4EE9-A7A6-0DB71679B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5C430-1928-4721-A39E-972F6CE3B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35A5F-48E8-4607-A91C-336C8211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BEFB4-7D95-4F32-9965-B00D9216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2B773-5905-42C7-A1E5-FE12DA4C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22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C85AD-F177-4FEA-AEF2-BB899595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9259CB-C56B-44C6-B783-F56936E6F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1C8B3-9D7D-4C33-B5EE-9BD86C19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22C464-13EF-4B3C-BF5E-497D6830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8A34DD-EB30-4932-83AE-59F79577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9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AED62-C36D-47FC-95E5-536F7361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B160-76F8-4D6B-9D42-5AEAA313F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011A8C-1139-4ED3-899A-90A6B628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08C83-E41B-47EC-9BB7-D69C1ECF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5C47EF-32E5-41E2-88DB-AB65910C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8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91266-9C6B-419F-9A50-FF676E66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1F8EF4-4145-46FA-882E-50F628F9E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3DACC2-87CD-44E2-9C0A-241B6ABA6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82808E-1A38-4D8E-9ACF-9192B56C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919B79-87E7-4D11-9DCF-45922130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98702D-1155-4B04-9412-BA47ED5C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856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3C640-1A06-420D-8A63-5CEDFFDA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D8DFC4-7821-4E53-9EA1-BC55B2D7C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B7262B-A659-4CE9-8136-F2637138E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9AE635-A512-4FCD-9C6D-A8D492A3A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57D866-25CC-496C-AC15-AB535542B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59CEBB-38B3-4F62-9BAD-D1CA5C93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EF9A2C-FFCE-408F-99E2-B1F77BF24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9DC594-C9A1-4874-B16A-03C745579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92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42243-C40F-4F5D-AFA5-1B7FE8EF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FC9C7E-EAD6-461B-B879-29B209D89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B17F0F-3080-49F2-BC37-CC66213D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2A3309-CA6A-4987-861F-F3F4612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2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F414B0-05D6-4204-947F-48E6E041B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045DE9-B6CB-475A-8102-2D1C7815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4A4B22-93D1-4C0A-B88F-076CCAD4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9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DB95A-3B0E-4350-BF97-E6D1D8BD1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2B514F-64D2-4563-AF82-C133380A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F344D7-03C0-4C2E-BC8B-D90BF3D82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E20744-C581-47C0-B1C8-D49213D8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6344E6-03F8-409B-B790-B7480259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95CAC1-9D72-422D-99F9-AC780246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05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5F04C-0FD9-4E95-A37B-C7F727457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F7661A-4D5C-4F10-B2D8-5AB177DF2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C368B4-71B6-408A-BEBC-2D4B63280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191BE5-2F9A-4D61-A671-95271FFC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445CF0-F54C-43AD-8EB3-69D1E1BD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85C934-6BD8-4408-8329-38972585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0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B07BD7"/>
            </a:gs>
            <a:gs pos="76500">
              <a:srgbClr val="ABC0E4"/>
            </a:gs>
            <a:gs pos="70000">
              <a:srgbClr val="ABC0E4"/>
            </a:gs>
            <a:gs pos="5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70373-E1B9-4471-8EDC-89DD38D2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40F8F9-0008-4D49-912E-1E8F278B4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D23EBF-1227-48D9-9EB8-C1B07A0AF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437E2-3B63-4A78-82F9-FE4EBAAB225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1261D-FCEC-48E5-AAB6-D9D0554AE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7DB2A2-A12F-465E-B4B3-EE62CF668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D099D-799B-4AD9-BAD5-F33DCD655E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39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7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2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C5D058-9E29-4A56-BBCB-331B7219A47C}"/>
              </a:ext>
            </a:extLst>
          </p:cNvPr>
          <p:cNvSpPr txBox="1"/>
          <p:nvPr/>
        </p:nvSpPr>
        <p:spPr>
          <a:xfrm>
            <a:off x="-167660" y="425470"/>
            <a:ext cx="1211720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МБДОУ «Детский сад  комбинированного вида № 21 «Гнёздышко»</a:t>
            </a: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7200" dirty="0">
                <a:latin typeface="Monotype Corsiva" panose="03010101010201010101" pitchFamily="66" charset="0"/>
              </a:rPr>
              <a:t>«Сенсорное развитие»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r"/>
            <a:r>
              <a:rPr lang="ru-RU" sz="2000" dirty="0">
                <a:latin typeface="Monotype Corsiva" panose="03010101010201010101" pitchFamily="66" charset="0"/>
              </a:rPr>
              <a:t>учитель-логопед: </a:t>
            </a:r>
          </a:p>
          <a:p>
            <a:pPr algn="r"/>
            <a:r>
              <a:rPr lang="ru-RU" sz="2000" dirty="0" err="1">
                <a:latin typeface="Monotype Corsiva" panose="03010101010201010101" pitchFamily="66" charset="0"/>
              </a:rPr>
              <a:t>Шмыга</a:t>
            </a:r>
            <a:r>
              <a:rPr lang="ru-RU" sz="2000" dirty="0">
                <a:latin typeface="Monotype Corsiva" panose="03010101010201010101" pitchFamily="66" charset="0"/>
              </a:rPr>
              <a:t> Марина Викторовна</a:t>
            </a:r>
          </a:p>
          <a:p>
            <a:pPr algn="r"/>
            <a:r>
              <a:rPr lang="ru-RU" sz="2000" dirty="0">
                <a:latin typeface="Monotype Corsiva" panose="03010101010201010101" pitchFamily="66" charset="0"/>
              </a:rPr>
              <a:t>Воспитатель:</a:t>
            </a:r>
          </a:p>
          <a:p>
            <a:pPr algn="r"/>
            <a:r>
              <a:rPr lang="ru-RU" sz="2000" dirty="0" err="1">
                <a:latin typeface="Monotype Corsiva" panose="03010101010201010101" pitchFamily="66" charset="0"/>
              </a:rPr>
              <a:t>Проваткина</a:t>
            </a:r>
            <a:r>
              <a:rPr lang="ru-RU" sz="2000" dirty="0">
                <a:latin typeface="Monotype Corsiva" panose="03010101010201010101" pitchFamily="66" charset="0"/>
              </a:rPr>
              <a:t>  Елена  Геннадьевна</a:t>
            </a: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Междуреченский городской округ, 2023г.</a:t>
            </a:r>
          </a:p>
        </p:txBody>
      </p:sp>
    </p:spTree>
    <p:extLst>
      <p:ext uri="{BB962C8B-B14F-4D97-AF65-F5344CB8AC3E}">
        <p14:creationId xmlns:p14="http://schemas.microsoft.com/office/powerpoint/2010/main" val="121496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D4F43-285D-4B03-84D5-21A5828DA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" y="0"/>
            <a:ext cx="4135903" cy="1229049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«Ромашка»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D15E3D-CCBE-4FF1-B523-C764056C2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3" r="13911"/>
          <a:stretch/>
        </p:blipFill>
        <p:spPr>
          <a:xfrm rot="5400000">
            <a:off x="633778" y="916572"/>
            <a:ext cx="3372493" cy="39308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31E68-2A73-4CD3-B967-EDC8F2C6CE28}"/>
              </a:ext>
            </a:extLst>
          </p:cNvPr>
          <p:cNvSpPr txBox="1"/>
          <p:nvPr/>
        </p:nvSpPr>
        <p:spPr>
          <a:xfrm>
            <a:off x="227951" y="4875045"/>
            <a:ext cx="4414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457200" algn="l" rtl="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Л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огическое мышление </a:t>
            </a:r>
          </a:p>
          <a:p>
            <a:pPr marL="914400" indent="-457200" algn="l" rtl="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Мелкая м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оторика рук</a:t>
            </a:r>
          </a:p>
          <a:p>
            <a:pPr marL="914400" indent="-457200" algn="l" rtl="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Закрепление цвета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4F4BFC-989D-4FF1-8ADD-CACB956E4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9235" y="862530"/>
            <a:ext cx="5099538" cy="3824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D6F8D68C-A822-4E5E-A026-19CFB038A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067493" y="2769707"/>
            <a:ext cx="4713722" cy="3535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669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BBDD2-1740-498A-BE1E-EE399C11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898679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«Гусеница»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4C7293-C891-4F15-A359-7CE3DB909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0" y="1252025"/>
            <a:ext cx="4757087" cy="35678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1776E6-C2CC-423F-BA7D-A16BC5BC7B7F}"/>
              </a:ext>
            </a:extLst>
          </p:cNvPr>
          <p:cNvSpPr txBox="1"/>
          <p:nvPr/>
        </p:nvSpPr>
        <p:spPr>
          <a:xfrm>
            <a:off x="175232" y="4970924"/>
            <a:ext cx="53088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457200" algn="l" rtl="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Л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огическое мышление </a:t>
            </a:r>
          </a:p>
          <a:p>
            <a:pPr marL="914400" indent="-457200" algn="l" rtl="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Мелкая м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оторика рук</a:t>
            </a:r>
          </a:p>
          <a:p>
            <a:pPr marL="914400" indent="-457200" algn="l" rtl="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Закрепление цвета и величины</a:t>
            </a:r>
          </a:p>
          <a:p>
            <a:endParaRPr lang="ru-RU" dirty="0"/>
          </a:p>
        </p:txBody>
      </p:sp>
      <p:pic>
        <p:nvPicPr>
          <p:cNvPr id="7" name="Объект 7">
            <a:extLst>
              <a:ext uri="{FF2B5EF4-FFF2-40B4-BE49-F238E27FC236}">
                <a16:creationId xmlns:a16="http://schemas.microsoft.com/office/drawing/2014/main" id="{B38544A1-03A6-4E0F-9362-EDAE50052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2154" y="2498063"/>
            <a:ext cx="4903930" cy="3677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5">
            <a:extLst>
              <a:ext uri="{FF2B5EF4-FFF2-40B4-BE49-F238E27FC236}">
                <a16:creationId xmlns:a16="http://schemas.microsoft.com/office/drawing/2014/main" id="{6BBDDBB1-065C-440D-8C74-2ED097658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95" r="22312" b="295"/>
          <a:stretch/>
        </p:blipFill>
        <p:spPr>
          <a:xfrm rot="5400000">
            <a:off x="5477586" y="247967"/>
            <a:ext cx="3763837" cy="363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6158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DEF1F-A98E-498C-A2F1-59A42251F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8812"/>
            <a:ext cx="4854526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«Шнуровка»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7CF5CE-3C5B-4319-AB62-D6E41922C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970670"/>
            <a:ext cx="4757118" cy="3567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5CB8E1-CD1D-41E8-A401-B4C71A9DF475}"/>
              </a:ext>
            </a:extLst>
          </p:cNvPr>
          <p:cNvSpPr txBox="1"/>
          <p:nvPr/>
        </p:nvSpPr>
        <p:spPr>
          <a:xfrm>
            <a:off x="218118" y="4516402"/>
            <a:ext cx="54511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11111"/>
                </a:solidFill>
                <a:latin typeface="Monotype Corsiva" panose="03010101010201010101" pitchFamily="66" charset="0"/>
              </a:rPr>
              <a:t>У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ровень развития крупной и мелкой моторики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11111"/>
                </a:solidFill>
                <a:latin typeface="Monotype Corsiva" panose="03010101010201010101" pitchFamily="66" charset="0"/>
              </a:rPr>
              <a:t>И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нициативность и самостоятельность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11111"/>
                </a:solidFill>
                <a:latin typeface="Monotype Corsiva" panose="03010101010201010101" pitchFamily="66" charset="0"/>
              </a:rPr>
              <a:t>С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пособность к волевым усилиям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9C654A-77E6-4CF7-AF14-E01BBD521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9840" y="514058"/>
            <a:ext cx="4112460" cy="3084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BEA5B859-CA75-4120-8296-216A11A84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4582" y="2900582"/>
            <a:ext cx="4522763" cy="3392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7315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65AB7-D3F5-4DDE-917B-687A80A6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880"/>
            <a:ext cx="5303520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«Макароны»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626616-F4EB-4419-8465-A9D5D77E1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7"/>
          <a:stretch/>
        </p:blipFill>
        <p:spPr>
          <a:xfrm rot="5400000">
            <a:off x="168610" y="1245485"/>
            <a:ext cx="4439052" cy="39175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744A25-B4AF-4B3E-B7DC-3B7A4FB57820}"/>
              </a:ext>
            </a:extLst>
          </p:cNvPr>
          <p:cNvSpPr txBox="1"/>
          <p:nvPr/>
        </p:nvSpPr>
        <p:spPr>
          <a:xfrm>
            <a:off x="448391" y="5473005"/>
            <a:ext cx="3790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Закрепление цвета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Monotype Corsiva" panose="03010101010201010101" pitchFamily="66" charset="0"/>
              </a:rPr>
              <a:t>В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оображение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Сенсорика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FFCD1ED-A9D5-473F-9E1B-5DE3C4F32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33" y="1581350"/>
            <a:ext cx="6719668" cy="503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930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BB845-B190-42BC-8BCA-989E5A74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92151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«Отпечатки»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BF074F-3B0D-4975-9EC6-08666280B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4" y="1195754"/>
            <a:ext cx="3659057" cy="27442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4FD20-308C-45C6-A08C-191DEEFBCCF9}"/>
              </a:ext>
            </a:extLst>
          </p:cNvPr>
          <p:cNvSpPr txBox="1"/>
          <p:nvPr/>
        </p:nvSpPr>
        <p:spPr>
          <a:xfrm>
            <a:off x="294468" y="4164710"/>
            <a:ext cx="45729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11111"/>
                </a:solidFill>
                <a:latin typeface="Monotype Corsiva" panose="03010101010201010101" pitchFamily="66" charset="0"/>
              </a:rPr>
              <a:t>Мелкая моторика пальцев рук (нажим)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11111"/>
                </a:solidFill>
                <a:latin typeface="Monotype Corsiva" panose="03010101010201010101" pitchFamily="66" charset="0"/>
              </a:rPr>
              <a:t>Творческое воображение</a:t>
            </a:r>
            <a:endParaRPr lang="ru-RU" sz="2800" dirty="0">
              <a:latin typeface="Monotype Corsiva" panose="03010101010201010101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11111"/>
                </a:solidFill>
                <a:latin typeface="Monotype Corsiva" panose="03010101010201010101" pitchFamily="66" charset="0"/>
              </a:rPr>
              <a:t>З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акреплять приёмы лепки (</a:t>
            </a:r>
            <a:r>
              <a:rPr lang="ru-RU" sz="2800" b="0" i="0" dirty="0" err="1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отщипывание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, скатывание)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2F2885E-F0C4-45EE-8984-22E5F4ADC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2" y="3778158"/>
            <a:ext cx="3835026" cy="287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5276B501-3839-4A62-BA68-8ABC3EB600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7823" y="785324"/>
            <a:ext cx="4932064" cy="3699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3789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BB845-B190-42BC-8BCA-989E5A74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6164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 «Кинетический песок»</a:t>
            </a:r>
            <a:br>
              <a:rPr lang="ru-RU" dirty="0">
                <a:latin typeface="Monotype Corsiva" panose="03010101010201010101" pitchFamily="66" charset="0"/>
              </a:rPr>
            </a:br>
            <a:endParaRPr lang="ru-RU" sz="1600" dirty="0">
              <a:latin typeface="Monotype Corsiva" panose="03010101010201010101" pitchFamily="66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485EEF1-A0C7-4634-8D4C-AD6795C33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49" y="970669"/>
            <a:ext cx="4091187" cy="30683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FA784-7C23-4BE7-AD67-037A9E3AC609}"/>
              </a:ext>
            </a:extLst>
          </p:cNvPr>
          <p:cNvSpPr txBox="1"/>
          <p:nvPr/>
        </p:nvSpPr>
        <p:spPr>
          <a:xfrm>
            <a:off x="186841" y="4443841"/>
            <a:ext cx="4652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11111"/>
                </a:solidFill>
                <a:latin typeface="Monotype Corsiva" panose="03010101010201010101" pitchFamily="66" charset="0"/>
              </a:rPr>
              <a:t>М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елкая моторика рук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Координация и внимание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Развитие тактильной чувствительности и осязания.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EA752D23-FC5B-4D71-A292-2B5F40326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6" b="592"/>
          <a:stretch/>
        </p:blipFill>
        <p:spPr>
          <a:xfrm>
            <a:off x="5748378" y="182879"/>
            <a:ext cx="3972397" cy="3436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id="{87E03E4B-2747-4FA9-BB8F-2009B303EB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t="6890" b="11329"/>
          <a:stretch/>
        </p:blipFill>
        <p:spPr>
          <a:xfrm>
            <a:off x="7216726" y="2939522"/>
            <a:ext cx="4773273" cy="370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7901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40F0E-DB10-46E5-9CED-22E80A00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50302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</a:t>
            </a:r>
            <a:r>
              <a:rPr lang="en-US" dirty="0" err="1">
                <a:latin typeface="Monotype Corsiva" panose="03010101010201010101" pitchFamily="66" charset="0"/>
              </a:rPr>
              <a:t>Peonnika</a:t>
            </a:r>
            <a:r>
              <a:rPr lang="ru-RU" dirty="0"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7B5BEF-2B6A-4427-9210-5AA8797DE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6397" r="8176" b="8117"/>
          <a:stretch/>
        </p:blipFill>
        <p:spPr>
          <a:xfrm>
            <a:off x="316192" y="1125414"/>
            <a:ext cx="4691905" cy="37805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4B0532-B129-476B-8614-1B4709938A85}"/>
              </a:ext>
            </a:extLst>
          </p:cNvPr>
          <p:cNvSpPr txBox="1"/>
          <p:nvPr/>
        </p:nvSpPr>
        <p:spPr>
          <a:xfrm>
            <a:off x="185977" y="5045244"/>
            <a:ext cx="5723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Пространственные представления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11111"/>
                </a:solidFill>
                <a:latin typeface="Monotype Corsiva" panose="03010101010201010101" pitchFamily="66" charset="0"/>
              </a:rPr>
              <a:t>М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елкая моторика рук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11111"/>
                </a:solidFill>
                <a:latin typeface="Monotype Corsiva" panose="03010101010201010101" pitchFamily="66" charset="0"/>
              </a:rPr>
              <a:t>Р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Monotype Corsiva" panose="03010101010201010101" pitchFamily="66" charset="0"/>
              </a:rPr>
              <a:t>азвивать фантазию и воображение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id="{4BBF0A63-D98C-44FC-8706-791EAA97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46" y="1836448"/>
            <a:ext cx="5888854" cy="441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5247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AC278-764C-40ED-8DA7-64FBC954E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5083"/>
            <a:ext cx="4127695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</a:t>
            </a:r>
            <a:r>
              <a:rPr lang="ru-RU" dirty="0" err="1">
                <a:latin typeface="Monotype Corsiva" panose="03010101010201010101" pitchFamily="66" charset="0"/>
              </a:rPr>
              <a:t>Резиночки</a:t>
            </a:r>
            <a:r>
              <a:rPr lang="ru-RU" dirty="0"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220F8B-C4BE-4ADE-A712-3B0113739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7" y="956601"/>
            <a:ext cx="3506452" cy="2629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8C60C1-2A9F-429F-92F8-118C3B73773D}"/>
              </a:ext>
            </a:extLst>
          </p:cNvPr>
          <p:cNvSpPr txBox="1"/>
          <p:nvPr/>
        </p:nvSpPr>
        <p:spPr>
          <a:xfrm>
            <a:off x="211015" y="3814583"/>
            <a:ext cx="46001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Ф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ормировать умение детей ориентироваться в различных свойствах: цвете, количестве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 У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пражнять дошкольников в зрительно-моторной координации на основе действий с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резиночками</a:t>
            </a:r>
            <a:endParaRPr lang="ru-RU" sz="2800" b="0" i="0" dirty="0">
              <a:solidFill>
                <a:srgbClr val="000000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id="{E5A0CDFE-E5D7-4F05-9E7D-823A33FC3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9989" y="2403272"/>
            <a:ext cx="4933405" cy="370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02A4AD-8DFF-442F-B1A0-5CE59F9454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6"/>
          <a:stretch/>
        </p:blipFill>
        <p:spPr>
          <a:xfrm rot="5400000">
            <a:off x="4835346" y="485572"/>
            <a:ext cx="4104910" cy="349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5917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29F13-3D93-4E29-A5C4-835995E2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1015"/>
            <a:ext cx="4868594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«Крышечки»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42E639-7E8D-4CE1-A711-54D933CE7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108672"/>
            <a:ext cx="4457546" cy="33431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68C1EB-D7FF-4248-B3B5-12C337096C52}"/>
              </a:ext>
            </a:extLst>
          </p:cNvPr>
          <p:cNvSpPr txBox="1"/>
          <p:nvPr/>
        </p:nvSpPr>
        <p:spPr>
          <a:xfrm>
            <a:off x="190393" y="4679800"/>
            <a:ext cx="4446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Закрепление </a:t>
            </a:r>
            <a:r>
              <a:rPr lang="ru-RU" sz="280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цвета</a:t>
            </a:r>
            <a:endParaRPr lang="ru-RU" sz="2800" dirty="0">
              <a:solidFill>
                <a:srgbClr val="333333"/>
              </a:solidFill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Мелкая моторика (нажим)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E5A520D-7673-48BF-A3B7-AEC1BD30C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5406" y="2839488"/>
            <a:ext cx="4434874" cy="332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5">
            <a:extLst>
              <a:ext uri="{FF2B5EF4-FFF2-40B4-BE49-F238E27FC236}">
                <a16:creationId xmlns:a16="http://schemas.microsoft.com/office/drawing/2014/main" id="{4E5A520D-7673-48BF-A3B7-AEC1BD30C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10514" r="7314"/>
          <a:stretch>
            <a:fillRect/>
          </a:stretch>
        </p:blipFill>
        <p:spPr>
          <a:xfrm rot="5400000">
            <a:off x="4821729" y="671608"/>
            <a:ext cx="4501507" cy="3636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8568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7F24A-713B-44DF-AFD3-6860A30BC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6" y="168812"/>
            <a:ext cx="5697415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Сенсорный пакет для рисования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93700-D35C-45B9-B76E-9E0835EB4868}"/>
              </a:ext>
            </a:extLst>
          </p:cNvPr>
          <p:cNvSpPr txBox="1"/>
          <p:nvPr/>
        </p:nvSpPr>
        <p:spPr>
          <a:xfrm>
            <a:off x="196084" y="5688920"/>
            <a:ext cx="557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Развитие творческих способностей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Развитие мелкой моторики рук</a:t>
            </a:r>
          </a:p>
        </p:txBody>
      </p:sp>
      <p:pic>
        <p:nvPicPr>
          <p:cNvPr id="8" name="Содержимое 7" descr="20210211_0911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063" t="4276"/>
          <a:stretch>
            <a:fillRect/>
          </a:stretch>
        </p:blipFill>
        <p:spPr>
          <a:xfrm>
            <a:off x="754261" y="1856934"/>
            <a:ext cx="4324175" cy="35709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13E689C3-F224-4766-AA21-D4187A569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4798" y="840001"/>
            <a:ext cx="6720002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666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7A9B94-A007-42B7-9A60-DE8BD45B64CD}"/>
              </a:ext>
            </a:extLst>
          </p:cNvPr>
          <p:cNvSpPr txBox="1"/>
          <p:nvPr/>
        </p:nvSpPr>
        <p:spPr>
          <a:xfrm>
            <a:off x="470517" y="266330"/>
            <a:ext cx="113811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Сенсорные ощущения могут быть разными:</a:t>
            </a:r>
          </a:p>
          <a:p>
            <a:pPr algn="ctr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зрительные ощущения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ребёнок видит контраст между светом и темнотой, различает цвета и оттенки, форму и величину предметов, их количество и расположение в пространстве;</a:t>
            </a:r>
          </a:p>
          <a:p>
            <a:pPr algn="just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 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слуховые ощущения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ребёнок слышит разнообразные звуки – музыку, звуки природы, шумы города, человеческую речь, и учится их различать;</a:t>
            </a:r>
          </a:p>
          <a:p>
            <a:pPr algn="just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 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осязательные ощущения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ребёнок ощущает посредством прикосновений, ощупывания различные по фактуре материалы, поверхности различных по величине и форме предметов, гладит животных, обнимает близких ему людей;</a:t>
            </a:r>
          </a:p>
          <a:p>
            <a:pPr algn="just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 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обонятельные ощущения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ребёнок вдыхает и учится различать разнообразные запахи окружающего мира;</a:t>
            </a:r>
          </a:p>
          <a:p>
            <a:pPr algn="just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 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вкусовые ощущения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ребёнок пробует и учится различать на вкус разнообразные продукты питания и блюда.</a:t>
            </a:r>
          </a:p>
        </p:txBody>
      </p:sp>
    </p:spTree>
    <p:extLst>
      <p:ext uri="{BB962C8B-B14F-4D97-AF65-F5344CB8AC3E}">
        <p14:creationId xmlns:p14="http://schemas.microsoft.com/office/powerpoint/2010/main" val="1090145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5C46E-F2BE-40B2-9F17-50BE1E28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642316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«Прищепки»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D79211-00B3-4A54-B5DC-D44B758EC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3" t="14763" r="7183" b="13014"/>
          <a:stretch/>
        </p:blipFill>
        <p:spPr>
          <a:xfrm>
            <a:off x="506434" y="1152238"/>
            <a:ext cx="4543867" cy="3527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C7A2B-416F-45A9-A8A0-698417B51586}"/>
              </a:ext>
            </a:extLst>
          </p:cNvPr>
          <p:cNvSpPr txBox="1"/>
          <p:nvPr/>
        </p:nvSpPr>
        <p:spPr>
          <a:xfrm>
            <a:off x="0" y="4766588"/>
            <a:ext cx="5974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Мелкая моторика пальцев рук (нажим)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Monotype Corsiva" panose="03010101010201010101" pitchFamily="66" charset="0"/>
              </a:rPr>
              <a:t>В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оспитывать усидчивость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Monotype Corsiva" panose="03010101010201010101" pitchFamily="66" charset="0"/>
              </a:rPr>
              <a:t>О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богащать сенсорный опыт детей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7" name="Объект 7">
            <a:extLst>
              <a:ext uri="{FF2B5EF4-FFF2-40B4-BE49-F238E27FC236}">
                <a16:creationId xmlns:a16="http://schemas.microsoft.com/office/drawing/2014/main" id="{9AF3B32C-0F0B-4A01-B94A-A02E68B7B0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7"/>
          <a:stretch/>
        </p:blipFill>
        <p:spPr>
          <a:xfrm rot="5400000">
            <a:off x="6721058" y="1317627"/>
            <a:ext cx="5314988" cy="5626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908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7AB1E-E191-41E0-A626-6BCC22FF6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79608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Тактильная книга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3DA672-66CC-476B-8C67-B92735D32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6" y="1086745"/>
            <a:ext cx="3915508" cy="29366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D6D6B4-A1F7-47C1-A861-16EB85F70619}"/>
              </a:ext>
            </a:extLst>
          </p:cNvPr>
          <p:cNvSpPr txBox="1"/>
          <p:nvPr/>
        </p:nvSpPr>
        <p:spPr>
          <a:xfrm>
            <a:off x="0" y="4001108"/>
            <a:ext cx="6063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i="0" dirty="0">
                <a:effectLst/>
                <a:latin typeface="Monotype Corsiva" panose="03010101010201010101" pitchFamily="66" charset="0"/>
              </a:rPr>
              <a:t>Мелкая моторика рук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i="0" dirty="0">
                <a:effectLst/>
                <a:latin typeface="Monotype Corsiva" panose="03010101010201010101" pitchFamily="66" charset="0"/>
              </a:rPr>
              <a:t>Формирование основных мыслительных операции (анализ, синтез, сопоставление, обобщение, классификация и умение применять полученные знания) 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id="{C38F057D-A000-41FE-BD30-E4D032953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8407" y="1011199"/>
            <a:ext cx="6288921" cy="4716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101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2E0B7-BBE3-4360-9306-357FD9BC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601308" cy="1325563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Игра «Ленточки»</a:t>
            </a:r>
          </a:p>
        </p:txBody>
      </p:sp>
      <p:pic>
        <p:nvPicPr>
          <p:cNvPr id="5" name="Содержимое 4" descr="20210211_091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190" r="32889"/>
          <a:stretch>
            <a:fillRect/>
          </a:stretch>
        </p:blipFill>
        <p:spPr>
          <a:xfrm rot="5400000">
            <a:off x="840235" y="733090"/>
            <a:ext cx="3184557" cy="40536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C96532-F446-4ABA-B789-57B802838A9F}"/>
              </a:ext>
            </a:extLst>
          </p:cNvPr>
          <p:cNvSpPr txBox="1"/>
          <p:nvPr/>
        </p:nvSpPr>
        <p:spPr>
          <a:xfrm>
            <a:off x="173048" y="4481231"/>
            <a:ext cx="5524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Цветовое восприятие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Координация «глаз – рука»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 Мелкая моторика рук (пинцетный захват, захват щепотью)</a:t>
            </a:r>
          </a:p>
          <a:p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7">
            <a:extLst>
              <a:ext uri="{FF2B5EF4-FFF2-40B4-BE49-F238E27FC236}">
                <a16:creationId xmlns:a16="http://schemas.microsoft.com/office/drawing/2014/main" id="{646645B4-481B-4D43-9CF1-C1145B654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9855" y="909000"/>
            <a:ext cx="6720002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4540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456343-90BE-4E51-B3B3-AE6EEB68FEB1}"/>
              </a:ext>
            </a:extLst>
          </p:cNvPr>
          <p:cNvSpPr txBox="1"/>
          <p:nvPr/>
        </p:nvSpPr>
        <p:spPr>
          <a:xfrm>
            <a:off x="865801" y="457775"/>
            <a:ext cx="974034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Сенсорное развитие ребёнка 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это развитие его восприятия и формирование представлений о свойствах предметов и различных явлениях окружающего мира. Необходимо предоставить ребенку для восприятия как можно больше разнообразных сенсорных впечатлений, а также обучить его действиям – осматриванию,  выслушиванию, ощупыванию, опробыванию и другому. Нам, взрослым, под силу помочь малышу увидеть красоту и многообразие окружающего мира, а также воспринимать сенсорные впечатления более осознанно – запоминать, дифференцировать, называть, использовать знания о свойствах предметов и явлений в различных ситуациях. 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8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975DAB-95B3-41BD-B0A9-3A6B7D43A270}"/>
              </a:ext>
            </a:extLst>
          </p:cNvPr>
          <p:cNvSpPr txBox="1"/>
          <p:nvPr/>
        </p:nvSpPr>
        <p:spPr>
          <a:xfrm>
            <a:off x="819705" y="1684221"/>
            <a:ext cx="10552590" cy="386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Сенсорное развитие, направленное на формирование полноценного восприятия окружающей действительности, служит основой познания мира, первой ступенью которого является чувственный опыт. </a:t>
            </a:r>
            <a:endParaRPr lang="en-US" sz="280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Успешность умственного, эстетического и нравственного воспитания в значительной степени зависит от уровня сенсорного развития детей, т. е. насколько совершенно ребенок слышит, видит, осязает окружающее.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7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01096-6CB7-4696-8CA4-151D53FD3088}"/>
              </a:ext>
            </a:extLst>
          </p:cNvPr>
          <p:cNvSpPr txBox="1"/>
          <p:nvPr/>
        </p:nvSpPr>
        <p:spPr>
          <a:xfrm>
            <a:off x="452761" y="1107007"/>
            <a:ext cx="10981677" cy="478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Малыш рождается на свет с готовыми к функционированию органами чувств. Но это лишь предпосылки для восприятия окружающей действительности. </a:t>
            </a:r>
            <a:endParaRPr lang="en-US" sz="280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Полноценное сенсорное развитие осуществляется только в процессе сенсорного воспитания, когда у детей целенаправленно формируются эталонные представления о цвете, форме, величине, о признаках и свойствах различных предметов и материалов, их положении в пространстве и др., развиваются все виды восприятия, тем самым закладывается основа для развития умственной деятельности.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7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7A9B94-A007-42B7-9A60-DE8BD45B64CD}"/>
              </a:ext>
            </a:extLst>
          </p:cNvPr>
          <p:cNvSpPr txBox="1"/>
          <p:nvPr/>
        </p:nvSpPr>
        <p:spPr>
          <a:xfrm>
            <a:off x="479395" y="896644"/>
            <a:ext cx="113811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Сенсорные эталоны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это общепринятые образцы внешних свойств предметов.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качестве сенсорных эталонов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цвета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выступают семь цветов спектра и их оттенки по светлоте и насыщенности.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качестве сенсорных эталонов 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формы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геометрические фигуры.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качестве сенсорных эталонов 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величины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метрическая система мер.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 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слуховом восприятии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эталонами являются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звуковысотные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отношения, фонемы родного языка, музыкальные ноты и др.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 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вкусовом восприятии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это четыре основных вкуса (солёный, сладкий, кислый, горький) и их сочетания.           </a:t>
            </a:r>
          </a:p>
        </p:txBody>
      </p:sp>
    </p:spTree>
    <p:extLst>
      <p:ext uri="{BB962C8B-B14F-4D97-AF65-F5344CB8AC3E}">
        <p14:creationId xmlns:p14="http://schemas.microsoft.com/office/powerpoint/2010/main" val="246897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8DF33-5802-4F21-BB2F-10ADFE75738A}"/>
              </a:ext>
            </a:extLst>
          </p:cNvPr>
          <p:cNvSpPr txBox="1"/>
          <p:nvPr/>
        </p:nvSpPr>
        <p:spPr>
          <a:xfrm>
            <a:off x="532660" y="656948"/>
            <a:ext cx="10031767" cy="513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Сенсорное воспитание занимает огромное место в педагогическом процессе и осуществляется постоянно:</a:t>
            </a:r>
          </a:p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endParaRPr lang="ru-RU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образовательной деятельности (включение задач 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сенсорного воспитания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их связь с содержательной для ребёнка деятельностью позволяет педагогу планомерно формировать 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сенсорные процессы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содействовать умственному 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развитию детей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практически действуя с предметами, ребёнок накапливает чувственный опыт);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повседневной жизни (происходит обогащение личности ребёнка через непосредственное общение с природой, с явлениями общественной жизни, с миром вещей, созданных руками человека).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67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877D0-E38B-429A-9B75-F6B0F6BDC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Сенсорное развитие осуществляют через разные формы и методы работы:</a:t>
            </a:r>
            <a:br>
              <a:rPr lang="ru-RU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i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6C1C3E-8E3B-4B43-A981-B140356FE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394" y="1610142"/>
            <a:ext cx="2782301" cy="823912"/>
          </a:xfrm>
        </p:spPr>
        <p:txBody>
          <a:bodyPr>
            <a:normAutofit/>
          </a:bodyPr>
          <a:lstStyle/>
          <a:p>
            <a:pPr algn="ctr"/>
            <a:r>
              <a:rPr lang="ru-RU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экспериментирование</a:t>
            </a:r>
            <a:endParaRPr lang="ru-RU" sz="2000" u="sng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292A73-4CC3-4DC4-9FE5-8FF67DE56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042" y="2454241"/>
            <a:ext cx="3187932" cy="3684588"/>
          </a:xfrm>
        </p:spPr>
        <p:txBody>
          <a:bodyPr>
            <a:normAutofit/>
          </a:bodyPr>
          <a:lstStyle/>
          <a:p>
            <a:pPr algn="just"/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водой -учим ловить игрушки сачком, пускать кораблики, лодочки, разноцветные шарики, переливать воду из ведра в ведро, наливать в ситечко и наблюдать, как вода течет через отверстия.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речным и кинетическим песком - учим детей пересыпать, лепить, находить в песке предметы по цвету, форме и др.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8DF529-7672-4768-AA81-1C3BD1DAA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67456" y="1641628"/>
            <a:ext cx="2833456" cy="823912"/>
          </a:xfrm>
        </p:spPr>
        <p:txBody>
          <a:bodyPr/>
          <a:lstStyle/>
          <a:p>
            <a:pPr algn="ctr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dirty="0"/>
              <a:t>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DEE905-3336-4841-8F24-29602CE27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67456" y="2465540"/>
            <a:ext cx="3187932" cy="3684588"/>
          </a:xfrm>
        </p:spPr>
        <p:txBody>
          <a:bodyPr>
            <a:normAutofit fontScale="92500" lnSpcReduction="10000"/>
          </a:bodyPr>
          <a:lstStyle/>
          <a:p>
            <a:r>
              <a:rPr lang="ru-RU" sz="17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Большое значение при работе с детьми имеют </a:t>
            </a:r>
            <a:r>
              <a:rPr lang="ru-RU" sz="1700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подвижные</a:t>
            </a:r>
            <a:r>
              <a:rPr lang="ru-RU" sz="17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игры. Например, при изучении понятий </a:t>
            </a:r>
            <a:r>
              <a:rPr lang="ru-RU" sz="170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«высокий»</a:t>
            </a:r>
            <a:r>
              <a:rPr lang="ru-RU" sz="17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 </a:t>
            </a:r>
            <a:r>
              <a:rPr lang="ru-RU" sz="170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«низкий»</a:t>
            </a:r>
            <a:r>
              <a:rPr lang="ru-RU" sz="17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дети определяли при наблюдениях (дерево высокое и низкое, после объяснений правил игры, затем говорим: </a:t>
            </a:r>
            <a:r>
              <a:rPr lang="ru-RU" sz="170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«Раз, два, три к высокой берёзе беги!»</a:t>
            </a:r>
            <a:r>
              <a:rPr lang="ru-RU" sz="17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или </a:t>
            </a:r>
            <a:r>
              <a:rPr lang="ru-RU" sz="170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«Раз, два, три, к низкой берёзе беги!»</a:t>
            </a:r>
            <a:r>
              <a:rPr lang="ru-RU" sz="17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ru-RU" sz="1700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Дидактические</a:t>
            </a:r>
            <a:r>
              <a:rPr lang="ru-RU" sz="17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игры являются для малышей наиболее подходящей формой обучения </a:t>
            </a:r>
            <a:r>
              <a:rPr lang="ru-RU" sz="17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сенсорным эталоном</a:t>
            </a:r>
            <a:r>
              <a:rPr lang="ru-RU" sz="17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DEE1033-CA5F-46C8-892E-D75AD64BAE82}"/>
              </a:ext>
            </a:extLst>
          </p:cNvPr>
          <p:cNvSpPr txBox="1">
            <a:spLocks/>
          </p:cNvSpPr>
          <p:nvPr/>
        </p:nvSpPr>
        <p:spPr>
          <a:xfrm>
            <a:off x="4615703" y="1610142"/>
            <a:ext cx="257811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наблюдение</a:t>
            </a:r>
            <a:endParaRPr lang="ru-RU" sz="2000" u="sng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DCDBBCBC-38E5-49CE-BF4F-5BD34ABE8178}"/>
              </a:ext>
            </a:extLst>
          </p:cNvPr>
          <p:cNvSpPr txBox="1">
            <a:spLocks/>
          </p:cNvSpPr>
          <p:nvPr/>
        </p:nvSpPr>
        <p:spPr>
          <a:xfrm>
            <a:off x="2214363" y="2474428"/>
            <a:ext cx="240134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C107BBC0-B460-4AA3-8B3E-A3A75490B273}"/>
              </a:ext>
            </a:extLst>
          </p:cNvPr>
          <p:cNvSpPr txBox="1">
            <a:spLocks/>
          </p:cNvSpPr>
          <p:nvPr/>
        </p:nvSpPr>
        <p:spPr>
          <a:xfrm>
            <a:off x="4160738" y="2514802"/>
            <a:ext cx="2974867" cy="3684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наблюдений в природе дети получают множество впечатлений. Знакомя </a:t>
            </a:r>
            <a:r>
              <a:rPr lang="ru-RU" sz="6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6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 разнообразными деревьями, необходимо обратить их внимание на то, что стволы некоторых – гладкие (</a:t>
            </a:r>
            <a:r>
              <a:rPr lang="ru-RU" sz="640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r>
              <a:rPr lang="ru-RU" sz="6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а у других </a:t>
            </a:r>
            <a:r>
              <a:rPr lang="ru-RU" sz="640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(ель)</a:t>
            </a:r>
            <a:r>
              <a:rPr lang="ru-RU" sz="6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всегда шероховатые. Для того чтобы понять смысл этих слов детям нужно всего лишь дотронуться рукой, погладить ствол.</a:t>
            </a:r>
            <a:endParaRPr lang="ru-RU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42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877D0-E38B-429A-9B75-F6B0F6BDC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ормирование у детей представлений о цвете, величине и форме строится следующим образом</a:t>
            </a:r>
            <a:endParaRPr lang="ru-RU" sz="4000" b="1" i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6C1C3E-8E3B-4B43-A981-B140356FE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394" y="1610142"/>
            <a:ext cx="2782301" cy="823912"/>
          </a:xfrm>
        </p:spPr>
        <p:txBody>
          <a:bodyPr>
            <a:normAutofit/>
          </a:bodyPr>
          <a:lstStyle/>
          <a:p>
            <a:pPr algn="ctr"/>
            <a:r>
              <a:rPr lang="ru-RU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цвете</a:t>
            </a:r>
            <a:endParaRPr lang="ru-RU" sz="2000" u="sng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292A73-4CC3-4DC4-9FE5-8FF67DE56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042" y="2454241"/>
            <a:ext cx="3187932" cy="3684588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 первом этапе детей  ориентируют в двух контрастных цветах, формируют умение подбирать к образцу однородные парные предметы.</a:t>
            </a:r>
            <a:endParaRPr lang="ru-RU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 втором этапе детей</a:t>
            </a:r>
            <a:r>
              <a:rPr lang="ru-RU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ориентируют в 4 контрастных цветах: красный, синий, желтый и зеленый. «Макароны», «Ромашка», «Крышечки», «</a:t>
            </a:r>
            <a:r>
              <a:rPr lang="ru-RU" sz="5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Ризиночки</a:t>
            </a: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 третьем этапе – подбор игрушек, природного материала к слову, обозначающему цвет предмета (4-6 цветов). Дети играют и выполняют следующие задания: «Найдите предметы только … цвета» игры с песком,  с кинетическим песком.</a:t>
            </a:r>
            <a:endParaRPr lang="ru-RU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8DF529-7672-4768-AA81-1C3BD1DAA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67456" y="1641628"/>
            <a:ext cx="2833456" cy="823912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форме </a:t>
            </a:r>
            <a:r>
              <a:rPr lang="ru-RU" u="sng" dirty="0"/>
              <a:t>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DEE905-3336-4841-8F24-29602CE27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67456" y="2465540"/>
            <a:ext cx="3187932" cy="3684588"/>
          </a:xfrm>
        </p:spPr>
        <p:txBody>
          <a:bodyPr>
            <a:normAutofit fontScale="40000" lnSpcReduction="20000"/>
          </a:bodyPr>
          <a:lstStyle/>
          <a:p>
            <a:endParaRPr lang="ru-RU" sz="560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5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наложение фигур, </a:t>
            </a:r>
          </a:p>
          <a:p>
            <a:pPr marL="0" indent="0">
              <a:buNone/>
            </a:pPr>
            <a:endParaRPr lang="ru-RU" sz="560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5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прикладывание, </a:t>
            </a:r>
          </a:p>
          <a:p>
            <a:pPr marL="0" indent="0">
              <a:buNone/>
            </a:pPr>
            <a:endParaRPr lang="ru-RU" sz="560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5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переворачивание, </a:t>
            </a:r>
          </a:p>
          <a:p>
            <a:pPr marL="0" indent="0">
              <a:buNone/>
            </a:pPr>
            <a:endParaRPr lang="ru-RU" sz="140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5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обведение пальцами контура, </a:t>
            </a:r>
          </a:p>
          <a:p>
            <a:pPr marL="0" indent="0">
              <a:buNone/>
            </a:pPr>
            <a:endParaRPr lang="ru-RU" sz="560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5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5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щупывание</a:t>
            </a:r>
            <a:r>
              <a:rPr lang="ru-RU" sz="1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DEE1033-CA5F-46C8-892E-D75AD64BAE82}"/>
              </a:ext>
            </a:extLst>
          </p:cNvPr>
          <p:cNvSpPr txBox="1">
            <a:spLocks/>
          </p:cNvSpPr>
          <p:nvPr/>
        </p:nvSpPr>
        <p:spPr>
          <a:xfrm>
            <a:off x="4615703" y="1610142"/>
            <a:ext cx="257811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величине</a:t>
            </a:r>
            <a:endParaRPr lang="ru-RU" sz="2000" u="sng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DCDBBCBC-38E5-49CE-BF4F-5BD34ABE8178}"/>
              </a:ext>
            </a:extLst>
          </p:cNvPr>
          <p:cNvSpPr txBox="1">
            <a:spLocks/>
          </p:cNvSpPr>
          <p:nvPr/>
        </p:nvSpPr>
        <p:spPr>
          <a:xfrm>
            <a:off x="2214363" y="2474428"/>
            <a:ext cx="240134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C107BBC0-B460-4AA3-8B3E-A3A75490B273}"/>
              </a:ext>
            </a:extLst>
          </p:cNvPr>
          <p:cNvSpPr txBox="1">
            <a:spLocks/>
          </p:cNvSpPr>
          <p:nvPr/>
        </p:nvSpPr>
        <p:spPr>
          <a:xfrm>
            <a:off x="3947674" y="2514802"/>
            <a:ext cx="3332015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Tx/>
              <a:buChar char="-"/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одинаковых величин по образцу;</a:t>
            </a:r>
          </a:p>
          <a:p>
            <a:pPr algn="just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различия между предметами по величине путём прикладывания и наложения;</a:t>
            </a:r>
          </a:p>
          <a:p>
            <a:pPr algn="just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закрепление названий за предметами разной величины 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«большой», «маленький», «короткий», «длинный», «узкий»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«широкий»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27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1115</Words>
  <Application>Microsoft Office PowerPoint</Application>
  <PresentationFormat>Широкоэкранный</PresentationFormat>
  <Paragraphs>131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Сенсорное развитие осуществляют через разные формы и методы работы: </vt:lpstr>
      <vt:lpstr>Формирование у детей представлений о цвете, величине и форме строится следующим образом</vt:lpstr>
      <vt:lpstr>Игра «Ромашка»</vt:lpstr>
      <vt:lpstr>Игра «Гусеница»</vt:lpstr>
      <vt:lpstr>Игра «Шнуровка»</vt:lpstr>
      <vt:lpstr>Игра «Макароны»</vt:lpstr>
      <vt:lpstr>Игра «Отпечатки»</vt:lpstr>
      <vt:lpstr> «Кинетический песок» </vt:lpstr>
      <vt:lpstr>Игра «Peonnika»</vt:lpstr>
      <vt:lpstr>Игра «Резиночки»</vt:lpstr>
      <vt:lpstr>Игра «Крышечки»</vt:lpstr>
      <vt:lpstr>Сенсорный пакет для рисования</vt:lpstr>
      <vt:lpstr>Игра «Прищепки»</vt:lpstr>
      <vt:lpstr>Тактильная книга</vt:lpstr>
      <vt:lpstr>Игра «Ленточки»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marina-smyga@outlook.com</cp:lastModifiedBy>
  <cp:revision>29</cp:revision>
  <dcterms:created xsi:type="dcterms:W3CDTF">2021-02-08T20:04:04Z</dcterms:created>
  <dcterms:modified xsi:type="dcterms:W3CDTF">2023-09-21T01:55:44Z</dcterms:modified>
</cp:coreProperties>
</file>