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110" d="100"/>
          <a:sy n="110" d="100"/>
        </p:scale>
        <p:origin x="-16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8020038" cy="55593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52989" y="5934518"/>
            <a:ext cx="5438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Изучаем цвета!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6604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5942013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5942013" cy="156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76079"/>
            <a:ext cx="6438238" cy="95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3254672"/>
            <a:ext cx="7803191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/>
                <a:solidFill>
                  <a:schemeClr val="accent2">
                    <a:lumMod val="20000"/>
                    <a:lumOff val="80000"/>
                  </a:schemeClr>
                </a:solidFill>
                <a:effectLst/>
              </a:rPr>
              <a:t>Я работаю с малышами 2-2,5 года.</a:t>
            </a:r>
          </a:p>
          <a:p>
            <a:pPr algn="ctr"/>
            <a:r>
              <a:rPr lang="ru-RU" sz="2000" b="1" dirty="0" smtClean="0">
                <a:ln/>
                <a:solidFill>
                  <a:schemeClr val="accent2">
                    <a:lumMod val="20000"/>
                    <a:lumOff val="80000"/>
                  </a:schemeClr>
                </a:solidFill>
              </a:rPr>
              <a:t>Каждое утро, после завтрака, я начинаю с развивающих игр. Малыши сидят на стульчиках и я рассказываю и показываю в игровой форме, во что мы сегодня будем играть. А затем, зову их по имени, </a:t>
            </a:r>
            <a:r>
              <a:rPr lang="ru-RU" sz="2000" b="1" dirty="0" err="1" smtClean="0">
                <a:ln/>
                <a:solidFill>
                  <a:schemeClr val="accent2">
                    <a:lumMod val="20000"/>
                    <a:lumOff val="80000"/>
                  </a:schemeClr>
                </a:solidFill>
              </a:rPr>
              <a:t>по-одному</a:t>
            </a:r>
            <a:r>
              <a:rPr lang="ru-RU" sz="2000" b="1" dirty="0" smtClean="0">
                <a:ln/>
                <a:solidFill>
                  <a:schemeClr val="accent2">
                    <a:lumMod val="20000"/>
                    <a:lumOff val="80000"/>
                  </a:schemeClr>
                </a:solidFill>
              </a:rPr>
              <a:t> и прошу выполнить то, что я показала. Главное много раз повторять задание и поощрять их.</a:t>
            </a:r>
            <a:endParaRPr lang="ru-RU" sz="2000" b="1" cap="none" spc="0" dirty="0">
              <a:ln/>
              <a:solidFill>
                <a:schemeClr val="accent2">
                  <a:lumMod val="20000"/>
                  <a:lumOff val="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14192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60648"/>
            <a:ext cx="7416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chemeClr val="tx2"/>
                </a:solidFill>
                <a:latin typeface="Times New Roman"/>
                <a:ea typeface="Times New Roman"/>
              </a:rPr>
              <a:t>Игры можно использовать, как уже готовые, так и изготовить самостоятельно.</a:t>
            </a:r>
          </a:p>
          <a:p>
            <a:r>
              <a:rPr lang="ru-RU" b="1" u="sng" dirty="0" smtClean="0">
                <a:solidFill>
                  <a:schemeClr val="tx2"/>
                </a:solidFill>
                <a:latin typeface="Times New Roman"/>
                <a:ea typeface="Times New Roman"/>
              </a:rPr>
              <a:t>Хочу познакомить вас с играми, в которые мы уже успели поиграть, изучая цвета.</a:t>
            </a:r>
          </a:p>
          <a:p>
            <a:endParaRPr lang="ru-RU" b="1" u="sng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r>
              <a:rPr lang="ru-RU" b="1" u="sng" dirty="0" smtClean="0">
                <a:solidFill>
                  <a:schemeClr val="tx2"/>
                </a:solidFill>
                <a:latin typeface="Times New Roman"/>
                <a:ea typeface="Times New Roman"/>
              </a:rPr>
              <a:t>Сортировка </a:t>
            </a:r>
            <a:r>
              <a:rPr lang="ru-RU" b="1" u="sng" dirty="0">
                <a:solidFill>
                  <a:schemeClr val="tx2"/>
                </a:solidFill>
                <a:latin typeface="Times New Roman"/>
                <a:ea typeface="Times New Roman"/>
              </a:rPr>
              <a:t>по цветам</a:t>
            </a:r>
            <a:endParaRPr lang="ru-RU" dirty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pPr algn="just"/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</a:rPr>
              <a:t>В «сортировочных» играх от ребенка требуется разделить предметы на группы, ориентируясь на их окраску, от вас же требуется </a:t>
            </a:r>
            <a:r>
              <a:rPr lang="ru-RU" b="1" u="sng" dirty="0">
                <a:solidFill>
                  <a:schemeClr val="tx2"/>
                </a:solidFill>
                <a:latin typeface="Times New Roman"/>
                <a:ea typeface="Times New Roman"/>
              </a:rPr>
              <a:t>постоянно озвучивать названия цветов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</a:rPr>
              <a:t>, чтобы они отложились в голове у малыша. Что можно сортировать? Вот несколько вариантов игры:</a:t>
            </a:r>
            <a:endParaRPr lang="ru-RU" dirty="0">
              <a:solidFill>
                <a:schemeClr val="tx2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36398"/>
            <a:ext cx="257175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452058"/>
            <a:ext cx="2517744" cy="33569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498372"/>
            <a:ext cx="2448272" cy="326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65942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b="1" u="sng" dirty="0">
                <a:solidFill>
                  <a:srgbClr val="F2F2F2"/>
                </a:solidFill>
                <a:latin typeface="Times New Roman"/>
                <a:ea typeface="Times New Roman"/>
              </a:rPr>
              <a:t>Игры из серии «Подбери пару»</a:t>
            </a:r>
            <a:endParaRPr lang="ru-RU" dirty="0">
              <a:solidFill>
                <a:srgbClr val="F2F2F2"/>
              </a:solidFill>
              <a:latin typeface="Times New Roman"/>
              <a:ea typeface="Times New Roman"/>
            </a:endParaRPr>
          </a:p>
          <a:p>
            <a:pPr lvl="0" algn="just"/>
            <a:r>
              <a:rPr lang="ru-RU" dirty="0">
                <a:solidFill>
                  <a:srgbClr val="F2F2F2"/>
                </a:solidFill>
                <a:latin typeface="Times New Roman"/>
                <a:ea typeface="Times New Roman"/>
              </a:rPr>
              <a:t>Игры из разряда «Подбери пару» хорошо применимы и для изучения цветов. Можно подбирать крышки для домиков, колпачки для гномиков или клоунов, </a:t>
            </a:r>
            <a:r>
              <a:rPr lang="ru-RU" dirty="0" smtClean="0">
                <a:solidFill>
                  <a:srgbClr val="F2F2F2"/>
                </a:solidFill>
                <a:latin typeface="Times New Roman"/>
                <a:ea typeface="Times New Roman"/>
              </a:rPr>
              <a:t>колёса для машин и т.д.</a:t>
            </a:r>
            <a:endParaRPr lang="ru-RU" dirty="0">
              <a:solidFill>
                <a:srgbClr val="F2F2F2"/>
              </a:solidFill>
              <a:latin typeface="Times New Roman"/>
              <a:ea typeface="Times New Roman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2931790" cy="39090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348880"/>
            <a:ext cx="2945817" cy="392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1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692697"/>
            <a:ext cx="6246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solidFill>
                  <a:schemeClr val="tx2"/>
                </a:solidFill>
                <a:latin typeface="Times New Roman"/>
                <a:ea typeface="Times New Roman"/>
              </a:rPr>
              <a:t>Игра «Посели пчёлку в свой домик»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Здесь мы сначала использовали не всех пчёлок, а только тех цветов, с которыми мы уже знакомы.</a:t>
            </a:r>
            <a:endParaRPr lang="ru-RU" dirty="0">
              <a:solidFill>
                <a:schemeClr val="tx2"/>
              </a:solidFill>
              <a:latin typeface="Times New Roman"/>
              <a:ea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7785"/>
            <a:ext cx="3003798" cy="40050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758" y="2304758"/>
            <a:ext cx="3003798" cy="4005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250" y="2332263"/>
            <a:ext cx="2992940" cy="399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78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solidFill>
                  <a:schemeClr val="tx2"/>
                </a:solidFill>
                <a:latin typeface="Times New Roman"/>
                <a:ea typeface="Times New Roman"/>
              </a:rPr>
              <a:t>Игры с вкладышами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Здесь малыши ещё и с формами знакомятся.</a:t>
            </a:r>
            <a:endParaRPr lang="ru-RU" dirty="0">
              <a:solidFill>
                <a:schemeClr val="tx2"/>
              </a:solidFill>
              <a:latin typeface="Times New Roman"/>
              <a:ea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5" y="1988840"/>
            <a:ext cx="3291830" cy="43891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49151"/>
            <a:ext cx="3291830" cy="438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65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u="sng" dirty="0" smtClean="0">
                <a:solidFill>
                  <a:schemeClr val="tx2"/>
                </a:solidFill>
                <a:latin typeface="Times New Roman"/>
                <a:ea typeface="Times New Roman"/>
              </a:rPr>
              <a:t>Игры со строительным материалом- </a:t>
            </a:r>
            <a:r>
              <a:rPr lang="ru-RU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«Построй домик из кубиков одного цвета»</a:t>
            </a:r>
            <a:endParaRPr lang="ru-RU" dirty="0">
              <a:solidFill>
                <a:schemeClr val="tx2"/>
              </a:solidFill>
              <a:latin typeface="Times New Roman"/>
              <a:ea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57468"/>
            <a:ext cx="3240360" cy="43204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143168"/>
            <a:ext cx="311181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57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4249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/>
                <a:ea typeface="Times New Roman"/>
              </a:rPr>
              <a:t>Я</a:t>
            </a:r>
            <a:r>
              <a:rPr lang="ru-RU" sz="2800" b="1" dirty="0" smtClean="0">
                <a:solidFill>
                  <a:schemeClr val="tx2"/>
                </a:solidFill>
                <a:latin typeface="Times New Roman"/>
                <a:ea typeface="Times New Roman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Times New Roman"/>
              </a:rPr>
              <a:t> перечислила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</a:rPr>
              <a:t>для вас разные варианты игр для изучения цветов. Чтобы ребенок хорошо усвоил понятие цвета, стоит придерживаться ряда принципов: не торопите малыша, предоставьте разнообразие материала для игр, обсуждайте увиденное.</a:t>
            </a:r>
          </a:p>
          <a:p>
            <a:r>
              <a:rPr lang="ru-RU" sz="2800" b="1" dirty="0">
                <a:solidFill>
                  <a:schemeClr val="tx2"/>
                </a:solidFill>
                <a:latin typeface="Times New Roman"/>
                <a:ea typeface="Times New Roman"/>
              </a:rPr>
              <a:t>Заключение</a:t>
            </a:r>
          </a:p>
          <a:p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</a:rPr>
              <a:t>Начинать изучения цветов можно с самого раннего возраста, главное, чтобы это было интересно ребенку. Нельзя указать четкие возрастные границы, когда ребенок должен выучить основные цвета. Этот процесс, как и все развитие, индивидуален для каждого малыша. </a:t>
            </a:r>
            <a:endParaRPr lang="ru-RU" dirty="0" smtClean="0">
              <a:solidFill>
                <a:schemeClr val="tx2"/>
              </a:solidFill>
              <a:latin typeface="Times New Roman"/>
              <a:ea typeface="Times New Roman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/>
                <a:ea typeface="Times New Roman"/>
              </a:rPr>
              <a:t>На своих занятиях я учу детей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</a:rPr>
              <a:t>в игровой форме 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Times New Roman"/>
              </a:rPr>
              <a:t>знакомиться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</a:rPr>
              <a:t>с понятиями </a:t>
            </a:r>
            <a:r>
              <a:rPr lang="ru-RU" dirty="0" smtClean="0">
                <a:solidFill>
                  <a:schemeClr val="tx2"/>
                </a:solidFill>
                <a:latin typeface="Times New Roman"/>
                <a:ea typeface="Times New Roman"/>
              </a:rPr>
              <a:t>цвета. </a:t>
            </a:r>
            <a:r>
              <a:rPr lang="ru-RU" dirty="0">
                <a:solidFill>
                  <a:schemeClr val="tx2"/>
                </a:solidFill>
                <a:latin typeface="Times New Roman"/>
                <a:ea typeface="Times New Roman"/>
              </a:rPr>
              <a:t>Развивайтесь вместе с нами!</a:t>
            </a:r>
            <a:endParaRPr lang="ru-RU" dirty="0">
              <a:solidFill>
                <a:schemeClr val="tx2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646771"/>
            <a:ext cx="2247715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6786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Другая 6">
      <a:dk1>
        <a:srgbClr val="C00000"/>
      </a:dk1>
      <a:lt1>
        <a:srgbClr val="92D050"/>
      </a:lt1>
      <a:dk2>
        <a:srgbClr val="F2F2F2"/>
      </a:dk2>
      <a:lt2>
        <a:srgbClr val="DC9E1F"/>
      </a:lt2>
      <a:accent1>
        <a:srgbClr val="4B92E1"/>
      </a:accent1>
      <a:accent2>
        <a:srgbClr val="FFFF00"/>
      </a:accent2>
      <a:accent3>
        <a:srgbClr val="7030A0"/>
      </a:accent3>
      <a:accent4>
        <a:srgbClr val="EBC576"/>
      </a:accent4>
      <a:accent5>
        <a:srgbClr val="FFC000"/>
      </a:accent5>
      <a:accent6>
        <a:srgbClr val="FFFF00"/>
      </a:accent6>
      <a:hlink>
        <a:srgbClr val="00B050"/>
      </a:hlink>
      <a:folHlink>
        <a:srgbClr val="00B0F0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</TotalTime>
  <Words>293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Светик</dc:creator>
  <cp:lastModifiedBy>Пользователь Windows</cp:lastModifiedBy>
  <cp:revision>3</cp:revision>
  <dcterms:created xsi:type="dcterms:W3CDTF">2022-09-11T15:15:49Z</dcterms:created>
  <dcterms:modified xsi:type="dcterms:W3CDTF">2022-09-11T15:43:02Z</dcterms:modified>
</cp:coreProperties>
</file>