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8" r:id="rId2"/>
    <p:sldId id="267" r:id="rId3"/>
    <p:sldId id="271" r:id="rId4"/>
    <p:sldId id="272" r:id="rId5"/>
    <p:sldId id="270" r:id="rId6"/>
    <p:sldId id="273" r:id="rId7"/>
    <p:sldId id="274" r:id="rId8"/>
    <p:sldId id="275" r:id="rId9"/>
    <p:sldId id="276" r:id="rId10"/>
    <p:sldId id="277" r:id="rId11"/>
    <p:sldId id="278" r:id="rId12"/>
    <p:sldId id="288" r:id="rId13"/>
    <p:sldId id="294" r:id="rId14"/>
    <p:sldId id="279" r:id="rId15"/>
    <p:sldId id="291" r:id="rId16"/>
    <p:sldId id="292" r:id="rId17"/>
    <p:sldId id="293" r:id="rId18"/>
    <p:sldId id="289" r:id="rId19"/>
    <p:sldId id="290" r:id="rId20"/>
    <p:sldId id="280" r:id="rId21"/>
    <p:sldId id="281" r:id="rId22"/>
    <p:sldId id="284" r:id="rId23"/>
    <p:sldId id="295" r:id="rId24"/>
    <p:sldId id="265" r:id="rId2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432" y="12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47580F8-0786-4B7A-9C4C-F9704751C9B8}" type="datetimeFigureOut">
              <a:rPr lang="ru-RU" smtClean="0"/>
              <a:pPr/>
              <a:t>31.07.2022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7D7EFF6-EAB9-4B56-894A-1438A58DD7AC}"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47580F8-0786-4B7A-9C4C-F9704751C9B8}" type="datetimeFigureOut">
              <a:rPr lang="ru-RU" smtClean="0"/>
              <a:pPr/>
              <a:t>31.07.2022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7D7EFF6-EAB9-4B56-894A-1438A58DD7AC}"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47580F8-0786-4B7A-9C4C-F9704751C9B8}" type="datetimeFigureOut">
              <a:rPr lang="ru-RU" smtClean="0"/>
              <a:pPr/>
              <a:t>31.07.2022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7D7EFF6-EAB9-4B56-894A-1438A58DD7AC}"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47580F8-0786-4B7A-9C4C-F9704751C9B8}" type="datetimeFigureOut">
              <a:rPr lang="ru-RU" smtClean="0"/>
              <a:pPr/>
              <a:t>31.07.2022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7D7EFF6-EAB9-4B56-894A-1438A58DD7AC}"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47580F8-0786-4B7A-9C4C-F9704751C9B8}" type="datetimeFigureOut">
              <a:rPr lang="ru-RU" smtClean="0"/>
              <a:pPr/>
              <a:t>31.07.2022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7D7EFF6-EAB9-4B56-894A-1438A58DD7AC}"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47580F8-0786-4B7A-9C4C-F9704751C9B8}" type="datetimeFigureOut">
              <a:rPr lang="ru-RU" smtClean="0"/>
              <a:pPr/>
              <a:t>31.07.2022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7D7EFF6-EAB9-4B56-894A-1438A58DD7AC}"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47580F8-0786-4B7A-9C4C-F9704751C9B8}" type="datetimeFigureOut">
              <a:rPr lang="ru-RU" smtClean="0"/>
              <a:pPr/>
              <a:t>31.07.2022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7D7EFF6-EAB9-4B56-894A-1438A58DD7AC}"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47580F8-0786-4B7A-9C4C-F9704751C9B8}" type="datetimeFigureOut">
              <a:rPr lang="ru-RU" smtClean="0"/>
              <a:pPr/>
              <a:t>31.07.2022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7D7EFF6-EAB9-4B56-894A-1438A58DD7AC}"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47580F8-0786-4B7A-9C4C-F9704751C9B8}" type="datetimeFigureOut">
              <a:rPr lang="ru-RU" smtClean="0"/>
              <a:pPr/>
              <a:t>31.07.2022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7D7EFF6-EAB9-4B56-894A-1438A58DD7AC}"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47580F8-0786-4B7A-9C4C-F9704751C9B8}" type="datetimeFigureOut">
              <a:rPr lang="ru-RU" smtClean="0"/>
              <a:pPr/>
              <a:t>31.07.2022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7D7EFF6-EAB9-4B56-894A-1438A58DD7AC}"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47580F8-0786-4B7A-9C4C-F9704751C9B8}" type="datetimeFigureOut">
              <a:rPr lang="ru-RU" smtClean="0"/>
              <a:pPr/>
              <a:t>31.07.2022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7D7EFF6-EAB9-4B56-894A-1438A58DD7AC}"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7580F8-0786-4B7A-9C4C-F9704751C9B8}" type="datetimeFigureOut">
              <a:rPr lang="ru-RU" smtClean="0"/>
              <a:pPr/>
              <a:t>31.07.2022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D7EFF6-EAB9-4B56-894A-1438A58DD7AC}"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11156"/>
          </a:xfrm>
        </p:spPr>
        <p:txBody>
          <a:bodyPr>
            <a:normAutofit fontScale="90000"/>
          </a:bodyPr>
          <a:lstStyle/>
          <a:p>
            <a:endParaRPr lang="ru-RU"/>
          </a:p>
        </p:txBody>
      </p:sp>
      <p:sp>
        <p:nvSpPr>
          <p:cNvPr id="3" name="Содержимое 2"/>
          <p:cNvSpPr>
            <a:spLocks noGrp="1"/>
          </p:cNvSpPr>
          <p:nvPr>
            <p:ph idx="1"/>
          </p:nvPr>
        </p:nvSpPr>
        <p:spPr/>
        <p:txBody>
          <a:bodyPr/>
          <a:lstStyle/>
          <a:p>
            <a:endParaRPr lang="ru-RU"/>
          </a:p>
        </p:txBody>
      </p:sp>
      <p:pic>
        <p:nvPicPr>
          <p:cNvPr id="8194" name="Picture 2" descr="https://st.depositphotos.com/1281594/2983/v/950/depositphotos_29839143-stock-illustration-childrens-school-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7" name="Прямоугольник 6"/>
          <p:cNvSpPr/>
          <p:nvPr/>
        </p:nvSpPr>
        <p:spPr>
          <a:xfrm>
            <a:off x="928662" y="714356"/>
            <a:ext cx="6715172" cy="1200329"/>
          </a:xfrm>
          <a:prstGeom prst="rect">
            <a:avLst/>
          </a:prstGeom>
          <a:noFill/>
        </p:spPr>
        <p:txBody>
          <a:bodyPr wrap="square">
            <a:spAutoFit/>
          </a:bodyPr>
          <a:lstStyle/>
          <a:p>
            <a:pPr algn="ctr"/>
            <a:endParaRPr lang="ru-RU" sz="2400" b="1" dirty="0">
              <a:ln>
                <a:solidFill>
                  <a:schemeClr val="bg1"/>
                </a:solidFill>
              </a:ln>
              <a:solidFill>
                <a:schemeClr val="bg1"/>
              </a:solidFill>
              <a:latin typeface="Times New Roman" pitchFamily="18" charset="0"/>
              <a:cs typeface="Times New Roman" pitchFamily="18" charset="0"/>
            </a:endParaRPr>
          </a:p>
          <a:p>
            <a:pPr algn="ctr"/>
            <a:endParaRPr lang="ru-RU" sz="2400" b="1" dirty="0" smtClean="0">
              <a:ln>
                <a:solidFill>
                  <a:schemeClr val="bg1"/>
                </a:solidFill>
              </a:ln>
              <a:solidFill>
                <a:schemeClr val="bg1"/>
              </a:solidFill>
              <a:latin typeface="Times New Roman" pitchFamily="18" charset="0"/>
              <a:cs typeface="Times New Roman" pitchFamily="18" charset="0"/>
            </a:endParaRPr>
          </a:p>
          <a:p>
            <a:pPr algn="ctr"/>
            <a:endParaRPr lang="ru-RU" sz="2400" b="1" dirty="0" smtClean="0">
              <a:ln>
                <a:solidFill>
                  <a:schemeClr val="bg1"/>
                </a:solidFill>
              </a:ln>
              <a:solidFill>
                <a:schemeClr val="bg1"/>
              </a:solidFill>
              <a:latin typeface="Times New Roman" pitchFamily="18" charset="0"/>
              <a:cs typeface="Times New Roman" pitchFamily="18" charset="0"/>
            </a:endParaRPr>
          </a:p>
        </p:txBody>
      </p:sp>
      <p:sp>
        <p:nvSpPr>
          <p:cNvPr id="9" name="TextBox 8"/>
          <p:cNvSpPr txBox="1"/>
          <p:nvPr/>
        </p:nvSpPr>
        <p:spPr>
          <a:xfrm>
            <a:off x="500034" y="285728"/>
            <a:ext cx="8286808" cy="2308324"/>
          </a:xfrm>
          <a:prstGeom prst="rect">
            <a:avLst/>
          </a:prstGeom>
          <a:noFill/>
        </p:spPr>
        <p:txBody>
          <a:bodyPr wrap="square" rtlCol="0">
            <a:spAutoFit/>
          </a:bodyPr>
          <a:lstStyle/>
          <a:p>
            <a:pPr algn="ctr"/>
            <a:endParaRPr lang="ru-RU" sz="2400" b="1" dirty="0" smtClean="0">
              <a:solidFill>
                <a:srgbClr val="FF0000"/>
              </a:solidFill>
            </a:endParaRPr>
          </a:p>
          <a:p>
            <a:pPr algn="ctr"/>
            <a:endParaRPr lang="ru-RU" sz="2400" b="1" dirty="0" smtClean="0">
              <a:solidFill>
                <a:srgbClr val="FF0000"/>
              </a:solidFill>
              <a:latin typeface="Times New Roman" pitchFamily="18" charset="0"/>
              <a:cs typeface="Times New Roman" pitchFamily="18" charset="0"/>
            </a:endParaRPr>
          </a:p>
          <a:p>
            <a:pPr algn="ctr"/>
            <a:r>
              <a:rPr lang="ru-RU" sz="2400" b="1" dirty="0" smtClean="0">
                <a:solidFill>
                  <a:srgbClr val="FF0000"/>
                </a:solidFill>
                <a:latin typeface="Times New Roman" pitchFamily="18" charset="0"/>
                <a:cs typeface="Times New Roman" pitchFamily="18" charset="0"/>
              </a:rPr>
              <a:t>Педагогический проект</a:t>
            </a:r>
          </a:p>
          <a:p>
            <a:pPr algn="ctr"/>
            <a:r>
              <a:rPr lang="ru-RU" sz="2400" b="1" dirty="0" smtClean="0">
                <a:solidFill>
                  <a:srgbClr val="FF0000"/>
                </a:solidFill>
                <a:latin typeface="Times New Roman" pitchFamily="18" charset="0"/>
                <a:cs typeface="Times New Roman" pitchFamily="18" charset="0"/>
              </a:rPr>
              <a:t>«Развитие речи детей младшего дошкольного возраста</a:t>
            </a:r>
          </a:p>
          <a:p>
            <a:pPr algn="ctr"/>
            <a:r>
              <a:rPr lang="ru-RU" sz="2400" b="1" dirty="0" smtClean="0">
                <a:solidFill>
                  <a:srgbClr val="FF0000"/>
                </a:solidFill>
                <a:latin typeface="Times New Roman" pitchFamily="18" charset="0"/>
                <a:cs typeface="Times New Roman" pitchFamily="18" charset="0"/>
              </a:rPr>
              <a:t>через театрально - игровую деятельность </a:t>
            </a:r>
          </a:p>
          <a:p>
            <a:pPr algn="ctr"/>
            <a:r>
              <a:rPr lang="ru-RU" sz="2400" b="1" dirty="0" smtClean="0">
                <a:solidFill>
                  <a:srgbClr val="FF0000"/>
                </a:solidFill>
                <a:latin typeface="Times New Roman" pitchFamily="18" charset="0"/>
                <a:cs typeface="Times New Roman" pitchFamily="18" charset="0"/>
              </a:rPr>
              <a:t>в рамках ранней </a:t>
            </a:r>
            <a:r>
              <a:rPr lang="ru-RU" sz="2400" b="1" dirty="0" err="1" smtClean="0">
                <a:solidFill>
                  <a:srgbClr val="FF0000"/>
                </a:solidFill>
                <a:latin typeface="Times New Roman" pitchFamily="18" charset="0"/>
                <a:cs typeface="Times New Roman" pitchFamily="18" charset="0"/>
              </a:rPr>
              <a:t>профорентации</a:t>
            </a:r>
            <a:r>
              <a:rPr lang="ru-RU" sz="2400" b="1" dirty="0" smtClean="0">
                <a:solidFill>
                  <a:srgbClr val="FF0000"/>
                </a:solidFill>
                <a:latin typeface="Times New Roman" pitchFamily="18" charset="0"/>
                <a:cs typeface="Times New Roman" pitchFamily="18" charset="0"/>
              </a:rPr>
              <a:t>»</a:t>
            </a:r>
            <a:endParaRPr lang="ru-RU" sz="2400" b="1" dirty="0">
              <a:solidFill>
                <a:srgbClr val="FF0000"/>
              </a:solidFill>
              <a:latin typeface="Times New Roman" pitchFamily="18" charset="0"/>
              <a:cs typeface="Times New Roman" pitchFamily="18" charset="0"/>
            </a:endParaRPr>
          </a:p>
        </p:txBody>
      </p:sp>
      <p:sp>
        <p:nvSpPr>
          <p:cNvPr id="10" name="TextBox 9"/>
          <p:cNvSpPr txBox="1"/>
          <p:nvPr/>
        </p:nvSpPr>
        <p:spPr>
          <a:xfrm>
            <a:off x="3851920" y="4653136"/>
            <a:ext cx="4792046" cy="1815882"/>
          </a:xfrm>
          <a:prstGeom prst="rect">
            <a:avLst/>
          </a:prstGeom>
          <a:noFill/>
        </p:spPr>
        <p:txBody>
          <a:bodyPr wrap="square" rtlCol="0">
            <a:spAutoFit/>
          </a:bodyPr>
          <a:lstStyle/>
          <a:p>
            <a:r>
              <a:rPr lang="ru-RU" sz="1600" dirty="0" smtClean="0">
                <a:latin typeface="Times New Roman" pitchFamily="18" charset="0"/>
                <a:cs typeface="Times New Roman" pitchFamily="18" charset="0"/>
              </a:rPr>
              <a:t>Исполнители:</a:t>
            </a:r>
          </a:p>
          <a:p>
            <a:r>
              <a:rPr lang="ru-RU" sz="1600" dirty="0" smtClean="0">
                <a:latin typeface="Times New Roman" pitchFamily="18" charset="0"/>
                <a:cs typeface="Times New Roman" pitchFamily="18" charset="0"/>
              </a:rPr>
              <a:t>О.В. Долматова,                                                                воспитатель </a:t>
            </a:r>
            <a:endParaRPr lang="ru-RU" sz="1600" dirty="0" smtClean="0">
              <a:latin typeface="Times New Roman" pitchFamily="18" charset="0"/>
              <a:cs typeface="Times New Roman" pitchFamily="18" charset="0"/>
            </a:endParaRPr>
          </a:p>
          <a:p>
            <a:r>
              <a:rPr lang="ru-RU" sz="1600" dirty="0" smtClean="0">
                <a:latin typeface="Times New Roman" pitchFamily="18" charset="0"/>
                <a:cs typeface="Times New Roman" pitchFamily="18" charset="0"/>
              </a:rPr>
              <a:t>В.Н. Харлова,</a:t>
            </a:r>
          </a:p>
          <a:p>
            <a:r>
              <a:rPr lang="ru-RU" sz="1600" dirty="0" smtClean="0">
                <a:latin typeface="Times New Roman" pitchFamily="18" charset="0"/>
                <a:cs typeface="Times New Roman" pitchFamily="18" charset="0"/>
              </a:rPr>
              <a:t>воспитатель</a:t>
            </a:r>
            <a:endParaRPr lang="ru-RU" sz="1600" dirty="0" smtClean="0">
              <a:latin typeface="Times New Roman" pitchFamily="18" charset="0"/>
              <a:cs typeface="Times New Roman" pitchFamily="18" charset="0"/>
            </a:endParaRPr>
          </a:p>
          <a:p>
            <a:r>
              <a:rPr lang="ru-RU" sz="1600" dirty="0" smtClean="0">
                <a:latin typeface="Times New Roman" pitchFamily="18" charset="0"/>
                <a:cs typeface="Times New Roman" pitchFamily="18" charset="0"/>
              </a:rPr>
              <a:t>МБДОУ «Детский </a:t>
            </a:r>
            <a:r>
              <a:rPr lang="ru-RU" sz="1600" dirty="0" smtClean="0">
                <a:latin typeface="Times New Roman" pitchFamily="18" charset="0"/>
                <a:cs typeface="Times New Roman" pitchFamily="18" charset="0"/>
              </a:rPr>
              <a:t>сад комбинированного вида  </a:t>
            </a:r>
          </a:p>
          <a:p>
            <a:r>
              <a:rPr lang="ru-RU" sz="1600" dirty="0" smtClean="0">
                <a:latin typeface="Times New Roman" pitchFamily="18" charset="0"/>
                <a:cs typeface="Times New Roman" pitchFamily="18" charset="0"/>
              </a:rPr>
              <a:t>№ 26  «</a:t>
            </a:r>
            <a:r>
              <a:rPr lang="ru-RU" sz="1600" dirty="0" err="1" smtClean="0">
                <a:latin typeface="Times New Roman" pitchFamily="18" charset="0"/>
                <a:cs typeface="Times New Roman" pitchFamily="18" charset="0"/>
              </a:rPr>
              <a:t>Журавушка</a:t>
            </a:r>
            <a:r>
              <a:rPr lang="ru-RU" sz="1600" dirty="0" smtClean="0">
                <a:latin typeface="Times New Roman" pitchFamily="18" charset="0"/>
                <a:cs typeface="Times New Roman" pitchFamily="18" charset="0"/>
              </a:rPr>
              <a:t>», </a:t>
            </a:r>
            <a:endParaRPr lang="ru-RU" sz="1600" dirty="0" smtClean="0">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5" name="Содержимое 4"/>
          <p:cNvGraphicFramePr>
            <a:graphicFrameLocks noGrp="1"/>
          </p:cNvGraphicFramePr>
          <p:nvPr>
            <p:ph idx="1"/>
          </p:nvPr>
        </p:nvGraphicFramePr>
        <p:xfrm>
          <a:off x="457200" y="3786188"/>
          <a:ext cx="6543676" cy="370840"/>
        </p:xfrm>
        <a:graphic>
          <a:graphicData uri="http://schemas.openxmlformats.org/drawingml/2006/table">
            <a:tbl>
              <a:tblPr firstRow="1" bandRow="1">
                <a:tableStyleId>{F5AB1C69-6EDB-4FF4-983F-18BD219EF322}</a:tableStyleId>
              </a:tblPr>
              <a:tblGrid>
                <a:gridCol w="3271838"/>
                <a:gridCol w="3271838"/>
              </a:tblGrid>
              <a:tr h="370840">
                <a:tc>
                  <a:txBody>
                    <a:bodyPr/>
                    <a:lstStyle/>
                    <a:p>
                      <a:endParaRPr lang="ru-RU" dirty="0"/>
                    </a:p>
                  </a:txBody>
                  <a:tcPr/>
                </a:tc>
                <a:tc>
                  <a:txBody>
                    <a:bodyPr/>
                    <a:lstStyle/>
                    <a:p>
                      <a:endParaRPr lang="ru-RU"/>
                    </a:p>
                  </a:txBody>
                  <a:tcPr/>
                </a:tc>
              </a:tr>
            </a:tbl>
          </a:graphicData>
        </a:graphic>
      </p:graphicFrame>
      <p:pic>
        <p:nvPicPr>
          <p:cNvPr id="24578" name="Picture 2" descr="http://7oom.ru/powerpoint/krasivie-fony-dlya-prezentacii-28.jpg?ver=3.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098" name="Rectangle 2"/>
          <p:cNvSpPr>
            <a:spLocks noChangeArrowheads="1"/>
          </p:cNvSpPr>
          <p:nvPr/>
        </p:nvSpPr>
        <p:spPr bwMode="auto">
          <a:xfrm>
            <a:off x="214282" y="2791588"/>
            <a:ext cx="8786874" cy="1877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cstate="print"/>
          <a:srcRect t="10393" r="1965" b="8544"/>
          <a:stretch>
            <a:fillRect/>
          </a:stretch>
        </p:blipFill>
        <p:spPr bwMode="auto">
          <a:xfrm>
            <a:off x="6072198" y="3714752"/>
            <a:ext cx="2928958" cy="27860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51" name="Picture 3"/>
          <p:cNvPicPr>
            <a:picLocks noChangeAspect="1" noChangeArrowheads="1"/>
          </p:cNvPicPr>
          <p:nvPr/>
        </p:nvPicPr>
        <p:blipFill>
          <a:blip r:embed="rId4" cstate="print"/>
          <a:srcRect r="2574" b="20009"/>
          <a:stretch>
            <a:fillRect/>
          </a:stretch>
        </p:blipFill>
        <p:spPr bwMode="auto">
          <a:xfrm>
            <a:off x="142844" y="3786190"/>
            <a:ext cx="2643206" cy="27860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52" name="Picture 4"/>
          <p:cNvPicPr>
            <a:picLocks noChangeAspect="1" noChangeArrowheads="1"/>
          </p:cNvPicPr>
          <p:nvPr/>
        </p:nvPicPr>
        <p:blipFill>
          <a:blip r:embed="rId5" cstate="print"/>
          <a:srcRect/>
          <a:stretch>
            <a:fillRect/>
          </a:stretch>
        </p:blipFill>
        <p:spPr bwMode="auto">
          <a:xfrm>
            <a:off x="285720" y="357166"/>
            <a:ext cx="3673475" cy="2759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Рисунок 8" descr="E:\презентация\Новая папка\DSCN6939.JPG"/>
          <p:cNvPicPr/>
          <p:nvPr/>
        </p:nvPicPr>
        <p:blipFill>
          <a:blip r:embed="rId6" cstate="print"/>
          <a:srcRect/>
          <a:stretch>
            <a:fillRect/>
          </a:stretch>
        </p:blipFill>
        <p:spPr bwMode="auto">
          <a:xfrm>
            <a:off x="4714876" y="285728"/>
            <a:ext cx="3571900" cy="277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53" name="Picture 5"/>
          <p:cNvPicPr>
            <a:picLocks noChangeAspect="1" noChangeArrowheads="1"/>
          </p:cNvPicPr>
          <p:nvPr/>
        </p:nvPicPr>
        <p:blipFill>
          <a:blip r:embed="rId7" cstate="print"/>
          <a:srcRect r="17837"/>
          <a:stretch>
            <a:fillRect/>
          </a:stretch>
        </p:blipFill>
        <p:spPr bwMode="auto">
          <a:xfrm>
            <a:off x="3071802" y="3429000"/>
            <a:ext cx="2786082" cy="25368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5" name="Содержимое 4"/>
          <p:cNvGraphicFramePr>
            <a:graphicFrameLocks noGrp="1"/>
          </p:cNvGraphicFramePr>
          <p:nvPr>
            <p:ph idx="1"/>
          </p:nvPr>
        </p:nvGraphicFramePr>
        <p:xfrm>
          <a:off x="457200" y="3786188"/>
          <a:ext cx="6543676" cy="370840"/>
        </p:xfrm>
        <a:graphic>
          <a:graphicData uri="http://schemas.openxmlformats.org/drawingml/2006/table">
            <a:tbl>
              <a:tblPr firstRow="1" bandRow="1">
                <a:tableStyleId>{F5AB1C69-6EDB-4FF4-983F-18BD219EF322}</a:tableStyleId>
              </a:tblPr>
              <a:tblGrid>
                <a:gridCol w="3271838"/>
                <a:gridCol w="3271838"/>
              </a:tblGrid>
              <a:tr h="370840">
                <a:tc>
                  <a:txBody>
                    <a:bodyPr/>
                    <a:lstStyle/>
                    <a:p>
                      <a:endParaRPr lang="ru-RU" dirty="0"/>
                    </a:p>
                  </a:txBody>
                  <a:tcPr/>
                </a:tc>
                <a:tc>
                  <a:txBody>
                    <a:bodyPr/>
                    <a:lstStyle/>
                    <a:p>
                      <a:endParaRPr lang="ru-RU"/>
                    </a:p>
                  </a:txBody>
                  <a:tcPr/>
                </a:tc>
              </a:tr>
            </a:tbl>
          </a:graphicData>
        </a:graphic>
      </p:graphicFrame>
      <p:pic>
        <p:nvPicPr>
          <p:cNvPr id="24578" name="Picture 2" descr="http://7oom.ru/powerpoint/krasivie-fony-dlya-prezentacii-28.jpg?ver=3.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098" name="Rectangle 2"/>
          <p:cNvSpPr>
            <a:spLocks noChangeArrowheads="1"/>
          </p:cNvSpPr>
          <p:nvPr/>
        </p:nvSpPr>
        <p:spPr bwMode="auto">
          <a:xfrm>
            <a:off x="214282" y="2791588"/>
            <a:ext cx="8786874" cy="1877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8" name="TextBox 7"/>
          <p:cNvSpPr txBox="1"/>
          <p:nvPr/>
        </p:nvSpPr>
        <p:spPr>
          <a:xfrm>
            <a:off x="2643174" y="0"/>
            <a:ext cx="3571900" cy="400110"/>
          </a:xfrm>
          <a:prstGeom prst="rect">
            <a:avLst/>
          </a:prstGeom>
          <a:noFill/>
        </p:spPr>
        <p:txBody>
          <a:bodyPr wrap="square" rtlCol="0">
            <a:spAutoFit/>
          </a:bodyPr>
          <a:lstStyle/>
          <a:p>
            <a:pPr algn="ctr"/>
            <a:r>
              <a:rPr lang="ru-RU" sz="2000" b="1" dirty="0" smtClean="0">
                <a:solidFill>
                  <a:srgbClr val="FF0000"/>
                </a:solidFill>
              </a:rPr>
              <a:t>Дидактические игры</a:t>
            </a:r>
            <a:endParaRPr lang="ru-RU" sz="2000" b="1" dirty="0">
              <a:solidFill>
                <a:srgbClr val="FF0000"/>
              </a:solidFill>
            </a:endParaRPr>
          </a:p>
        </p:txBody>
      </p:sp>
      <p:pic>
        <p:nvPicPr>
          <p:cNvPr id="9" name="Рисунок 8" descr="C:\Users\Olga\Desktop\20190225_141658.jpg"/>
          <p:cNvPicPr/>
          <p:nvPr/>
        </p:nvPicPr>
        <p:blipFill>
          <a:blip r:embed="rId3" cstate="print"/>
          <a:srcRect/>
          <a:stretch>
            <a:fillRect/>
          </a:stretch>
        </p:blipFill>
        <p:spPr bwMode="auto">
          <a:xfrm>
            <a:off x="142844" y="714356"/>
            <a:ext cx="3357586" cy="21431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Рисунок 9" descr="C:\Users\Olga\Desktop\фото театр\20190225_164841.jpg"/>
          <p:cNvPicPr/>
          <p:nvPr/>
        </p:nvPicPr>
        <p:blipFill>
          <a:blip r:embed="rId4" cstate="print"/>
          <a:srcRect l="25881" t="2484" r="4428" b="17081"/>
          <a:stretch>
            <a:fillRect/>
          </a:stretch>
        </p:blipFill>
        <p:spPr bwMode="auto">
          <a:xfrm>
            <a:off x="6072198" y="571480"/>
            <a:ext cx="2857520" cy="26432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Рисунок 10" descr="C:\Users\Olga\Desktop\фото театр\20190225_163702.jpg"/>
          <p:cNvPicPr/>
          <p:nvPr/>
        </p:nvPicPr>
        <p:blipFill>
          <a:blip r:embed="rId5" cstate="print"/>
          <a:srcRect/>
          <a:stretch>
            <a:fillRect/>
          </a:stretch>
        </p:blipFill>
        <p:spPr bwMode="auto">
          <a:xfrm>
            <a:off x="142844" y="4071942"/>
            <a:ext cx="3286148" cy="24288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Рисунок 11" descr="C:\Users\Olga\Desktop\фото театр\20190225_165010.jpg"/>
          <p:cNvPicPr/>
          <p:nvPr/>
        </p:nvPicPr>
        <p:blipFill>
          <a:blip r:embed="rId6" cstate="print"/>
          <a:srcRect/>
          <a:stretch>
            <a:fillRect/>
          </a:stretch>
        </p:blipFill>
        <p:spPr bwMode="auto">
          <a:xfrm>
            <a:off x="5857884" y="4143380"/>
            <a:ext cx="3071834" cy="23574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Рисунок 13" descr="C:\Users\Olga\Desktop\фото театр\20190225_163334.jpg"/>
          <p:cNvPicPr/>
          <p:nvPr/>
        </p:nvPicPr>
        <p:blipFill>
          <a:blip r:embed="rId7" cstate="print"/>
          <a:srcRect r="8617" b="11572"/>
          <a:stretch>
            <a:fillRect/>
          </a:stretch>
        </p:blipFill>
        <p:spPr bwMode="auto">
          <a:xfrm>
            <a:off x="3286116" y="2071678"/>
            <a:ext cx="2857520" cy="22860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5" name="Содержимое 4"/>
          <p:cNvGraphicFramePr>
            <a:graphicFrameLocks noGrp="1"/>
          </p:cNvGraphicFramePr>
          <p:nvPr>
            <p:ph idx="1"/>
          </p:nvPr>
        </p:nvGraphicFramePr>
        <p:xfrm>
          <a:off x="457200" y="3786188"/>
          <a:ext cx="6543676" cy="370840"/>
        </p:xfrm>
        <a:graphic>
          <a:graphicData uri="http://schemas.openxmlformats.org/drawingml/2006/table">
            <a:tbl>
              <a:tblPr firstRow="1" bandRow="1">
                <a:tableStyleId>{F5AB1C69-6EDB-4FF4-983F-18BD219EF322}</a:tableStyleId>
              </a:tblPr>
              <a:tblGrid>
                <a:gridCol w="3271838"/>
                <a:gridCol w="3271838"/>
              </a:tblGrid>
              <a:tr h="370840">
                <a:tc>
                  <a:txBody>
                    <a:bodyPr/>
                    <a:lstStyle/>
                    <a:p>
                      <a:endParaRPr lang="ru-RU" dirty="0"/>
                    </a:p>
                  </a:txBody>
                  <a:tcPr/>
                </a:tc>
                <a:tc>
                  <a:txBody>
                    <a:bodyPr/>
                    <a:lstStyle/>
                    <a:p>
                      <a:endParaRPr lang="ru-RU"/>
                    </a:p>
                  </a:txBody>
                  <a:tcPr/>
                </a:tc>
              </a:tr>
            </a:tbl>
          </a:graphicData>
        </a:graphic>
      </p:graphicFrame>
      <p:pic>
        <p:nvPicPr>
          <p:cNvPr id="24578" name="Picture 2" descr="http://7oom.ru/powerpoint/krasivie-fony-dlya-prezentacii-28.jpg?ver=3.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098" name="Rectangle 2"/>
          <p:cNvSpPr>
            <a:spLocks noChangeArrowheads="1"/>
          </p:cNvSpPr>
          <p:nvPr/>
        </p:nvSpPr>
        <p:spPr bwMode="auto">
          <a:xfrm>
            <a:off x="214282" y="2791588"/>
            <a:ext cx="8786874" cy="1877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8" name="TextBox 7"/>
          <p:cNvSpPr txBox="1"/>
          <p:nvPr/>
        </p:nvSpPr>
        <p:spPr>
          <a:xfrm>
            <a:off x="2571736" y="142852"/>
            <a:ext cx="3500462" cy="400110"/>
          </a:xfrm>
          <a:prstGeom prst="rect">
            <a:avLst/>
          </a:prstGeom>
          <a:noFill/>
        </p:spPr>
        <p:txBody>
          <a:bodyPr wrap="square" rtlCol="0">
            <a:spAutoFit/>
          </a:bodyPr>
          <a:lstStyle/>
          <a:p>
            <a:pPr algn="ctr"/>
            <a:r>
              <a:rPr lang="ru-RU" sz="2000" b="1" dirty="0" smtClean="0">
                <a:solidFill>
                  <a:srgbClr val="FF0000"/>
                </a:solidFill>
              </a:rPr>
              <a:t>Сюжетно – ролевая игра</a:t>
            </a:r>
            <a:endParaRPr lang="ru-RU" sz="2000" b="1" dirty="0">
              <a:solidFill>
                <a:srgbClr val="FF0000"/>
              </a:solidFill>
            </a:endParaRPr>
          </a:p>
        </p:txBody>
      </p:sp>
      <p:pic>
        <p:nvPicPr>
          <p:cNvPr id="9" name="Рисунок 8" descr="C:\Users\Olga\Desktop\20190212_164121.jpg"/>
          <p:cNvPicPr/>
          <p:nvPr/>
        </p:nvPicPr>
        <p:blipFill>
          <a:blip r:embed="rId3" cstate="print"/>
          <a:srcRect l="20149" t="49934" r="4358" b="10118"/>
          <a:stretch>
            <a:fillRect/>
          </a:stretch>
        </p:blipFill>
        <p:spPr bwMode="auto">
          <a:xfrm>
            <a:off x="571472" y="928670"/>
            <a:ext cx="3713624" cy="26167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Рисунок 9" descr="C:\Users\Olga\Desktop\20190212_161517.jpg"/>
          <p:cNvPicPr/>
          <p:nvPr/>
        </p:nvPicPr>
        <p:blipFill>
          <a:blip r:embed="rId4" cstate="print"/>
          <a:srcRect l="5957" t="26413" r="-129" b="20236"/>
          <a:stretch>
            <a:fillRect/>
          </a:stretch>
        </p:blipFill>
        <p:spPr bwMode="auto">
          <a:xfrm>
            <a:off x="5214942" y="857232"/>
            <a:ext cx="3429024" cy="26234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Рисунок 10" descr="C:\Users\Olga\Desktop\20190212_162912.jpg"/>
          <p:cNvPicPr/>
          <p:nvPr/>
        </p:nvPicPr>
        <p:blipFill>
          <a:blip r:embed="rId5" cstate="print"/>
          <a:srcRect t="22602" r="4366"/>
          <a:stretch>
            <a:fillRect/>
          </a:stretch>
        </p:blipFill>
        <p:spPr bwMode="auto">
          <a:xfrm>
            <a:off x="3143240" y="3857628"/>
            <a:ext cx="2519869" cy="27170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5" name="Содержимое 4"/>
          <p:cNvGraphicFramePr>
            <a:graphicFrameLocks noGrp="1"/>
          </p:cNvGraphicFramePr>
          <p:nvPr>
            <p:ph idx="1"/>
          </p:nvPr>
        </p:nvGraphicFramePr>
        <p:xfrm>
          <a:off x="457200" y="3786188"/>
          <a:ext cx="6543676" cy="370840"/>
        </p:xfrm>
        <a:graphic>
          <a:graphicData uri="http://schemas.openxmlformats.org/drawingml/2006/table">
            <a:tbl>
              <a:tblPr firstRow="1" bandRow="1">
                <a:tableStyleId>{F5AB1C69-6EDB-4FF4-983F-18BD219EF322}</a:tableStyleId>
              </a:tblPr>
              <a:tblGrid>
                <a:gridCol w="3271838"/>
                <a:gridCol w="3271838"/>
              </a:tblGrid>
              <a:tr h="370840">
                <a:tc>
                  <a:txBody>
                    <a:bodyPr/>
                    <a:lstStyle/>
                    <a:p>
                      <a:endParaRPr lang="ru-RU" dirty="0"/>
                    </a:p>
                  </a:txBody>
                  <a:tcPr/>
                </a:tc>
                <a:tc>
                  <a:txBody>
                    <a:bodyPr/>
                    <a:lstStyle/>
                    <a:p>
                      <a:endParaRPr lang="ru-RU"/>
                    </a:p>
                  </a:txBody>
                  <a:tcPr/>
                </a:tc>
              </a:tr>
            </a:tbl>
          </a:graphicData>
        </a:graphic>
      </p:graphicFrame>
      <p:pic>
        <p:nvPicPr>
          <p:cNvPr id="24578" name="Picture 2" descr="http://7oom.ru/powerpoint/krasivie-fony-dlya-prezentacii-28.jpg?ver=3.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098" name="Rectangle 2"/>
          <p:cNvSpPr>
            <a:spLocks noChangeArrowheads="1"/>
          </p:cNvSpPr>
          <p:nvPr/>
        </p:nvSpPr>
        <p:spPr bwMode="auto">
          <a:xfrm>
            <a:off x="214282" y="2791588"/>
            <a:ext cx="8786874" cy="1877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2" name="Рисунок 11" descr="C:\Users\Olga\Desktop\DSCN7101.JPG"/>
          <p:cNvPicPr/>
          <p:nvPr/>
        </p:nvPicPr>
        <p:blipFill>
          <a:blip r:embed="rId3" cstate="print"/>
          <a:srcRect l="3825" t="29811" r="42276"/>
          <a:stretch>
            <a:fillRect/>
          </a:stretch>
        </p:blipFill>
        <p:spPr bwMode="auto">
          <a:xfrm>
            <a:off x="571472" y="285728"/>
            <a:ext cx="3000395" cy="28575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Рисунок 12" descr="C:\Users\Olga\Desktop\DSCN7067.JPG"/>
          <p:cNvPicPr/>
          <p:nvPr/>
        </p:nvPicPr>
        <p:blipFill>
          <a:blip r:embed="rId4" cstate="print"/>
          <a:srcRect l="24642"/>
          <a:stretch>
            <a:fillRect/>
          </a:stretch>
        </p:blipFill>
        <p:spPr bwMode="auto">
          <a:xfrm>
            <a:off x="4929190" y="214290"/>
            <a:ext cx="3005846" cy="29863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Рисунок 13" descr="C:\Users\Olga\Desktop\DSCN7084.JPG"/>
          <p:cNvPicPr/>
          <p:nvPr/>
        </p:nvPicPr>
        <p:blipFill>
          <a:blip r:embed="rId5" cstate="print"/>
          <a:srcRect t="16928" r="5802"/>
          <a:stretch>
            <a:fillRect/>
          </a:stretch>
        </p:blipFill>
        <p:spPr bwMode="auto">
          <a:xfrm>
            <a:off x="428596" y="3786190"/>
            <a:ext cx="3905307" cy="25778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 name="Рисунок 14" descr="C:\Users\Olga\Desktop\DSCN7063.JPG"/>
          <p:cNvPicPr/>
          <p:nvPr/>
        </p:nvPicPr>
        <p:blipFill>
          <a:blip r:embed="rId6" cstate="print"/>
          <a:srcRect t="6731" r="19651"/>
          <a:stretch>
            <a:fillRect/>
          </a:stretch>
        </p:blipFill>
        <p:spPr bwMode="auto">
          <a:xfrm>
            <a:off x="5143504" y="3500438"/>
            <a:ext cx="3473180" cy="30212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5" name="Содержимое 4"/>
          <p:cNvGraphicFramePr>
            <a:graphicFrameLocks noGrp="1"/>
          </p:cNvGraphicFramePr>
          <p:nvPr>
            <p:ph idx="1"/>
          </p:nvPr>
        </p:nvGraphicFramePr>
        <p:xfrm>
          <a:off x="457200" y="3786188"/>
          <a:ext cx="6543676" cy="370840"/>
        </p:xfrm>
        <a:graphic>
          <a:graphicData uri="http://schemas.openxmlformats.org/drawingml/2006/table">
            <a:tbl>
              <a:tblPr firstRow="1" bandRow="1">
                <a:tableStyleId>{F5AB1C69-6EDB-4FF4-983F-18BD219EF322}</a:tableStyleId>
              </a:tblPr>
              <a:tblGrid>
                <a:gridCol w="3271838"/>
                <a:gridCol w="3271838"/>
              </a:tblGrid>
              <a:tr h="370840">
                <a:tc>
                  <a:txBody>
                    <a:bodyPr/>
                    <a:lstStyle/>
                    <a:p>
                      <a:endParaRPr lang="ru-RU" dirty="0"/>
                    </a:p>
                  </a:txBody>
                  <a:tcPr/>
                </a:tc>
                <a:tc>
                  <a:txBody>
                    <a:bodyPr/>
                    <a:lstStyle/>
                    <a:p>
                      <a:endParaRPr lang="ru-RU"/>
                    </a:p>
                  </a:txBody>
                  <a:tcPr/>
                </a:tc>
              </a:tr>
            </a:tbl>
          </a:graphicData>
        </a:graphic>
      </p:graphicFrame>
      <p:pic>
        <p:nvPicPr>
          <p:cNvPr id="24578" name="Picture 2" descr="http://7oom.ru/powerpoint/krasivie-fony-dlya-prezentacii-28.jpg?ver=3.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098" name="Rectangle 2"/>
          <p:cNvSpPr>
            <a:spLocks noChangeArrowheads="1"/>
          </p:cNvSpPr>
          <p:nvPr/>
        </p:nvSpPr>
        <p:spPr bwMode="auto">
          <a:xfrm>
            <a:off x="214282" y="2791588"/>
            <a:ext cx="8786874" cy="1877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9" name="TextBox 8"/>
          <p:cNvSpPr txBox="1"/>
          <p:nvPr/>
        </p:nvSpPr>
        <p:spPr>
          <a:xfrm>
            <a:off x="1714480" y="142852"/>
            <a:ext cx="6215106" cy="400110"/>
          </a:xfrm>
          <a:prstGeom prst="rect">
            <a:avLst/>
          </a:prstGeom>
          <a:noFill/>
        </p:spPr>
        <p:txBody>
          <a:bodyPr wrap="square" rtlCol="0">
            <a:spAutoFit/>
          </a:bodyPr>
          <a:lstStyle/>
          <a:p>
            <a:pPr algn="ctr"/>
            <a:r>
              <a:rPr lang="ru-RU" sz="2000" b="1" dirty="0" smtClean="0">
                <a:solidFill>
                  <a:srgbClr val="FF0000"/>
                </a:solidFill>
              </a:rPr>
              <a:t>Артикуляционная  и дыхательная гимнастика</a:t>
            </a:r>
            <a:endParaRPr lang="ru-RU" sz="2000" b="1" dirty="0">
              <a:solidFill>
                <a:srgbClr val="FF0000"/>
              </a:solidFill>
            </a:endParaRPr>
          </a:p>
        </p:txBody>
      </p:sp>
      <p:pic>
        <p:nvPicPr>
          <p:cNvPr id="10" name="Рисунок 9" descr="C:\Users\Olga\Desktop\DSCN6809.JPG"/>
          <p:cNvPicPr/>
          <p:nvPr/>
        </p:nvPicPr>
        <p:blipFill>
          <a:blip r:embed="rId3" cstate="print"/>
          <a:srcRect l="20227" t="19778" r="27814" b="18546"/>
          <a:stretch>
            <a:fillRect/>
          </a:stretch>
        </p:blipFill>
        <p:spPr bwMode="auto">
          <a:xfrm>
            <a:off x="214282" y="785794"/>
            <a:ext cx="2786082" cy="24288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Рисунок 10" descr="C:\Users\Olga\Desktop\фото театр\20190225_153732.jpg"/>
          <p:cNvPicPr/>
          <p:nvPr/>
        </p:nvPicPr>
        <p:blipFill>
          <a:blip r:embed="rId4" cstate="print"/>
          <a:srcRect l="5225" t="9934"/>
          <a:stretch>
            <a:fillRect/>
          </a:stretch>
        </p:blipFill>
        <p:spPr bwMode="auto">
          <a:xfrm>
            <a:off x="5786446" y="714356"/>
            <a:ext cx="3214710" cy="22860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Рисунок 11" descr="C:\Users\Olga\Desktop\фото театр\20190225_153702.jpg"/>
          <p:cNvPicPr/>
          <p:nvPr/>
        </p:nvPicPr>
        <p:blipFill>
          <a:blip r:embed="rId5" cstate="print"/>
          <a:srcRect/>
          <a:stretch>
            <a:fillRect/>
          </a:stretch>
        </p:blipFill>
        <p:spPr bwMode="auto">
          <a:xfrm>
            <a:off x="3000364" y="2428868"/>
            <a:ext cx="2983149" cy="223736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3" name="Рисунок 12" descr="C:\Users\Olga\Desktop\фото театр\20190225_153840.jpg"/>
          <p:cNvPicPr/>
          <p:nvPr/>
        </p:nvPicPr>
        <p:blipFill>
          <a:blip r:embed="rId6" cstate="print"/>
          <a:srcRect/>
          <a:stretch>
            <a:fillRect/>
          </a:stretch>
        </p:blipFill>
        <p:spPr bwMode="auto">
          <a:xfrm>
            <a:off x="5786446" y="4357694"/>
            <a:ext cx="3143272" cy="22860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Рисунок 13" descr="C:\Users\Olga\Desktop\Новая папка\DSCN6813.JPG"/>
          <p:cNvPicPr/>
          <p:nvPr/>
        </p:nvPicPr>
        <p:blipFill>
          <a:blip r:embed="rId7" cstate="print"/>
          <a:srcRect l="19406" t="37723" r="7120"/>
          <a:stretch>
            <a:fillRect/>
          </a:stretch>
        </p:blipFill>
        <p:spPr bwMode="auto">
          <a:xfrm>
            <a:off x="214282" y="4500570"/>
            <a:ext cx="3429024" cy="22145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5" name="Содержимое 4"/>
          <p:cNvGraphicFramePr>
            <a:graphicFrameLocks noGrp="1"/>
          </p:cNvGraphicFramePr>
          <p:nvPr>
            <p:ph idx="1"/>
          </p:nvPr>
        </p:nvGraphicFramePr>
        <p:xfrm>
          <a:off x="457200" y="3786188"/>
          <a:ext cx="6543676" cy="370840"/>
        </p:xfrm>
        <a:graphic>
          <a:graphicData uri="http://schemas.openxmlformats.org/drawingml/2006/table">
            <a:tbl>
              <a:tblPr firstRow="1" bandRow="1">
                <a:tableStyleId>{F5AB1C69-6EDB-4FF4-983F-18BD219EF322}</a:tableStyleId>
              </a:tblPr>
              <a:tblGrid>
                <a:gridCol w="3271838"/>
                <a:gridCol w="3271838"/>
              </a:tblGrid>
              <a:tr h="370840">
                <a:tc>
                  <a:txBody>
                    <a:bodyPr/>
                    <a:lstStyle/>
                    <a:p>
                      <a:endParaRPr lang="ru-RU" dirty="0"/>
                    </a:p>
                  </a:txBody>
                  <a:tcPr/>
                </a:tc>
                <a:tc>
                  <a:txBody>
                    <a:bodyPr/>
                    <a:lstStyle/>
                    <a:p>
                      <a:endParaRPr lang="ru-RU"/>
                    </a:p>
                  </a:txBody>
                  <a:tcPr/>
                </a:tc>
              </a:tr>
            </a:tbl>
          </a:graphicData>
        </a:graphic>
      </p:graphicFrame>
      <p:pic>
        <p:nvPicPr>
          <p:cNvPr id="24578" name="Picture 2" descr="http://7oom.ru/powerpoint/krasivie-fony-dlya-prezentacii-28.jpg?ver=3.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098" name="Rectangle 2"/>
          <p:cNvSpPr>
            <a:spLocks noChangeArrowheads="1"/>
          </p:cNvSpPr>
          <p:nvPr/>
        </p:nvSpPr>
        <p:spPr bwMode="auto">
          <a:xfrm>
            <a:off x="214282" y="2791588"/>
            <a:ext cx="8786874" cy="1877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9" name="TextBox 8"/>
          <p:cNvSpPr txBox="1"/>
          <p:nvPr/>
        </p:nvSpPr>
        <p:spPr>
          <a:xfrm>
            <a:off x="2214546" y="142852"/>
            <a:ext cx="5072098" cy="400110"/>
          </a:xfrm>
          <a:prstGeom prst="rect">
            <a:avLst/>
          </a:prstGeom>
          <a:noFill/>
        </p:spPr>
        <p:txBody>
          <a:bodyPr wrap="square" rtlCol="0">
            <a:spAutoFit/>
          </a:bodyPr>
          <a:lstStyle/>
          <a:p>
            <a:pPr algn="ctr"/>
            <a:r>
              <a:rPr lang="ru-RU" sz="2000" b="1" dirty="0" smtClean="0">
                <a:solidFill>
                  <a:srgbClr val="FF0000"/>
                </a:solidFill>
              </a:rPr>
              <a:t>Пальчиковые игры</a:t>
            </a:r>
            <a:endParaRPr lang="ru-RU" sz="2000" b="1" dirty="0">
              <a:solidFill>
                <a:srgbClr val="FF0000"/>
              </a:solidFill>
            </a:endParaRPr>
          </a:p>
        </p:txBody>
      </p:sp>
      <p:pic>
        <p:nvPicPr>
          <p:cNvPr id="10" name="Рисунок 9" descr="C:\Users\Olga\Desktop\DSCN6913.JPG"/>
          <p:cNvPicPr/>
          <p:nvPr/>
        </p:nvPicPr>
        <p:blipFill>
          <a:blip r:embed="rId3" cstate="print"/>
          <a:srcRect l="3980" t="20241" r="-72"/>
          <a:stretch>
            <a:fillRect/>
          </a:stretch>
        </p:blipFill>
        <p:spPr bwMode="auto">
          <a:xfrm>
            <a:off x="500034" y="785794"/>
            <a:ext cx="3500462" cy="25717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Рисунок 10" descr="C:\Users\Olga\Desktop\20190225_153457.jpg"/>
          <p:cNvPicPr/>
          <p:nvPr/>
        </p:nvPicPr>
        <p:blipFill>
          <a:blip r:embed="rId4" cstate="print"/>
          <a:srcRect t="6687" r="3819"/>
          <a:stretch>
            <a:fillRect/>
          </a:stretch>
        </p:blipFill>
        <p:spPr bwMode="auto">
          <a:xfrm>
            <a:off x="5143504" y="714356"/>
            <a:ext cx="3541273" cy="25745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Рисунок 11" descr="C:\Users\Olga\Desktop\20190225_153955.jpg"/>
          <p:cNvPicPr/>
          <p:nvPr/>
        </p:nvPicPr>
        <p:blipFill>
          <a:blip r:embed="rId5" cstate="print"/>
          <a:srcRect l="11941" t="8086"/>
          <a:stretch>
            <a:fillRect/>
          </a:stretch>
        </p:blipFill>
        <p:spPr bwMode="auto">
          <a:xfrm>
            <a:off x="428596" y="3786190"/>
            <a:ext cx="3214710" cy="25717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Рисунок 12" descr="C:\Users\Olga\Desktop\20190225_153413.jpg"/>
          <p:cNvPicPr/>
          <p:nvPr/>
        </p:nvPicPr>
        <p:blipFill>
          <a:blip r:embed="rId6" cstate="print"/>
          <a:srcRect t="14138" r="3532" b="2069"/>
          <a:stretch>
            <a:fillRect/>
          </a:stretch>
        </p:blipFill>
        <p:spPr bwMode="auto">
          <a:xfrm>
            <a:off x="4929190" y="3857628"/>
            <a:ext cx="3635907" cy="23638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5" name="Содержимое 4"/>
          <p:cNvGraphicFramePr>
            <a:graphicFrameLocks noGrp="1"/>
          </p:cNvGraphicFramePr>
          <p:nvPr>
            <p:ph idx="1"/>
          </p:nvPr>
        </p:nvGraphicFramePr>
        <p:xfrm>
          <a:off x="457200" y="3786188"/>
          <a:ext cx="6543676" cy="370840"/>
        </p:xfrm>
        <a:graphic>
          <a:graphicData uri="http://schemas.openxmlformats.org/drawingml/2006/table">
            <a:tbl>
              <a:tblPr firstRow="1" bandRow="1">
                <a:tableStyleId>{F5AB1C69-6EDB-4FF4-983F-18BD219EF322}</a:tableStyleId>
              </a:tblPr>
              <a:tblGrid>
                <a:gridCol w="3271838"/>
                <a:gridCol w="3271838"/>
              </a:tblGrid>
              <a:tr h="370840">
                <a:tc>
                  <a:txBody>
                    <a:bodyPr/>
                    <a:lstStyle/>
                    <a:p>
                      <a:endParaRPr lang="ru-RU" dirty="0"/>
                    </a:p>
                  </a:txBody>
                  <a:tcPr/>
                </a:tc>
                <a:tc>
                  <a:txBody>
                    <a:bodyPr/>
                    <a:lstStyle/>
                    <a:p>
                      <a:endParaRPr lang="ru-RU"/>
                    </a:p>
                  </a:txBody>
                  <a:tcPr/>
                </a:tc>
              </a:tr>
            </a:tbl>
          </a:graphicData>
        </a:graphic>
      </p:graphicFrame>
      <p:pic>
        <p:nvPicPr>
          <p:cNvPr id="24578" name="Picture 2" descr="http://7oom.ru/powerpoint/krasivie-fony-dlya-prezentacii-28.jpg?ver=3.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098" name="Rectangle 2"/>
          <p:cNvSpPr>
            <a:spLocks noChangeArrowheads="1"/>
          </p:cNvSpPr>
          <p:nvPr/>
        </p:nvSpPr>
        <p:spPr bwMode="auto">
          <a:xfrm>
            <a:off x="214282" y="2791588"/>
            <a:ext cx="8786874" cy="1877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9" name="TextBox 8"/>
          <p:cNvSpPr txBox="1"/>
          <p:nvPr/>
        </p:nvSpPr>
        <p:spPr>
          <a:xfrm>
            <a:off x="1714480" y="142852"/>
            <a:ext cx="6786610" cy="400110"/>
          </a:xfrm>
          <a:prstGeom prst="rect">
            <a:avLst/>
          </a:prstGeom>
          <a:noFill/>
        </p:spPr>
        <p:txBody>
          <a:bodyPr wrap="square" rtlCol="0">
            <a:spAutoFit/>
          </a:bodyPr>
          <a:lstStyle/>
          <a:p>
            <a:pPr algn="ctr"/>
            <a:r>
              <a:rPr lang="ru-RU" sz="2000" b="1" dirty="0" smtClean="0">
                <a:solidFill>
                  <a:srgbClr val="FF0000"/>
                </a:solidFill>
              </a:rPr>
              <a:t>Мимические упражнения  и пластические этюды</a:t>
            </a:r>
            <a:endParaRPr lang="ru-RU" sz="2000" b="1" dirty="0">
              <a:solidFill>
                <a:srgbClr val="FF0000"/>
              </a:solidFill>
            </a:endParaRPr>
          </a:p>
        </p:txBody>
      </p:sp>
      <p:pic>
        <p:nvPicPr>
          <p:cNvPr id="7" name="Рисунок 6" descr="C:\Users\Olga\Desktop\фото театр\20190225_161353.jpg"/>
          <p:cNvPicPr/>
          <p:nvPr/>
        </p:nvPicPr>
        <p:blipFill>
          <a:blip r:embed="rId3" cstate="print"/>
          <a:srcRect l="17766" t="11995"/>
          <a:stretch>
            <a:fillRect/>
          </a:stretch>
        </p:blipFill>
        <p:spPr bwMode="auto">
          <a:xfrm>
            <a:off x="214282" y="714356"/>
            <a:ext cx="2959612" cy="23799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Рисунок 7" descr="C:\Users\Olga\Desktop\фото театр\20190225_161530.jpg"/>
          <p:cNvPicPr/>
          <p:nvPr/>
        </p:nvPicPr>
        <p:blipFill>
          <a:blip r:embed="rId4" cstate="print"/>
          <a:srcRect l="9111" t="27103" r="10032"/>
          <a:stretch>
            <a:fillRect/>
          </a:stretch>
        </p:blipFill>
        <p:spPr bwMode="auto">
          <a:xfrm>
            <a:off x="5572132" y="714356"/>
            <a:ext cx="3370418" cy="22762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Рисунок 9" descr="C:\Users\Olga\Desktop\фото театр\20190225_161454.jpg"/>
          <p:cNvPicPr/>
          <p:nvPr/>
        </p:nvPicPr>
        <p:blipFill>
          <a:blip r:embed="rId5" cstate="print"/>
          <a:srcRect l="50187" t="30561" r="4732"/>
          <a:stretch>
            <a:fillRect/>
          </a:stretch>
        </p:blipFill>
        <p:spPr bwMode="auto">
          <a:xfrm>
            <a:off x="3643306" y="1357298"/>
            <a:ext cx="1571636" cy="19759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Рисунок 10" descr="C:\Users\Olga\Desktop\фото театр\20190225_161421.jpg"/>
          <p:cNvPicPr/>
          <p:nvPr/>
        </p:nvPicPr>
        <p:blipFill>
          <a:blip r:embed="rId6" cstate="print"/>
          <a:srcRect t="26602" r="28736"/>
          <a:stretch>
            <a:fillRect/>
          </a:stretch>
        </p:blipFill>
        <p:spPr bwMode="auto">
          <a:xfrm>
            <a:off x="3428992" y="4071942"/>
            <a:ext cx="2628504" cy="20301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Рисунок 11" descr="C:\Users\Olga\Desktop\фото театр\20190225_161021.jpg"/>
          <p:cNvPicPr/>
          <p:nvPr/>
        </p:nvPicPr>
        <p:blipFill>
          <a:blip r:embed="rId7" cstate="print"/>
          <a:srcRect l="39063" t="22431" r="27917"/>
          <a:stretch>
            <a:fillRect/>
          </a:stretch>
        </p:blipFill>
        <p:spPr bwMode="auto">
          <a:xfrm>
            <a:off x="642910" y="3214686"/>
            <a:ext cx="1975121" cy="34814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Рисунок 12" descr="C:\Users\Olga\Desktop\фото театр\20190225_161138.jpg"/>
          <p:cNvPicPr/>
          <p:nvPr/>
        </p:nvPicPr>
        <p:blipFill>
          <a:blip r:embed="rId8" cstate="print"/>
          <a:srcRect l="25777" t="16210" r="20984" b="660"/>
          <a:stretch>
            <a:fillRect/>
          </a:stretch>
        </p:blipFill>
        <p:spPr bwMode="auto">
          <a:xfrm>
            <a:off x="6786578" y="3143248"/>
            <a:ext cx="1643074" cy="35211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5" name="Содержимое 4"/>
          <p:cNvGraphicFramePr>
            <a:graphicFrameLocks noGrp="1"/>
          </p:cNvGraphicFramePr>
          <p:nvPr>
            <p:ph idx="1"/>
          </p:nvPr>
        </p:nvGraphicFramePr>
        <p:xfrm>
          <a:off x="457200" y="3786188"/>
          <a:ext cx="6543676" cy="370840"/>
        </p:xfrm>
        <a:graphic>
          <a:graphicData uri="http://schemas.openxmlformats.org/drawingml/2006/table">
            <a:tbl>
              <a:tblPr firstRow="1" bandRow="1">
                <a:tableStyleId>{F5AB1C69-6EDB-4FF4-983F-18BD219EF322}</a:tableStyleId>
              </a:tblPr>
              <a:tblGrid>
                <a:gridCol w="3271838"/>
                <a:gridCol w="3271838"/>
              </a:tblGrid>
              <a:tr h="370840">
                <a:tc>
                  <a:txBody>
                    <a:bodyPr/>
                    <a:lstStyle/>
                    <a:p>
                      <a:endParaRPr lang="ru-RU" dirty="0"/>
                    </a:p>
                  </a:txBody>
                  <a:tcPr/>
                </a:tc>
                <a:tc>
                  <a:txBody>
                    <a:bodyPr/>
                    <a:lstStyle/>
                    <a:p>
                      <a:endParaRPr lang="ru-RU"/>
                    </a:p>
                  </a:txBody>
                  <a:tcPr/>
                </a:tc>
              </a:tr>
            </a:tbl>
          </a:graphicData>
        </a:graphic>
      </p:graphicFrame>
      <p:pic>
        <p:nvPicPr>
          <p:cNvPr id="24578" name="Picture 2" descr="http://7oom.ru/powerpoint/krasivie-fony-dlya-prezentacii-28.jpg?ver=3.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098" name="Rectangle 2"/>
          <p:cNvSpPr>
            <a:spLocks noChangeArrowheads="1"/>
          </p:cNvSpPr>
          <p:nvPr/>
        </p:nvSpPr>
        <p:spPr bwMode="auto">
          <a:xfrm>
            <a:off x="214282" y="2791588"/>
            <a:ext cx="8786874" cy="1877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9" name="Рисунок 8" descr="C:\Users\Olga\Desktop\фото театр\20190225_161242.jpg"/>
          <p:cNvPicPr/>
          <p:nvPr/>
        </p:nvPicPr>
        <p:blipFill>
          <a:blip r:embed="rId3" cstate="print"/>
          <a:srcRect l="10009" t="19239" r="13761"/>
          <a:stretch>
            <a:fillRect/>
          </a:stretch>
        </p:blipFill>
        <p:spPr bwMode="auto">
          <a:xfrm>
            <a:off x="357158" y="285728"/>
            <a:ext cx="2387119" cy="33731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Рисунок 9" descr="C:\Users\Olga\Desktop\фото театр\20190225_160927.jpg"/>
          <p:cNvPicPr/>
          <p:nvPr/>
        </p:nvPicPr>
        <p:blipFill>
          <a:blip r:embed="rId4" cstate="print"/>
          <a:srcRect l="24417" t="21300" r="26826"/>
          <a:stretch>
            <a:fillRect/>
          </a:stretch>
        </p:blipFill>
        <p:spPr bwMode="auto">
          <a:xfrm>
            <a:off x="3357554" y="714356"/>
            <a:ext cx="2334773" cy="28307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Рисунок 10" descr="C:\Users\Olga\Desktop\Новая папка\DSCN6843.JPG"/>
          <p:cNvPicPr/>
          <p:nvPr/>
        </p:nvPicPr>
        <p:blipFill>
          <a:blip r:embed="rId5" cstate="print"/>
          <a:srcRect/>
          <a:stretch>
            <a:fillRect/>
          </a:stretch>
        </p:blipFill>
        <p:spPr bwMode="auto">
          <a:xfrm>
            <a:off x="2857488" y="4000504"/>
            <a:ext cx="3334951" cy="25000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Рисунок 11" descr="C:\Users\Olga\Desktop\фото театр\20190225_160809.jpg"/>
          <p:cNvPicPr/>
          <p:nvPr/>
        </p:nvPicPr>
        <p:blipFill>
          <a:blip r:embed="rId6" cstate="print"/>
          <a:srcRect l="25113" t="3586" r="11537"/>
          <a:stretch>
            <a:fillRect/>
          </a:stretch>
        </p:blipFill>
        <p:spPr bwMode="auto">
          <a:xfrm>
            <a:off x="6357950" y="285728"/>
            <a:ext cx="2214578" cy="27860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5" name="Содержимое 4"/>
          <p:cNvGraphicFramePr>
            <a:graphicFrameLocks noGrp="1"/>
          </p:cNvGraphicFramePr>
          <p:nvPr>
            <p:ph idx="1"/>
          </p:nvPr>
        </p:nvGraphicFramePr>
        <p:xfrm>
          <a:off x="457200" y="3786188"/>
          <a:ext cx="6543676" cy="370840"/>
        </p:xfrm>
        <a:graphic>
          <a:graphicData uri="http://schemas.openxmlformats.org/drawingml/2006/table">
            <a:tbl>
              <a:tblPr firstRow="1" bandRow="1">
                <a:tableStyleId>{F5AB1C69-6EDB-4FF4-983F-18BD219EF322}</a:tableStyleId>
              </a:tblPr>
              <a:tblGrid>
                <a:gridCol w="3271838"/>
                <a:gridCol w="3271838"/>
              </a:tblGrid>
              <a:tr h="370840">
                <a:tc>
                  <a:txBody>
                    <a:bodyPr/>
                    <a:lstStyle/>
                    <a:p>
                      <a:endParaRPr lang="ru-RU" dirty="0"/>
                    </a:p>
                  </a:txBody>
                  <a:tcPr/>
                </a:tc>
                <a:tc>
                  <a:txBody>
                    <a:bodyPr/>
                    <a:lstStyle/>
                    <a:p>
                      <a:endParaRPr lang="ru-RU"/>
                    </a:p>
                  </a:txBody>
                  <a:tcPr/>
                </a:tc>
              </a:tr>
            </a:tbl>
          </a:graphicData>
        </a:graphic>
      </p:graphicFrame>
      <p:pic>
        <p:nvPicPr>
          <p:cNvPr id="24578" name="Picture 2" descr="http://7oom.ru/powerpoint/krasivie-fony-dlya-prezentacii-28.jpg?ver=3.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098" name="Rectangle 2"/>
          <p:cNvSpPr>
            <a:spLocks noChangeArrowheads="1"/>
          </p:cNvSpPr>
          <p:nvPr/>
        </p:nvSpPr>
        <p:spPr bwMode="auto">
          <a:xfrm>
            <a:off x="214282" y="2791588"/>
            <a:ext cx="8786874" cy="1877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6" name="Рисунок 5" descr="C:\Users\Olga\Desktop\DSCN7117.JPG"/>
          <p:cNvPicPr/>
          <p:nvPr/>
        </p:nvPicPr>
        <p:blipFill>
          <a:blip r:embed="rId3" cstate="print"/>
          <a:srcRect t="16529" r="24791" b="12076"/>
          <a:stretch>
            <a:fillRect/>
          </a:stretch>
        </p:blipFill>
        <p:spPr bwMode="auto">
          <a:xfrm>
            <a:off x="214282" y="857232"/>
            <a:ext cx="3539368" cy="25210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Рисунок 6" descr="C:\Users\Olga\Desktop\DSCN7108.JPG"/>
          <p:cNvPicPr/>
          <p:nvPr/>
        </p:nvPicPr>
        <p:blipFill>
          <a:blip r:embed="rId4" cstate="print"/>
          <a:srcRect t="2768" r="17275" b="14092"/>
          <a:stretch>
            <a:fillRect/>
          </a:stretch>
        </p:blipFill>
        <p:spPr bwMode="auto">
          <a:xfrm>
            <a:off x="4286248" y="714356"/>
            <a:ext cx="3757326" cy="26945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Рисунок 7" descr="E:\презентация\Новая папка\DSCN6921.JPG"/>
          <p:cNvPicPr/>
          <p:nvPr/>
        </p:nvPicPr>
        <p:blipFill>
          <a:blip r:embed="rId5" cstate="print"/>
          <a:srcRect/>
          <a:stretch>
            <a:fillRect/>
          </a:stretch>
        </p:blipFill>
        <p:spPr bwMode="auto">
          <a:xfrm>
            <a:off x="428596" y="3929066"/>
            <a:ext cx="3429024" cy="25003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TextBox 8"/>
          <p:cNvSpPr txBox="1"/>
          <p:nvPr/>
        </p:nvSpPr>
        <p:spPr>
          <a:xfrm>
            <a:off x="928662" y="142852"/>
            <a:ext cx="6929486" cy="400110"/>
          </a:xfrm>
          <a:prstGeom prst="rect">
            <a:avLst/>
          </a:prstGeom>
          <a:noFill/>
        </p:spPr>
        <p:txBody>
          <a:bodyPr wrap="square" rtlCol="0">
            <a:spAutoFit/>
          </a:bodyPr>
          <a:lstStyle/>
          <a:p>
            <a:pPr algn="ctr"/>
            <a:r>
              <a:rPr lang="ru-RU" sz="2000" b="1" dirty="0" smtClean="0">
                <a:solidFill>
                  <a:srgbClr val="FF0000"/>
                </a:solidFill>
              </a:rPr>
              <a:t>Самостоятельные игры с разными видами театра</a:t>
            </a:r>
            <a:endParaRPr lang="ru-RU" sz="2000" b="1" dirty="0">
              <a:solidFill>
                <a:srgbClr val="FF0000"/>
              </a:solidFill>
            </a:endParaRPr>
          </a:p>
        </p:txBody>
      </p:sp>
      <p:pic>
        <p:nvPicPr>
          <p:cNvPr id="10" name="Рисунок 9" descr="C:\Users\Olga\Desktop\фото театр\20190225_161921.jpg"/>
          <p:cNvPicPr/>
          <p:nvPr/>
        </p:nvPicPr>
        <p:blipFill>
          <a:blip r:embed="rId6" cstate="print"/>
          <a:srcRect l="10635" t="3785" r="6947" b="14511"/>
          <a:stretch>
            <a:fillRect/>
          </a:stretch>
        </p:blipFill>
        <p:spPr bwMode="auto">
          <a:xfrm>
            <a:off x="4572000" y="3857628"/>
            <a:ext cx="3397668" cy="25194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5" name="Содержимое 4"/>
          <p:cNvGraphicFramePr>
            <a:graphicFrameLocks noGrp="1"/>
          </p:cNvGraphicFramePr>
          <p:nvPr>
            <p:ph idx="1"/>
          </p:nvPr>
        </p:nvGraphicFramePr>
        <p:xfrm>
          <a:off x="457200" y="3786188"/>
          <a:ext cx="6543676" cy="370840"/>
        </p:xfrm>
        <a:graphic>
          <a:graphicData uri="http://schemas.openxmlformats.org/drawingml/2006/table">
            <a:tbl>
              <a:tblPr firstRow="1" bandRow="1">
                <a:tableStyleId>{F5AB1C69-6EDB-4FF4-983F-18BD219EF322}</a:tableStyleId>
              </a:tblPr>
              <a:tblGrid>
                <a:gridCol w="3271838"/>
                <a:gridCol w="3271838"/>
              </a:tblGrid>
              <a:tr h="370840">
                <a:tc>
                  <a:txBody>
                    <a:bodyPr/>
                    <a:lstStyle/>
                    <a:p>
                      <a:endParaRPr lang="ru-RU" dirty="0"/>
                    </a:p>
                  </a:txBody>
                  <a:tcPr/>
                </a:tc>
                <a:tc>
                  <a:txBody>
                    <a:bodyPr/>
                    <a:lstStyle/>
                    <a:p>
                      <a:endParaRPr lang="ru-RU"/>
                    </a:p>
                  </a:txBody>
                  <a:tcPr/>
                </a:tc>
              </a:tr>
            </a:tbl>
          </a:graphicData>
        </a:graphic>
      </p:graphicFrame>
      <p:pic>
        <p:nvPicPr>
          <p:cNvPr id="24578" name="Picture 2" descr="http://7oom.ru/powerpoint/krasivie-fony-dlya-prezentacii-28.jpg?ver=3.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098" name="Rectangle 2"/>
          <p:cNvSpPr>
            <a:spLocks noChangeArrowheads="1"/>
          </p:cNvSpPr>
          <p:nvPr/>
        </p:nvSpPr>
        <p:spPr bwMode="auto">
          <a:xfrm>
            <a:off x="214282" y="2791588"/>
            <a:ext cx="8786874" cy="1877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8" name="Рисунок 7" descr="C:\Users\Olga\Desktop\фото театр\20190225_161931.jpg"/>
          <p:cNvPicPr/>
          <p:nvPr/>
        </p:nvPicPr>
        <p:blipFill>
          <a:blip r:embed="rId3" cstate="print"/>
          <a:srcRect l="11830" t="14469" r="30024" b="15434"/>
          <a:stretch>
            <a:fillRect/>
          </a:stretch>
        </p:blipFill>
        <p:spPr bwMode="auto">
          <a:xfrm>
            <a:off x="5429256" y="357166"/>
            <a:ext cx="3291854" cy="29766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Рисунок 8" descr="C:\Users\Olga\Desktop\фото театр\20190225_162425.jpg"/>
          <p:cNvPicPr/>
          <p:nvPr/>
        </p:nvPicPr>
        <p:blipFill>
          <a:blip r:embed="rId4" cstate="print"/>
          <a:srcRect l="29435" t="30556"/>
          <a:stretch>
            <a:fillRect/>
          </a:stretch>
        </p:blipFill>
        <p:spPr bwMode="auto">
          <a:xfrm>
            <a:off x="500034" y="500042"/>
            <a:ext cx="3794192" cy="28001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Рисунок 9" descr="C:\Users\Olga\Desktop\фото театр\20190225_162611.jpg"/>
          <p:cNvPicPr/>
          <p:nvPr/>
        </p:nvPicPr>
        <p:blipFill>
          <a:blip r:embed="rId5" cstate="print"/>
          <a:srcRect l="26973" t="28829" r="5610"/>
          <a:stretch>
            <a:fillRect/>
          </a:stretch>
        </p:blipFill>
        <p:spPr bwMode="auto">
          <a:xfrm>
            <a:off x="2857488" y="3857628"/>
            <a:ext cx="3171622" cy="25048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57200" y="3786190"/>
            <a:ext cx="6543692" cy="2339973"/>
          </a:xfrm>
        </p:spPr>
        <p:txBody>
          <a:bodyPr/>
          <a:lstStyle/>
          <a:p>
            <a:endParaRPr lang="ru-RU" dirty="0"/>
          </a:p>
        </p:txBody>
      </p:sp>
      <p:pic>
        <p:nvPicPr>
          <p:cNvPr id="24578" name="Picture 2" descr="http://7oom.ru/powerpoint/krasivie-fony-dlya-prezentacii-28.jpg?ver=3.0"/>
          <p:cNvPicPr>
            <a:picLocks noChangeAspect="1" noChangeArrowheads="1"/>
          </p:cNvPicPr>
          <p:nvPr/>
        </p:nvPicPr>
        <p:blipFill>
          <a:blip r:embed="rId2" cstate="print"/>
          <a:srcRect/>
          <a:stretch>
            <a:fillRect/>
          </a:stretch>
        </p:blipFill>
        <p:spPr bwMode="auto">
          <a:xfrm>
            <a:off x="142844" y="107132"/>
            <a:ext cx="9001156" cy="6750867"/>
          </a:xfrm>
          <a:prstGeom prst="rect">
            <a:avLst/>
          </a:prstGeom>
          <a:noFill/>
        </p:spPr>
      </p:pic>
      <p:sp>
        <p:nvSpPr>
          <p:cNvPr id="10241" name="Rectangle 1"/>
          <p:cNvSpPr>
            <a:spLocks noChangeArrowheads="1"/>
          </p:cNvSpPr>
          <p:nvPr/>
        </p:nvSpPr>
        <p:spPr bwMode="auto">
          <a:xfrm>
            <a:off x="285720" y="218169"/>
            <a:ext cx="8715436" cy="6617196"/>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9050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Актуальность:</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19050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Одним из важных приобретений ребенка в дошкольном детстве является овладение родной речью. Речь – это не только средство общения, но и орудие мышления, творчества, носитель памяти, информации. Овладение связной монологической речью является высшим достижением речевого воспитания дошкольников. Оно вбирает в себя освоение звуковой стороны языка, словарного состава, грамматического строя речи и происходит в тесной связи с развитием всех сторон речи: лексической, грамматической, фонетической. Дети овладевают родным языком через речевую деятельность, через восприятие речи и говорение. Поэтому, очень важно создавать условия для хорошо связной речевой деятельности детей, для общения, для выражения своих мыслей.</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algn="just"/>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К сожалению, в современном мире, всё чаще живое общение детям заменяет телевидение и  компьютер, и эта тенденция постоянно растет. Вследствие чего, неуклонно увеличивается количество детей с несформированной связной речью. Вот почему развитие речи становится все более актуальной проблемой в нашем обществе.</a:t>
            </a:r>
            <a:r>
              <a:rPr lang="ru-RU" sz="1400" dirty="0" smtClean="0">
                <a:latin typeface="Times New Roman" pitchFamily="18" charset="0"/>
                <a:cs typeface="Times New Roman" pitchFamily="18" charset="0"/>
              </a:rPr>
              <a:t> </a:t>
            </a:r>
          </a:p>
          <a:p>
            <a:pPr algn="just"/>
            <a:r>
              <a:rPr lang="ru-RU" sz="1400" dirty="0" smtClean="0">
                <a:latin typeface="Times New Roman" pitchFamily="18" charset="0"/>
                <a:cs typeface="Times New Roman" pitchFamily="18" charset="0"/>
              </a:rPr>
              <a:t>      Наблюдение за детьми в самостоятельной игровой и в непосредственной организованной деятельности показало низкий уровень речевого развития, коммуникативных навыков, умения взаимодействовать друг с другом, а также неумение передать свои эмоции и понять эмоциональное состояние сверстников.</a:t>
            </a:r>
          </a:p>
          <a:p>
            <a:pPr algn="just"/>
            <a:r>
              <a:rPr lang="ru-RU" sz="1400" dirty="0" smtClean="0">
                <a:latin typeface="Times New Roman" pitchFamily="18" charset="0"/>
                <a:cs typeface="Times New Roman" pitchFamily="18" charset="0"/>
              </a:rPr>
              <a:t>      Таким образом, выявилась </a:t>
            </a:r>
            <a:r>
              <a:rPr lang="ru-RU" sz="1400" b="1" i="1" dirty="0" smtClean="0">
                <a:latin typeface="Times New Roman" pitchFamily="18" charset="0"/>
                <a:cs typeface="Times New Roman" pitchFamily="18" charset="0"/>
              </a:rPr>
              <a:t>проблема:</a:t>
            </a:r>
            <a:r>
              <a:rPr lang="ru-RU" sz="1400" dirty="0" smtClean="0">
                <a:latin typeface="Times New Roman" pitchFamily="18" charset="0"/>
                <a:cs typeface="Times New Roman" pitchFamily="18" charset="0"/>
              </a:rPr>
              <a:t> развитие  речи детей 3 - 4 лет  не соответствует возрасту.</a:t>
            </a:r>
          </a:p>
          <a:p>
            <a:pPr algn="just"/>
            <a:r>
              <a:rPr lang="ru-RU" sz="1400" dirty="0" smtClean="0">
                <a:latin typeface="Times New Roman" pitchFamily="18" charset="0"/>
                <a:cs typeface="Times New Roman" pitchFamily="18" charset="0"/>
              </a:rPr>
              <a:t>Оценка исходного состояния выявленной проблемной ситуации, определило необходимость поиска новых форм работы.</a:t>
            </a:r>
          </a:p>
          <a:p>
            <a:pPr algn="just"/>
            <a:r>
              <a:rPr lang="ru-RU" sz="1400" dirty="0" smtClean="0">
                <a:latin typeface="Times New Roman" pitchFamily="18" charset="0"/>
                <a:cs typeface="Times New Roman" pitchFamily="18" charset="0"/>
              </a:rPr>
              <a:t>Такой формой мною была выбрана театрализованная деятельность, как сильное, но ненавязчивое педагогическое средство.</a:t>
            </a:r>
          </a:p>
          <a:p>
            <a:pPr algn="just"/>
            <a:r>
              <a:rPr lang="ru-RU" sz="1400" dirty="0" smtClean="0">
                <a:latin typeface="Times New Roman" pitchFamily="18" charset="0"/>
                <a:cs typeface="Times New Roman" pitchFamily="18" charset="0"/>
              </a:rPr>
              <a:t>Почему именно театрализованная деятельность?</a:t>
            </a:r>
            <a:r>
              <a:rPr lang="ru-RU" sz="1400" dirty="0" smtClean="0"/>
              <a:t> </a:t>
            </a:r>
          </a:p>
          <a:p>
            <a:pPr algn="just"/>
            <a:r>
              <a:rPr lang="ru-RU" sz="1400" dirty="0" smtClean="0">
                <a:latin typeface="Times New Roman" pitchFamily="18" charset="0"/>
                <a:cs typeface="Times New Roman" pitchFamily="18" charset="0"/>
              </a:rPr>
              <a:t>Театрализованная деятельность в детском саду является едва ли не самым эффективным способом воздействия на детей, в котором наиболее полно проявляется принцип обучения «учить, играя», ведь детей не нужно заставлять играть, они это очень любят. Данная деятельность развлекает детей, создает эмоциональный настрой, раскрепощает ребенка, развивает его фантазию. Также театр помогает решить  одну из важнейших задач - развитие речи. Исполняемая роль, произносимые реплики ставят ребенка перед необходимостью ясно, четко, понятно изъясняться. У него улучшается монологическая и диалогическая речь, ее грамматический строй.</a:t>
            </a:r>
          </a:p>
          <a:p>
            <a:pPr marL="0" marR="0" lvl="0" indent="190500" algn="just"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5" name="Содержимое 4"/>
          <p:cNvGraphicFramePr>
            <a:graphicFrameLocks noGrp="1"/>
          </p:cNvGraphicFramePr>
          <p:nvPr>
            <p:ph idx="1"/>
          </p:nvPr>
        </p:nvGraphicFramePr>
        <p:xfrm>
          <a:off x="457200" y="3786188"/>
          <a:ext cx="6543676" cy="370840"/>
        </p:xfrm>
        <a:graphic>
          <a:graphicData uri="http://schemas.openxmlformats.org/drawingml/2006/table">
            <a:tbl>
              <a:tblPr firstRow="1" bandRow="1">
                <a:tableStyleId>{F5AB1C69-6EDB-4FF4-983F-18BD219EF322}</a:tableStyleId>
              </a:tblPr>
              <a:tblGrid>
                <a:gridCol w="3271838"/>
                <a:gridCol w="3271838"/>
              </a:tblGrid>
              <a:tr h="370840">
                <a:tc>
                  <a:txBody>
                    <a:bodyPr/>
                    <a:lstStyle/>
                    <a:p>
                      <a:endParaRPr lang="ru-RU" dirty="0"/>
                    </a:p>
                  </a:txBody>
                  <a:tcPr/>
                </a:tc>
                <a:tc>
                  <a:txBody>
                    <a:bodyPr/>
                    <a:lstStyle/>
                    <a:p>
                      <a:endParaRPr lang="ru-RU"/>
                    </a:p>
                  </a:txBody>
                  <a:tcPr/>
                </a:tc>
              </a:tr>
            </a:tbl>
          </a:graphicData>
        </a:graphic>
      </p:graphicFrame>
      <p:pic>
        <p:nvPicPr>
          <p:cNvPr id="24578" name="Picture 2" descr="http://7oom.ru/powerpoint/krasivie-fony-dlya-prezentacii-28.jpg?ver=3.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098" name="Rectangle 2"/>
          <p:cNvSpPr>
            <a:spLocks noChangeArrowheads="1"/>
          </p:cNvSpPr>
          <p:nvPr/>
        </p:nvSpPr>
        <p:spPr bwMode="auto">
          <a:xfrm>
            <a:off x="214282" y="2791588"/>
            <a:ext cx="8786874" cy="1877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8" name="TextBox 7"/>
          <p:cNvSpPr txBox="1"/>
          <p:nvPr/>
        </p:nvSpPr>
        <p:spPr>
          <a:xfrm>
            <a:off x="1714480" y="0"/>
            <a:ext cx="6072230" cy="400110"/>
          </a:xfrm>
          <a:prstGeom prst="rect">
            <a:avLst/>
          </a:prstGeom>
          <a:noFill/>
        </p:spPr>
        <p:txBody>
          <a:bodyPr wrap="square" rtlCol="0">
            <a:spAutoFit/>
          </a:bodyPr>
          <a:lstStyle/>
          <a:p>
            <a:pPr algn="ctr"/>
            <a:r>
              <a:rPr lang="ru-RU" sz="2000" b="1" dirty="0" smtClean="0">
                <a:solidFill>
                  <a:srgbClr val="FF0000"/>
                </a:solidFill>
              </a:rPr>
              <a:t>Драматизация р.н. сказок</a:t>
            </a:r>
            <a:endParaRPr lang="ru-RU" sz="2000" b="1" dirty="0">
              <a:solidFill>
                <a:srgbClr val="FF0000"/>
              </a:solidFill>
            </a:endParaRPr>
          </a:p>
        </p:txBody>
      </p:sp>
      <p:pic>
        <p:nvPicPr>
          <p:cNvPr id="9" name="Рисунок 8" descr="C:\Users\Olga\Desktop\фото театр\20190225_155506.jpg"/>
          <p:cNvPicPr/>
          <p:nvPr/>
        </p:nvPicPr>
        <p:blipFill>
          <a:blip r:embed="rId3" cstate="print"/>
          <a:srcRect l="7300" t="2670" r="9849"/>
          <a:stretch>
            <a:fillRect/>
          </a:stretch>
        </p:blipFill>
        <p:spPr bwMode="auto">
          <a:xfrm>
            <a:off x="285720" y="714356"/>
            <a:ext cx="3064618" cy="27009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Рисунок 9" descr="C:\Users\Olga\Desktop\фото театр\20190225_155905.jpg"/>
          <p:cNvPicPr/>
          <p:nvPr/>
        </p:nvPicPr>
        <p:blipFill>
          <a:blip r:embed="rId4" cstate="print"/>
          <a:srcRect l="25262" t="12452" r="22181"/>
          <a:stretch>
            <a:fillRect/>
          </a:stretch>
        </p:blipFill>
        <p:spPr bwMode="auto">
          <a:xfrm>
            <a:off x="5929322" y="642918"/>
            <a:ext cx="2643205" cy="32147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Рисунок 10" descr="C:\Users\Olga\Desktop\фото театр\20190225_155925.jpg"/>
          <p:cNvPicPr/>
          <p:nvPr/>
        </p:nvPicPr>
        <p:blipFill>
          <a:blip r:embed="rId5" cstate="print"/>
          <a:srcRect l="6920" t="20664" r="9954"/>
          <a:stretch>
            <a:fillRect/>
          </a:stretch>
        </p:blipFill>
        <p:spPr bwMode="auto">
          <a:xfrm>
            <a:off x="1571604" y="3643314"/>
            <a:ext cx="4071966" cy="30003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5" name="Содержимое 4"/>
          <p:cNvGraphicFramePr>
            <a:graphicFrameLocks noGrp="1"/>
          </p:cNvGraphicFramePr>
          <p:nvPr>
            <p:ph idx="1"/>
          </p:nvPr>
        </p:nvGraphicFramePr>
        <p:xfrm>
          <a:off x="457200" y="3786188"/>
          <a:ext cx="6543676" cy="370840"/>
        </p:xfrm>
        <a:graphic>
          <a:graphicData uri="http://schemas.openxmlformats.org/drawingml/2006/table">
            <a:tbl>
              <a:tblPr firstRow="1" bandRow="1">
                <a:tableStyleId>{F5AB1C69-6EDB-4FF4-983F-18BD219EF322}</a:tableStyleId>
              </a:tblPr>
              <a:tblGrid>
                <a:gridCol w="3271838"/>
                <a:gridCol w="3271838"/>
              </a:tblGrid>
              <a:tr h="370840">
                <a:tc>
                  <a:txBody>
                    <a:bodyPr/>
                    <a:lstStyle/>
                    <a:p>
                      <a:endParaRPr lang="ru-RU" dirty="0"/>
                    </a:p>
                  </a:txBody>
                  <a:tcPr/>
                </a:tc>
                <a:tc>
                  <a:txBody>
                    <a:bodyPr/>
                    <a:lstStyle/>
                    <a:p>
                      <a:endParaRPr lang="ru-RU"/>
                    </a:p>
                  </a:txBody>
                  <a:tcPr/>
                </a:tc>
              </a:tr>
            </a:tbl>
          </a:graphicData>
        </a:graphic>
      </p:graphicFrame>
      <p:pic>
        <p:nvPicPr>
          <p:cNvPr id="24578" name="Picture 2" descr="http://7oom.ru/powerpoint/krasivie-fony-dlya-prezentacii-28.jpg?ver=3.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098" name="Rectangle 2"/>
          <p:cNvSpPr>
            <a:spLocks noChangeArrowheads="1"/>
          </p:cNvSpPr>
          <p:nvPr/>
        </p:nvSpPr>
        <p:spPr bwMode="auto">
          <a:xfrm>
            <a:off x="214282" y="2791588"/>
            <a:ext cx="8786874" cy="1877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8" name="Рисунок 7" descr="C:\Users\Olga\Desktop\фото театр\20190225_160532(0).jpg"/>
          <p:cNvPicPr/>
          <p:nvPr/>
        </p:nvPicPr>
        <p:blipFill>
          <a:blip r:embed="rId3" cstate="print"/>
          <a:srcRect t="27358" r="10309"/>
          <a:stretch>
            <a:fillRect/>
          </a:stretch>
        </p:blipFill>
        <p:spPr bwMode="auto">
          <a:xfrm>
            <a:off x="214282" y="357166"/>
            <a:ext cx="4933504" cy="29961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Рисунок 8" descr="C:\Users\Olga\Desktop\фото театр\20190225_160618.jpg"/>
          <p:cNvPicPr/>
          <p:nvPr/>
        </p:nvPicPr>
        <p:blipFill>
          <a:blip r:embed="rId4" cstate="print"/>
          <a:srcRect l="5311" t="34034" r="10186"/>
          <a:stretch>
            <a:fillRect/>
          </a:stretch>
        </p:blipFill>
        <p:spPr bwMode="auto">
          <a:xfrm>
            <a:off x="214282" y="3857628"/>
            <a:ext cx="4357718" cy="26432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Рисунок 9" descr="C:\Users\Olga\Desktop\20190219_093729.jpg"/>
          <p:cNvPicPr/>
          <p:nvPr/>
        </p:nvPicPr>
        <p:blipFill>
          <a:blip r:embed="rId5" cstate="print"/>
          <a:srcRect l="13519" t="21170" r="9526" b="5370"/>
          <a:stretch>
            <a:fillRect/>
          </a:stretch>
        </p:blipFill>
        <p:spPr bwMode="auto">
          <a:xfrm>
            <a:off x="5857884" y="214291"/>
            <a:ext cx="2500330" cy="32147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Рисунок 10" descr="C:\Users\Olga\Desktop\20190219_094101.jpg"/>
          <p:cNvPicPr/>
          <p:nvPr/>
        </p:nvPicPr>
        <p:blipFill>
          <a:blip r:embed="rId6" cstate="print"/>
          <a:srcRect l="6686" t="22114" r="14831" b="8345"/>
          <a:stretch>
            <a:fillRect/>
          </a:stretch>
        </p:blipFill>
        <p:spPr bwMode="auto">
          <a:xfrm>
            <a:off x="5715008" y="3643314"/>
            <a:ext cx="2643206" cy="30003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5" name="Содержимое 4"/>
          <p:cNvGraphicFramePr>
            <a:graphicFrameLocks noGrp="1"/>
          </p:cNvGraphicFramePr>
          <p:nvPr>
            <p:ph idx="1"/>
          </p:nvPr>
        </p:nvGraphicFramePr>
        <p:xfrm>
          <a:off x="457200" y="3786188"/>
          <a:ext cx="6543676" cy="370840"/>
        </p:xfrm>
        <a:graphic>
          <a:graphicData uri="http://schemas.openxmlformats.org/drawingml/2006/table">
            <a:tbl>
              <a:tblPr firstRow="1" bandRow="1">
                <a:tableStyleId>{F5AB1C69-6EDB-4FF4-983F-18BD219EF322}</a:tableStyleId>
              </a:tblPr>
              <a:tblGrid>
                <a:gridCol w="3271838"/>
                <a:gridCol w="3271838"/>
              </a:tblGrid>
              <a:tr h="370840">
                <a:tc>
                  <a:txBody>
                    <a:bodyPr/>
                    <a:lstStyle/>
                    <a:p>
                      <a:endParaRPr lang="ru-RU" dirty="0"/>
                    </a:p>
                  </a:txBody>
                  <a:tcPr/>
                </a:tc>
                <a:tc>
                  <a:txBody>
                    <a:bodyPr/>
                    <a:lstStyle/>
                    <a:p>
                      <a:endParaRPr lang="ru-RU"/>
                    </a:p>
                  </a:txBody>
                  <a:tcPr/>
                </a:tc>
              </a:tr>
            </a:tbl>
          </a:graphicData>
        </a:graphic>
      </p:graphicFrame>
      <p:pic>
        <p:nvPicPr>
          <p:cNvPr id="24578" name="Picture 2" descr="http://7oom.ru/powerpoint/krasivie-fony-dlya-prezentacii-28.jpg?ver=3.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098" name="Rectangle 2"/>
          <p:cNvSpPr>
            <a:spLocks noChangeArrowheads="1"/>
          </p:cNvSpPr>
          <p:nvPr/>
        </p:nvSpPr>
        <p:spPr bwMode="auto">
          <a:xfrm>
            <a:off x="214282" y="2791588"/>
            <a:ext cx="8786874" cy="1877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6" name="Рисунок 5" descr="C:\Users\Olga\Desktop\20190212_145054.jpg"/>
          <p:cNvPicPr/>
          <p:nvPr/>
        </p:nvPicPr>
        <p:blipFill>
          <a:blip r:embed="rId3" cstate="print"/>
          <a:srcRect t="29698" r="-80" b="17608"/>
          <a:stretch>
            <a:fillRect/>
          </a:stretch>
        </p:blipFill>
        <p:spPr bwMode="auto">
          <a:xfrm>
            <a:off x="2071670" y="3643314"/>
            <a:ext cx="4134230" cy="28988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Рисунок 6" descr="C:\Users\Olga\Desktop\20190213_102819.jpg"/>
          <p:cNvPicPr/>
          <p:nvPr/>
        </p:nvPicPr>
        <p:blipFill>
          <a:blip r:embed="rId4" cstate="print"/>
          <a:srcRect/>
          <a:stretch>
            <a:fillRect/>
          </a:stretch>
        </p:blipFill>
        <p:spPr bwMode="auto">
          <a:xfrm>
            <a:off x="357158" y="357166"/>
            <a:ext cx="3643338" cy="28575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Рисунок 7" descr="C:\Users\Olga\Desktop\20190212_144929.jpg"/>
          <p:cNvPicPr/>
          <p:nvPr/>
        </p:nvPicPr>
        <p:blipFill>
          <a:blip r:embed="rId5" cstate="print"/>
          <a:srcRect t="16163" r="1426" b="20499"/>
          <a:stretch>
            <a:fillRect/>
          </a:stretch>
        </p:blipFill>
        <p:spPr bwMode="auto">
          <a:xfrm>
            <a:off x="4857752" y="285728"/>
            <a:ext cx="3336992" cy="28554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5" name="Содержимое 4"/>
          <p:cNvGraphicFramePr>
            <a:graphicFrameLocks noGrp="1"/>
          </p:cNvGraphicFramePr>
          <p:nvPr>
            <p:ph idx="1"/>
          </p:nvPr>
        </p:nvGraphicFramePr>
        <p:xfrm>
          <a:off x="457200" y="3786188"/>
          <a:ext cx="6543676" cy="370840"/>
        </p:xfrm>
        <a:graphic>
          <a:graphicData uri="http://schemas.openxmlformats.org/drawingml/2006/table">
            <a:tbl>
              <a:tblPr firstRow="1" bandRow="1">
                <a:tableStyleId>{F5AB1C69-6EDB-4FF4-983F-18BD219EF322}</a:tableStyleId>
              </a:tblPr>
              <a:tblGrid>
                <a:gridCol w="3271838"/>
                <a:gridCol w="3271838"/>
              </a:tblGrid>
              <a:tr h="370840">
                <a:tc>
                  <a:txBody>
                    <a:bodyPr/>
                    <a:lstStyle/>
                    <a:p>
                      <a:endParaRPr lang="ru-RU" dirty="0"/>
                    </a:p>
                  </a:txBody>
                  <a:tcPr/>
                </a:tc>
                <a:tc>
                  <a:txBody>
                    <a:bodyPr/>
                    <a:lstStyle/>
                    <a:p>
                      <a:endParaRPr lang="ru-RU"/>
                    </a:p>
                  </a:txBody>
                  <a:tcPr/>
                </a:tc>
              </a:tr>
            </a:tbl>
          </a:graphicData>
        </a:graphic>
      </p:graphicFrame>
      <p:pic>
        <p:nvPicPr>
          <p:cNvPr id="24578" name="Picture 2" descr="http://7oom.ru/powerpoint/krasivie-fony-dlya-prezentacii-28.jpg?ver=3.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098" name="Rectangle 2"/>
          <p:cNvSpPr>
            <a:spLocks noChangeArrowheads="1"/>
          </p:cNvSpPr>
          <p:nvPr/>
        </p:nvSpPr>
        <p:spPr bwMode="auto">
          <a:xfrm>
            <a:off x="214282" y="2791588"/>
            <a:ext cx="8786874" cy="1877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9" name="Рисунок 8" descr="C:\Users\Olga\Desktop\сказка\20190219_090137.jpg"/>
          <p:cNvPicPr/>
          <p:nvPr/>
        </p:nvPicPr>
        <p:blipFill>
          <a:blip r:embed="rId3" cstate="print"/>
          <a:srcRect t="34615" r="-738" b="21059"/>
          <a:stretch>
            <a:fillRect/>
          </a:stretch>
        </p:blipFill>
        <p:spPr bwMode="auto">
          <a:xfrm>
            <a:off x="642910" y="857232"/>
            <a:ext cx="8025724" cy="47085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026" name="Picture 2" descr="http://900igr.net/up/datai/96332/0002-002-.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1285852" y="1285860"/>
            <a:ext cx="7572428" cy="2308324"/>
          </a:xfrm>
          <a:prstGeom prst="rect">
            <a:avLst/>
          </a:prstGeom>
          <a:noFill/>
        </p:spPr>
        <p:txBody>
          <a:bodyPr wrap="square" lIns="91440" tIns="45720" rIns="91440" bIns="45720">
            <a:spAutoFit/>
          </a:bodyPr>
          <a:lstStyle/>
          <a:p>
            <a:pPr algn="ctr"/>
            <a:r>
              <a:rPr lang="ru-RU" sz="4800" b="1" dirty="0" smtClean="0">
                <a:ln w="18000">
                  <a:solidFill>
                    <a:srgbClr val="FFFF00"/>
                  </a:solidFill>
                  <a:prstDash val="solid"/>
                  <a:miter lim="800000"/>
                </a:ln>
                <a:solidFill>
                  <a:srgbClr val="FF0000"/>
                </a:solidFill>
              </a:rPr>
              <a:t>Спасибо за внимание</a:t>
            </a:r>
          </a:p>
          <a:p>
            <a:pPr algn="ctr"/>
            <a:r>
              <a:rPr lang="ru-RU" sz="4800" b="1" cap="none" spc="0" dirty="0" smtClean="0">
                <a:ln w="18000">
                  <a:solidFill>
                    <a:srgbClr val="FFFF00"/>
                  </a:solidFill>
                  <a:prstDash val="solid"/>
                  <a:miter lim="800000"/>
                </a:ln>
                <a:solidFill>
                  <a:srgbClr val="FF0000"/>
                </a:solidFill>
              </a:rPr>
              <a:t>и</a:t>
            </a:r>
          </a:p>
          <a:p>
            <a:pPr algn="ctr"/>
            <a:r>
              <a:rPr lang="ru-RU" sz="4800" b="1" dirty="0" smtClean="0">
                <a:ln w="18000">
                  <a:solidFill>
                    <a:srgbClr val="FFFF00"/>
                  </a:solidFill>
                  <a:prstDash val="solid"/>
                  <a:miter lim="800000"/>
                </a:ln>
                <a:solidFill>
                  <a:srgbClr val="FF0000"/>
                </a:solidFill>
              </a:rPr>
              <a:t>творческих успехов!</a:t>
            </a:r>
            <a:endParaRPr lang="ru-RU" sz="4800" b="1" cap="none" spc="0" dirty="0">
              <a:ln w="18000">
                <a:solidFill>
                  <a:srgbClr val="FFFF00"/>
                </a:solidFill>
                <a:prstDash val="solid"/>
                <a:miter lim="800000"/>
              </a:ln>
              <a:solidFill>
                <a:srgbClr val="FF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57200" y="3786190"/>
            <a:ext cx="6543692" cy="2339973"/>
          </a:xfrm>
        </p:spPr>
        <p:txBody>
          <a:bodyPr/>
          <a:lstStyle/>
          <a:p>
            <a:endParaRPr lang="ru-RU" dirty="0"/>
          </a:p>
        </p:txBody>
      </p:sp>
      <p:pic>
        <p:nvPicPr>
          <p:cNvPr id="24578" name="Picture 2" descr="http://7oom.ru/powerpoint/krasivie-fony-dlya-prezentacii-28.jpg?ver=3.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9217" name="Rectangle 1"/>
          <p:cNvSpPr>
            <a:spLocks noChangeArrowheads="1"/>
          </p:cNvSpPr>
          <p:nvPr/>
        </p:nvSpPr>
        <p:spPr bwMode="auto">
          <a:xfrm>
            <a:off x="142844" y="142852"/>
            <a:ext cx="8858312" cy="7519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Театрализованная деятельность способствует раскрытию личности ребенка, его индивидуальности, творческого потенциала. Воспитательная функция театра состоит в том, что дети знакомятся с окружающим миром через образы, а анализ произведений учит детей делать предположения, выводы, обобщения.</a:t>
            </a:r>
            <a:endPar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r>
              <a:rPr lang="ru-RU" sz="1400" dirty="0" smtClean="0">
                <a:solidFill>
                  <a:srgbClr val="000000"/>
                </a:solidFill>
                <a:latin typeface="Times New Roman" pitchFamily="18" charset="0"/>
                <a:ea typeface="Times New Roman" pitchFamily="18" charset="0"/>
                <a:cs typeface="Times New Roman" pitchFamily="18" charset="0"/>
              </a:rPr>
              <a:t>      </a:t>
            </a:r>
            <a:r>
              <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Театр - один из самых демократичных и доступных видов искусства для детей,  связанный с: художественным образованием и воспитанием детей; формированием эстетического вкуса; нравственным воспитанием; развитием памяти, воображения, инициативности, речи; развитием коммуникативных качеств; созданием положительного эмоционального настроя, снятием напряженности, решением конфликтных ситуаций через театральную игру.</a:t>
            </a:r>
            <a:r>
              <a:rPr lang="ru-RU" sz="1400" b="1" dirty="0" smtClean="0"/>
              <a:t> </a:t>
            </a:r>
          </a:p>
          <a:p>
            <a:endParaRPr lang="ru-RU" sz="1400" b="1" dirty="0" smtClean="0">
              <a:latin typeface="Times New Roman" pitchFamily="18" charset="0"/>
              <a:cs typeface="Times New Roman" pitchFamily="18" charset="0"/>
            </a:endParaRPr>
          </a:p>
          <a:p>
            <a:r>
              <a:rPr lang="ru-RU" sz="1400" b="1" dirty="0" smtClean="0">
                <a:latin typeface="Times New Roman" pitchFamily="18" charset="0"/>
                <a:cs typeface="Times New Roman" pitchFamily="18" charset="0"/>
              </a:rPr>
              <a:t>Цель проекта: </a:t>
            </a:r>
            <a:r>
              <a:rPr lang="ru-RU" sz="1400" dirty="0" smtClean="0">
                <a:latin typeface="Times New Roman" pitchFamily="18" charset="0"/>
                <a:cs typeface="Times New Roman" pitchFamily="18" charset="0"/>
              </a:rPr>
              <a:t>создание условий, способствующих развитию речи детей младшего дошкольного возраста посредством театрализованной деятельности.</a:t>
            </a:r>
          </a:p>
          <a:p>
            <a:endParaRPr lang="ru-RU" sz="1400" b="1" dirty="0" smtClean="0">
              <a:latin typeface="Times New Roman" pitchFamily="18" charset="0"/>
              <a:cs typeface="Times New Roman" pitchFamily="18" charset="0"/>
            </a:endParaRPr>
          </a:p>
          <a:p>
            <a:r>
              <a:rPr lang="ru-RU" sz="1400" b="1" dirty="0" smtClean="0">
                <a:latin typeface="Times New Roman" pitchFamily="18" charset="0"/>
                <a:cs typeface="Times New Roman" pitchFamily="18" charset="0"/>
              </a:rPr>
              <a:t>Задачи проекта:</a:t>
            </a:r>
          </a:p>
          <a:p>
            <a:r>
              <a:rPr lang="ru-RU" sz="1400" i="1" u="sng" dirty="0" smtClean="0">
                <a:latin typeface="Times New Roman" pitchFamily="18" charset="0"/>
                <a:cs typeface="Times New Roman" pitchFamily="18" charset="0"/>
              </a:rPr>
              <a:t>Для детей:</a:t>
            </a:r>
            <a:endParaRPr lang="ru-RU" sz="1400" dirty="0" smtClean="0">
              <a:latin typeface="Times New Roman" pitchFamily="18" charset="0"/>
              <a:cs typeface="Times New Roman" pitchFamily="18" charset="0"/>
            </a:endParaRPr>
          </a:p>
          <a:p>
            <a:pPr lvl="0">
              <a:buFont typeface="Wingdings" pitchFamily="2" charset="2"/>
              <a:buChar char="Ø"/>
            </a:pPr>
            <a:r>
              <a:rPr lang="ru-RU" sz="1400" dirty="0" smtClean="0">
                <a:latin typeface="Times New Roman" pitchFamily="18" charset="0"/>
                <a:cs typeface="Times New Roman" pitchFamily="18" charset="0"/>
              </a:rPr>
              <a:t> Развивать устойчивый интерес  к театрализованной игровой деятельности, желание выступать в роли определенного персонажа;</a:t>
            </a:r>
          </a:p>
          <a:p>
            <a:pPr lvl="0">
              <a:buFont typeface="Wingdings" pitchFamily="2" charset="2"/>
              <a:buChar char="Ø"/>
            </a:pPr>
            <a:r>
              <a:rPr lang="ru-RU" sz="1400" dirty="0" smtClean="0">
                <a:latin typeface="Times New Roman" pitchFamily="18" charset="0"/>
                <a:cs typeface="Times New Roman" pitchFamily="18" charset="0"/>
              </a:rPr>
              <a:t> Развивать связную и грамматически правильную речь;</a:t>
            </a:r>
          </a:p>
          <a:p>
            <a:pPr lvl="0">
              <a:buFont typeface="Wingdings" pitchFamily="2" charset="2"/>
              <a:buChar char="Ø"/>
            </a:pPr>
            <a:r>
              <a:rPr lang="ru-RU" sz="1400" dirty="0" smtClean="0">
                <a:latin typeface="Times New Roman" pitchFamily="18" charset="0"/>
                <a:cs typeface="Times New Roman" pitchFamily="18" charset="0"/>
              </a:rPr>
              <a:t> Развивать интонационно - выразительную сторону речи; </a:t>
            </a:r>
          </a:p>
          <a:p>
            <a:pPr lvl="0">
              <a:buFont typeface="Wingdings" pitchFamily="2" charset="2"/>
              <a:buChar char="Ø"/>
            </a:pPr>
            <a:r>
              <a:rPr lang="ru-RU" sz="1400" dirty="0" smtClean="0">
                <a:latin typeface="Times New Roman" pitchFamily="18" charset="0"/>
                <a:cs typeface="Times New Roman" pitchFamily="18" charset="0"/>
              </a:rPr>
              <a:t> Способствовать развитию творческого потенциала;</a:t>
            </a:r>
          </a:p>
          <a:p>
            <a:pPr lvl="0">
              <a:buFont typeface="Wingdings" pitchFamily="2" charset="2"/>
              <a:buChar char="Ø"/>
            </a:pPr>
            <a:r>
              <a:rPr lang="ru-RU" sz="1400" dirty="0" smtClean="0">
                <a:latin typeface="Times New Roman" pitchFamily="18" charset="0"/>
                <a:cs typeface="Times New Roman" pitchFamily="18" charset="0"/>
              </a:rPr>
              <a:t> Расширять представление о профессиях взрослых;</a:t>
            </a:r>
          </a:p>
          <a:p>
            <a:pPr lvl="0">
              <a:buFont typeface="Wingdings" pitchFamily="2" charset="2"/>
              <a:buChar char="Ø"/>
            </a:pPr>
            <a:r>
              <a:rPr lang="ru-RU" sz="1400" dirty="0" smtClean="0">
                <a:latin typeface="Times New Roman" pitchFamily="18" charset="0"/>
                <a:cs typeface="Times New Roman" pitchFamily="18" charset="0"/>
              </a:rPr>
              <a:t> Знакомить  с трудовыми действиями, совершаемыми взрослыми, с орудиями труда, инструментами и результатом труда взрослых;</a:t>
            </a:r>
          </a:p>
          <a:p>
            <a:pPr lvl="0">
              <a:buFont typeface="Wingdings" pitchFamily="2" charset="2"/>
              <a:buChar char="Ø"/>
            </a:pPr>
            <a:r>
              <a:rPr lang="ru-RU" sz="1400" dirty="0" smtClean="0">
                <a:latin typeface="Times New Roman" pitchFamily="18" charset="0"/>
                <a:cs typeface="Times New Roman" pitchFamily="18" charset="0"/>
              </a:rPr>
              <a:t> Воспитывать уважение к трудовой деятельности человека каждой профессии.</a:t>
            </a:r>
          </a:p>
          <a:p>
            <a:endParaRPr lang="ru-RU" sz="1400" dirty="0" smtClean="0">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80975" algn="l"/>
              </a:tabLst>
            </a:pPr>
            <a:endPar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80975" algn="l"/>
              </a:tabLst>
            </a:pPr>
            <a:endPar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80975" algn="l"/>
              </a:tabLst>
            </a:pPr>
            <a:endPar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80975" algn="l"/>
              </a:tabLst>
            </a:pPr>
            <a:endParaRPr lang="ru-RU" sz="1400" dirty="0" smtClean="0">
              <a:solidFill>
                <a:srgbClr val="000000"/>
              </a:solidFill>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80975" algn="l"/>
              </a:tabLst>
            </a:pPr>
            <a:endPar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80975" algn="l"/>
              </a:tabLst>
            </a:pPr>
            <a:endParaRPr lang="ru-RU" sz="1400" dirty="0" smtClean="0">
              <a:solidFill>
                <a:srgbClr val="000000"/>
              </a:solidFill>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80975" algn="l"/>
              </a:tabLst>
            </a:pPr>
            <a:endPar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80975" algn="l"/>
              </a:tabLst>
            </a:pPr>
            <a:endParaRPr lang="ru-RU" sz="1400" dirty="0" smtClean="0">
              <a:solidFill>
                <a:srgbClr val="000000"/>
              </a:solidFill>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80975" algn="l"/>
              </a:tabLst>
            </a:pPr>
            <a:endPar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80975" algn="l"/>
              </a:tabLst>
            </a:pPr>
            <a:endPar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80975" algn="l"/>
              </a:tabLst>
            </a:pP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57200" y="3786190"/>
            <a:ext cx="6543692" cy="2339973"/>
          </a:xfrm>
        </p:spPr>
        <p:txBody>
          <a:bodyPr/>
          <a:lstStyle/>
          <a:p>
            <a:endParaRPr lang="ru-RU" dirty="0"/>
          </a:p>
        </p:txBody>
      </p:sp>
      <p:pic>
        <p:nvPicPr>
          <p:cNvPr id="24578" name="Picture 2" descr="http://7oom.ru/powerpoint/krasivie-fony-dlya-prezentacii-28.jpg?ver=3.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8193" name="Rectangle 1"/>
          <p:cNvSpPr>
            <a:spLocks noChangeArrowheads="1"/>
          </p:cNvSpPr>
          <p:nvPr/>
        </p:nvSpPr>
        <p:spPr bwMode="auto">
          <a:xfrm>
            <a:off x="142844" y="151314"/>
            <a:ext cx="8858312" cy="6555641"/>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ru-RU" sz="1400" b="0" i="1" u="sng"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Для педагога:</a:t>
            </a:r>
            <a:endPar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Ø"/>
              <a:tabLst>
                <a:tab pos="180975" algn="l"/>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Повысить свою профессиональную компетентность в вопросах речевого развития детей младшего дошкольного возраста посредством театрализованной деятельности через самообразование, распространение своего опыта в педагогическом сообществе;</a:t>
            </a: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Ø"/>
              <a:tabLst>
                <a:tab pos="180975" algn="l"/>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Организовать образовательный процесс с воспитанниками по речевому развитию через театрализованную деятельность;</a:t>
            </a: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Ø"/>
              <a:tabLst>
                <a:tab pos="180975" algn="l"/>
              </a:tabLst>
            </a:pPr>
            <a:r>
              <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Вовлечение малоактивных, застенчивых детей в процесс театрализованных игр;</a:t>
            </a:r>
            <a:endPar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Ø"/>
              <a:tabLst>
                <a:tab pos="180975" algn="l"/>
              </a:tabLst>
            </a:pPr>
            <a:r>
              <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Создание предметно - пространственной развивающей среды по теме проекта</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p>
          <a:p>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Выстроить стратегию руководства проектом во взаимодействии с музыкальным руководителем, родителями, детьми.</a:t>
            </a:r>
            <a:r>
              <a:rPr lang="ru-RU" sz="1400" i="1" u="sng" dirty="0" smtClean="0"/>
              <a:t> </a:t>
            </a:r>
          </a:p>
          <a:p>
            <a:endParaRPr lang="ru-RU" sz="1400" i="1" u="sng" dirty="0" smtClean="0">
              <a:latin typeface="Times New Roman" pitchFamily="18" charset="0"/>
              <a:cs typeface="Times New Roman" pitchFamily="18" charset="0"/>
            </a:endParaRPr>
          </a:p>
          <a:p>
            <a:r>
              <a:rPr lang="ru-RU" sz="1400" i="1" u="sng" dirty="0" smtClean="0">
                <a:latin typeface="Times New Roman" pitchFamily="18" charset="0"/>
                <a:cs typeface="Times New Roman" pitchFamily="18" charset="0"/>
              </a:rPr>
              <a:t>Для родителей:</a:t>
            </a:r>
            <a:endParaRPr lang="ru-RU" sz="1400" dirty="0" smtClean="0">
              <a:latin typeface="Times New Roman" pitchFamily="18" charset="0"/>
              <a:cs typeface="Times New Roman" pitchFamily="18" charset="0"/>
            </a:endParaRPr>
          </a:p>
          <a:p>
            <a:pPr lvl="0">
              <a:buFont typeface="Wingdings" pitchFamily="2" charset="2"/>
              <a:buChar char="Ø"/>
            </a:pPr>
            <a:r>
              <a:rPr lang="ru-RU" sz="1400" dirty="0" smtClean="0">
                <a:latin typeface="Times New Roman" pitchFamily="18" charset="0"/>
                <a:cs typeface="Times New Roman" pitchFamily="18" charset="0"/>
              </a:rPr>
              <a:t> Повысить педагогическую компетентность родителей в вопросах речевого развития детей посредством театрализованной деятельности;</a:t>
            </a:r>
          </a:p>
          <a:p>
            <a:pPr>
              <a:buFont typeface="Wingdings" pitchFamily="2" charset="2"/>
              <a:buChar char="Ø"/>
            </a:pPr>
            <a:r>
              <a:rPr lang="ru-RU" sz="1400" dirty="0" smtClean="0">
                <a:latin typeface="Times New Roman" pitchFamily="18" charset="0"/>
                <a:cs typeface="Times New Roman" pitchFamily="18" charset="0"/>
              </a:rPr>
              <a:t> Формирование активной позиции родителей в совместной  деятельности с детьми.</a:t>
            </a:r>
            <a:r>
              <a:rPr lang="ru-RU" sz="1400" b="1" dirty="0" smtClean="0"/>
              <a:t> </a:t>
            </a:r>
          </a:p>
          <a:p>
            <a:endParaRPr lang="ru-RU" sz="1400" b="1" dirty="0" smtClean="0">
              <a:latin typeface="Times New Roman" pitchFamily="18" charset="0"/>
              <a:cs typeface="Times New Roman" pitchFamily="18" charset="0"/>
            </a:endParaRPr>
          </a:p>
          <a:p>
            <a:r>
              <a:rPr lang="ru-RU" sz="1400" b="1" dirty="0" smtClean="0">
                <a:latin typeface="Times New Roman" pitchFamily="18" charset="0"/>
                <a:cs typeface="Times New Roman" pitchFamily="18" charset="0"/>
              </a:rPr>
              <a:t>Продолжительность проекта</a:t>
            </a:r>
            <a:r>
              <a:rPr lang="ru-RU" sz="1400" dirty="0" smtClean="0">
                <a:latin typeface="Times New Roman" pitchFamily="18" charset="0"/>
                <a:cs typeface="Times New Roman" pitchFamily="18" charset="0"/>
              </a:rPr>
              <a:t>:  3 месяца.</a:t>
            </a:r>
            <a:br>
              <a:rPr lang="ru-RU" sz="1400" dirty="0" smtClean="0">
                <a:latin typeface="Times New Roman" pitchFamily="18" charset="0"/>
                <a:cs typeface="Times New Roman" pitchFamily="18" charset="0"/>
              </a:rPr>
            </a:br>
            <a:endParaRPr lang="ru-RU" sz="1400" dirty="0" smtClean="0">
              <a:latin typeface="Times New Roman" pitchFamily="18" charset="0"/>
              <a:cs typeface="Times New Roman" pitchFamily="18" charset="0"/>
            </a:endParaRPr>
          </a:p>
          <a:p>
            <a:r>
              <a:rPr lang="ru-RU" sz="1400" b="1" dirty="0" smtClean="0">
                <a:latin typeface="Times New Roman" pitchFamily="18" charset="0"/>
                <a:cs typeface="Times New Roman" pitchFamily="18" charset="0"/>
              </a:rPr>
              <a:t>Вид проекта: </a:t>
            </a:r>
            <a:r>
              <a:rPr lang="ru-RU" sz="1400" dirty="0" smtClean="0">
                <a:latin typeface="Times New Roman" pitchFamily="18" charset="0"/>
                <a:cs typeface="Times New Roman" pitchFamily="18" charset="0"/>
              </a:rPr>
              <a:t>познавательно – игровой, творческий.</a:t>
            </a:r>
          </a:p>
          <a:p>
            <a:endParaRPr lang="ru-RU" sz="1400" b="1" dirty="0" smtClean="0">
              <a:latin typeface="Times New Roman" pitchFamily="18" charset="0"/>
              <a:cs typeface="Times New Roman" pitchFamily="18" charset="0"/>
            </a:endParaRPr>
          </a:p>
          <a:p>
            <a:r>
              <a:rPr lang="ru-RU" sz="1400" b="1" dirty="0" smtClean="0">
                <a:latin typeface="Times New Roman" pitchFamily="18" charset="0"/>
                <a:cs typeface="Times New Roman" pitchFamily="18" charset="0"/>
              </a:rPr>
              <a:t>Направленность проекта</a:t>
            </a:r>
            <a:r>
              <a:rPr lang="ru-RU" sz="1400" dirty="0" smtClean="0">
                <a:latin typeface="Times New Roman" pitchFamily="18" charset="0"/>
                <a:cs typeface="Times New Roman" pitchFamily="18" charset="0"/>
              </a:rPr>
              <a:t>: развитие связной речи и познание окружающего мира через искусственно созданную среду.</a:t>
            </a:r>
            <a:br>
              <a:rPr lang="ru-RU" sz="1400" dirty="0" smtClean="0">
                <a:latin typeface="Times New Roman" pitchFamily="18" charset="0"/>
                <a:cs typeface="Times New Roman" pitchFamily="18" charset="0"/>
              </a:rPr>
            </a:br>
            <a:endParaRPr lang="ru-RU" sz="1400" dirty="0" smtClean="0">
              <a:latin typeface="Times New Roman" pitchFamily="18" charset="0"/>
              <a:cs typeface="Times New Roman" pitchFamily="18" charset="0"/>
            </a:endParaRPr>
          </a:p>
          <a:p>
            <a:r>
              <a:rPr lang="ru-RU" sz="1400" b="1" dirty="0" smtClean="0">
                <a:latin typeface="Times New Roman" pitchFamily="18" charset="0"/>
                <a:cs typeface="Times New Roman" pitchFamily="18" charset="0"/>
              </a:rPr>
              <a:t>Области интеграции:</a:t>
            </a:r>
            <a:r>
              <a:rPr lang="ru-RU" sz="1400" dirty="0" smtClean="0">
                <a:latin typeface="Times New Roman" pitchFamily="18" charset="0"/>
                <a:cs typeface="Times New Roman" pitchFamily="18" charset="0"/>
              </a:rPr>
              <a:t>  социально-коммуникативное развитие; познавательное развитие; речевое развитие; художественно-эстетическое развитие; физическое развитие.</a:t>
            </a:r>
            <a:br>
              <a:rPr lang="ru-RU" sz="1400" dirty="0" smtClean="0">
                <a:latin typeface="Times New Roman" pitchFamily="18" charset="0"/>
                <a:cs typeface="Times New Roman" pitchFamily="18" charset="0"/>
              </a:rPr>
            </a:br>
            <a:endParaRPr lang="ru-RU" sz="1400" dirty="0" smtClean="0">
              <a:latin typeface="Times New Roman" pitchFamily="18" charset="0"/>
              <a:cs typeface="Times New Roman" pitchFamily="18" charset="0"/>
            </a:endParaRPr>
          </a:p>
          <a:p>
            <a:r>
              <a:rPr lang="ru-RU" sz="1400" b="1" dirty="0" smtClean="0">
                <a:latin typeface="Times New Roman" pitchFamily="18" charset="0"/>
                <a:cs typeface="Times New Roman" pitchFamily="18" charset="0"/>
              </a:rPr>
              <a:t>Участники проекта:</a:t>
            </a:r>
            <a:r>
              <a:rPr lang="ru-RU" sz="1400" dirty="0" smtClean="0">
                <a:latin typeface="Times New Roman" pitchFamily="18" charset="0"/>
                <a:cs typeface="Times New Roman" pitchFamily="18" charset="0"/>
              </a:rPr>
              <a:t> дети младшего дошкольного возраста, родители</a:t>
            </a:r>
          </a:p>
          <a:p>
            <a:r>
              <a:rPr lang="ru-RU" sz="1400" dirty="0" smtClean="0">
                <a:latin typeface="Times New Roman" pitchFamily="18" charset="0"/>
                <a:cs typeface="Times New Roman" pitchFamily="18" charset="0"/>
              </a:rPr>
              <a:t>воспитанников, воспитатели, музыкальный руководитель.</a:t>
            </a:r>
          </a:p>
          <a:p>
            <a:pPr lvl="0">
              <a:buFont typeface="Wingdings" pitchFamily="2" charset="2"/>
              <a:buChar char="Ø"/>
            </a:pPr>
            <a:endParaRPr lang="ru-RU" sz="1400" dirty="0" smtClean="0">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Ø"/>
              <a:tabLst>
                <a:tab pos="180975" algn="l"/>
              </a:tabLst>
            </a:pP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57200" y="3786190"/>
            <a:ext cx="6543692" cy="2339973"/>
          </a:xfrm>
        </p:spPr>
        <p:txBody>
          <a:bodyPr/>
          <a:lstStyle/>
          <a:p>
            <a:endParaRPr lang="ru-RU" dirty="0"/>
          </a:p>
        </p:txBody>
      </p:sp>
      <p:pic>
        <p:nvPicPr>
          <p:cNvPr id="24578" name="Picture 2" descr="http://7oom.ru/powerpoint/krasivie-fony-dlya-prezentacii-28.jpg?ver=3.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7169" name="Rectangle 1"/>
          <p:cNvSpPr>
            <a:spLocks noChangeArrowheads="1"/>
          </p:cNvSpPr>
          <p:nvPr/>
        </p:nvSpPr>
        <p:spPr bwMode="auto">
          <a:xfrm>
            <a:off x="142844" y="159435"/>
            <a:ext cx="8858312"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Ожидаемый результат:</a:t>
            </a:r>
            <a:endPar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lvl="0"/>
            <a:r>
              <a:rPr kumimoji="0" lang="ru-RU" sz="1400" b="0" i="1" u="sng"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Для детей:</a:t>
            </a:r>
          </a:p>
          <a:p>
            <a:pPr lvl="0">
              <a:buFont typeface="Wingdings" pitchFamily="2" charset="2"/>
              <a:buChar char="Ø"/>
            </a:pPr>
            <a:r>
              <a:rPr lang="ru-RU" sz="1400" dirty="0" smtClean="0">
                <a:latin typeface="Times New Roman" pitchFamily="18" charset="0"/>
                <a:cs typeface="Times New Roman" pitchFamily="18" charset="0"/>
              </a:rPr>
              <a:t> Формирование устойчивого интереса  к театрализованной игровой деятельности;</a:t>
            </a:r>
          </a:p>
          <a:p>
            <a:pPr lvl="0">
              <a:buFont typeface="Wingdings" pitchFamily="2" charset="2"/>
              <a:buChar char="Ø"/>
            </a:pPr>
            <a:r>
              <a:rPr lang="ru-RU" sz="1400" dirty="0" smtClean="0">
                <a:latin typeface="Times New Roman" pitchFamily="18" charset="0"/>
                <a:cs typeface="Times New Roman" pitchFamily="18" charset="0"/>
              </a:rPr>
              <a:t> Развитие творческих способностей: умение перевоплощаться, передавать характер персонажа, импровизировать, брать на себя роль, мимика и жесты станут более разнообразными;</a:t>
            </a:r>
          </a:p>
          <a:p>
            <a:pPr lvl="0">
              <a:buFont typeface="Wingdings" pitchFamily="2" charset="2"/>
              <a:buChar char="Ø"/>
            </a:pPr>
            <a:r>
              <a:rPr lang="ru-RU" sz="1400" dirty="0" smtClean="0">
                <a:latin typeface="Times New Roman" pitchFamily="18" charset="0"/>
                <a:cs typeface="Times New Roman" pitchFamily="18" charset="0"/>
              </a:rPr>
              <a:t> У застенчивых детей появится уверенность в себе, желание выступать перед сверстниками;</a:t>
            </a:r>
          </a:p>
          <a:p>
            <a:pPr lvl="0">
              <a:buFont typeface="Wingdings" pitchFamily="2" charset="2"/>
              <a:buChar char="Ø"/>
            </a:pPr>
            <a:r>
              <a:rPr lang="ru-RU" sz="1400" dirty="0" smtClean="0">
                <a:latin typeface="Times New Roman" pitchFamily="18" charset="0"/>
                <a:cs typeface="Times New Roman" pitchFamily="18" charset="0"/>
              </a:rPr>
              <a:t> Совершенствование речи: расширяется и активизируется словарный запас детей; вырабатывается правильный темп речи, интонационная выразительность; развивается диалогическая и монологическая форма речи, улучшается грамматический строй речи.</a:t>
            </a:r>
          </a:p>
          <a:p>
            <a:r>
              <a:rPr lang="ru-RU" sz="1400" dirty="0" smtClean="0">
                <a:latin typeface="Times New Roman" pitchFamily="18" charset="0"/>
                <a:cs typeface="Times New Roman" pitchFamily="18" charset="0"/>
              </a:rPr>
              <a:t> Расширение представлений детей  о профессиях и труде взрослых.</a:t>
            </a:r>
            <a:r>
              <a:rPr lang="ru-RU" sz="1400" i="1" u="sng" dirty="0" smtClean="0"/>
              <a:t> </a:t>
            </a:r>
          </a:p>
          <a:p>
            <a:endParaRPr lang="ru-RU" sz="1400" i="1" u="sng" dirty="0" smtClean="0">
              <a:latin typeface="Times New Roman" pitchFamily="18" charset="0"/>
              <a:cs typeface="Times New Roman" pitchFamily="18" charset="0"/>
            </a:endParaRPr>
          </a:p>
          <a:p>
            <a:r>
              <a:rPr lang="ru-RU" sz="1400" i="1" u="sng" dirty="0" smtClean="0">
                <a:latin typeface="Times New Roman" pitchFamily="18" charset="0"/>
                <a:cs typeface="Times New Roman" pitchFamily="18" charset="0"/>
              </a:rPr>
              <a:t>Для педагога:</a:t>
            </a:r>
            <a:endParaRPr lang="ru-RU" sz="1400" dirty="0" smtClean="0">
              <a:latin typeface="Times New Roman" pitchFamily="18" charset="0"/>
              <a:cs typeface="Times New Roman" pitchFamily="18" charset="0"/>
            </a:endParaRPr>
          </a:p>
          <a:p>
            <a:pPr lvl="0">
              <a:buFont typeface="Wingdings" pitchFamily="2" charset="2"/>
              <a:buChar char="Ø"/>
            </a:pPr>
            <a:r>
              <a:rPr lang="ru-RU" sz="1400" dirty="0" smtClean="0">
                <a:latin typeface="Times New Roman" pitchFamily="18" charset="0"/>
                <a:cs typeface="Times New Roman" pitchFamily="18" charset="0"/>
              </a:rPr>
              <a:t> Повышение профессиональной компетентности в вопросах речевого развития детей младшего дошкольного возраста посредством театрализованной деятельности;</a:t>
            </a:r>
          </a:p>
          <a:p>
            <a:pPr lvl="0">
              <a:buFont typeface="Wingdings" pitchFamily="2" charset="2"/>
              <a:buChar char="Ø"/>
            </a:pPr>
            <a:r>
              <a:rPr lang="ru-RU" sz="1400" dirty="0" smtClean="0">
                <a:latin typeface="Times New Roman" pitchFamily="18" charset="0"/>
                <a:cs typeface="Times New Roman" pitchFamily="18" charset="0"/>
              </a:rPr>
              <a:t> Создание необходимых условий для развития речи детей через театрализованную деятельность;</a:t>
            </a:r>
          </a:p>
          <a:p>
            <a:pPr lvl="0">
              <a:buFont typeface="Wingdings" pitchFamily="2" charset="2"/>
              <a:buChar char="Ø"/>
            </a:pPr>
            <a:r>
              <a:rPr lang="ru-RU" sz="1400" dirty="0" smtClean="0">
                <a:latin typeface="Times New Roman" pitchFamily="18" charset="0"/>
                <a:cs typeface="Times New Roman" pitchFamily="18" charset="0"/>
              </a:rPr>
              <a:t> Родители будут вовлечены в единое пространство «Семья – детский сад»;</a:t>
            </a:r>
          </a:p>
          <a:p>
            <a:pPr>
              <a:buFont typeface="Wingdings" pitchFamily="2" charset="2"/>
              <a:buChar char="Ø"/>
            </a:pPr>
            <a:r>
              <a:rPr lang="ru-RU" sz="1400" dirty="0" smtClean="0">
                <a:latin typeface="Times New Roman" pitchFamily="18" charset="0"/>
                <a:cs typeface="Times New Roman" pitchFamily="18" charset="0"/>
              </a:rPr>
              <a:t> Пополнение театрализованного центра.</a:t>
            </a:r>
            <a:r>
              <a:rPr lang="ru-RU" sz="1400" i="1" u="sng" dirty="0" smtClean="0"/>
              <a:t> </a:t>
            </a:r>
          </a:p>
          <a:p>
            <a:endParaRPr lang="ru-RU" sz="1400" i="1" u="sng" dirty="0" smtClean="0">
              <a:latin typeface="Times New Roman" pitchFamily="18" charset="0"/>
              <a:cs typeface="Times New Roman" pitchFamily="18" charset="0"/>
            </a:endParaRPr>
          </a:p>
          <a:p>
            <a:r>
              <a:rPr lang="ru-RU" sz="1400" i="1" u="sng" dirty="0" smtClean="0">
                <a:latin typeface="Times New Roman" pitchFamily="18" charset="0"/>
                <a:cs typeface="Times New Roman" pitchFamily="18" charset="0"/>
              </a:rPr>
              <a:t>Для родителей:</a:t>
            </a:r>
            <a:endParaRPr lang="ru-RU" sz="1400" dirty="0" smtClean="0">
              <a:latin typeface="Times New Roman" pitchFamily="18" charset="0"/>
              <a:cs typeface="Times New Roman" pitchFamily="18" charset="0"/>
            </a:endParaRPr>
          </a:p>
          <a:p>
            <a:pPr lvl="0">
              <a:buFont typeface="Wingdings" pitchFamily="2" charset="2"/>
              <a:buChar char="Ø"/>
            </a:pPr>
            <a:r>
              <a:rPr lang="ru-RU" sz="1400" dirty="0" smtClean="0">
                <a:latin typeface="Times New Roman" pitchFamily="18" charset="0"/>
                <a:cs typeface="Times New Roman" pitchFamily="18" charset="0"/>
              </a:rPr>
              <a:t> Повышение уровня развития </a:t>
            </a:r>
            <a:r>
              <a:rPr lang="ru-RU" sz="1400" dirty="0" err="1" smtClean="0">
                <a:latin typeface="Times New Roman" pitchFamily="18" charset="0"/>
                <a:cs typeface="Times New Roman" pitchFamily="18" charset="0"/>
              </a:rPr>
              <a:t>психолого</a:t>
            </a:r>
            <a:r>
              <a:rPr lang="ru-RU" sz="1400" dirty="0" smtClean="0">
                <a:latin typeface="Times New Roman" pitchFamily="18" charset="0"/>
                <a:cs typeface="Times New Roman" pitchFamily="18" charset="0"/>
              </a:rPr>
              <a:t> - педагогической компетенции родителей и активизация их позиции в более тесном взаимодействии с детьми и педагогами.</a:t>
            </a:r>
          </a:p>
          <a:p>
            <a:pPr lvl="0"/>
            <a:endParaRPr lang="ru-RU" sz="1400" dirty="0" smtClean="0">
              <a:latin typeface="Times New Roman" pitchFamily="18" charset="0"/>
              <a:cs typeface="Times New Roman" pitchFamily="18" charset="0"/>
            </a:endParaRPr>
          </a:p>
          <a:p>
            <a:pPr lvl="0"/>
            <a:endParaRPr lang="ru-RU" sz="1400" dirty="0" smtClean="0">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5" name="Содержимое 4"/>
          <p:cNvGraphicFramePr>
            <a:graphicFrameLocks noGrp="1"/>
          </p:cNvGraphicFramePr>
          <p:nvPr>
            <p:ph idx="1"/>
          </p:nvPr>
        </p:nvGraphicFramePr>
        <p:xfrm>
          <a:off x="457200" y="3786188"/>
          <a:ext cx="6543676" cy="1112520"/>
        </p:xfrm>
        <a:graphic>
          <a:graphicData uri="http://schemas.openxmlformats.org/drawingml/2006/table">
            <a:tbl>
              <a:tblPr firstRow="1" bandRow="1">
                <a:tableStyleId>{5C22544A-7EE6-4342-B048-85BDC9FD1C3A}</a:tableStyleId>
              </a:tblPr>
              <a:tblGrid>
                <a:gridCol w="3271838"/>
                <a:gridCol w="3271838"/>
              </a:tblGrid>
              <a:tr h="370840">
                <a:tc>
                  <a:txBody>
                    <a:bodyPr/>
                    <a:lstStyle/>
                    <a:p>
                      <a:endParaRPr lang="ru-RU" dirty="0"/>
                    </a:p>
                  </a:txBody>
                  <a:tcPr/>
                </a:tc>
                <a:tc>
                  <a:txBody>
                    <a:bodyPr/>
                    <a:lstStyle/>
                    <a:p>
                      <a:endParaRPr lang="ru-RU"/>
                    </a:p>
                  </a:txBody>
                  <a:tcPr/>
                </a:tc>
              </a:tr>
              <a:tr h="370840">
                <a:tc>
                  <a:txBody>
                    <a:bodyPr/>
                    <a:lstStyle/>
                    <a:p>
                      <a:endParaRPr lang="ru-RU"/>
                    </a:p>
                  </a:txBody>
                  <a:tcPr/>
                </a:tc>
                <a:tc>
                  <a:txBody>
                    <a:bodyPr/>
                    <a:lstStyle/>
                    <a:p>
                      <a:endParaRPr lang="ru-RU"/>
                    </a:p>
                  </a:txBody>
                  <a:tcPr/>
                </a:tc>
              </a:tr>
              <a:tr h="370840">
                <a:tc>
                  <a:txBody>
                    <a:bodyPr/>
                    <a:lstStyle/>
                    <a:p>
                      <a:endParaRPr lang="ru-RU"/>
                    </a:p>
                  </a:txBody>
                  <a:tcPr/>
                </a:tc>
                <a:tc>
                  <a:txBody>
                    <a:bodyPr/>
                    <a:lstStyle/>
                    <a:p>
                      <a:endParaRPr lang="ru-RU" dirty="0"/>
                    </a:p>
                  </a:txBody>
                  <a:tcPr/>
                </a:tc>
              </a:tr>
            </a:tbl>
          </a:graphicData>
        </a:graphic>
      </p:graphicFrame>
      <p:pic>
        <p:nvPicPr>
          <p:cNvPr id="24578" name="Picture 2" descr="http://7oom.ru/powerpoint/krasivie-fony-dlya-prezentacii-28.jpg?ver=3.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aphicFrame>
        <p:nvGraphicFramePr>
          <p:cNvPr id="7" name="Таблица 6"/>
          <p:cNvGraphicFramePr>
            <a:graphicFrameLocks noGrp="1"/>
          </p:cNvGraphicFramePr>
          <p:nvPr/>
        </p:nvGraphicFramePr>
        <p:xfrm>
          <a:off x="214282" y="500042"/>
          <a:ext cx="8643998" cy="5857916"/>
        </p:xfrm>
        <a:graphic>
          <a:graphicData uri="http://schemas.openxmlformats.org/drawingml/2006/table">
            <a:tbl>
              <a:tblPr firstRow="1" bandRow="1">
                <a:tableStyleId>{F5AB1C69-6EDB-4FF4-983F-18BD219EF322}</a:tableStyleId>
              </a:tblPr>
              <a:tblGrid>
                <a:gridCol w="1756910"/>
                <a:gridCol w="6887088"/>
              </a:tblGrid>
              <a:tr h="3783238">
                <a:tc>
                  <a:txBody>
                    <a:bodyPr/>
                    <a:lstStyle/>
                    <a:p>
                      <a:pPr algn="l"/>
                      <a:r>
                        <a:rPr lang="ru-RU" sz="1400" b="1" i="1" kern="1200" dirty="0" smtClean="0">
                          <a:solidFill>
                            <a:schemeClr val="tx1"/>
                          </a:solidFill>
                          <a:latin typeface="Times New Roman" pitchFamily="18" charset="0"/>
                          <a:ea typeface="+mn-ea"/>
                          <a:cs typeface="Times New Roman" pitchFamily="18" charset="0"/>
                        </a:rPr>
                        <a:t>организационно – подготовительный</a:t>
                      </a:r>
                      <a:endParaRPr lang="ru-RU" sz="1400" b="1" kern="1200" dirty="0" smtClean="0">
                        <a:solidFill>
                          <a:schemeClr val="tx1"/>
                        </a:solidFill>
                        <a:latin typeface="Times New Roman" pitchFamily="18" charset="0"/>
                        <a:ea typeface="+mn-ea"/>
                        <a:cs typeface="Times New Roman" pitchFamily="18" charset="0"/>
                      </a:endParaRPr>
                    </a:p>
                    <a:p>
                      <a:pPr algn="l"/>
                      <a:r>
                        <a:rPr lang="ru-RU" sz="1400" b="1" i="1" kern="1200" dirty="0" smtClean="0">
                          <a:solidFill>
                            <a:schemeClr val="tx1"/>
                          </a:solidFill>
                          <a:latin typeface="Times New Roman" pitchFamily="18" charset="0"/>
                          <a:ea typeface="+mn-ea"/>
                          <a:cs typeface="Times New Roman" pitchFamily="18" charset="0"/>
                        </a:rPr>
                        <a:t>(3 недели)</a:t>
                      </a:r>
                      <a:endParaRPr lang="ru-RU" sz="1400" dirty="0">
                        <a:solidFill>
                          <a:schemeClr val="tx1"/>
                        </a:solidFill>
                        <a:latin typeface="Times New Roman" pitchFamily="18" charset="0"/>
                        <a:cs typeface="Times New Roman" pitchFamily="18" charset="0"/>
                      </a:endParaRPr>
                    </a:p>
                  </a:txBody>
                  <a:tcPr/>
                </a:tc>
                <a:tc>
                  <a:txBody>
                    <a:bodyPr/>
                    <a:lstStyle/>
                    <a:p>
                      <a:r>
                        <a:rPr lang="ru-RU" sz="1400" b="0" kern="1200" dirty="0" smtClean="0">
                          <a:solidFill>
                            <a:schemeClr val="tx1"/>
                          </a:solidFill>
                          <a:latin typeface="Times New Roman" pitchFamily="18" charset="0"/>
                          <a:ea typeface="+mn-ea"/>
                          <a:cs typeface="Times New Roman" pitchFamily="18" charset="0"/>
                        </a:rPr>
                        <a:t>- Мониторинг игровой деятельности воспитанников.</a:t>
                      </a:r>
                    </a:p>
                    <a:p>
                      <a:endParaRPr lang="ru-RU" sz="1400" b="0" kern="1200" dirty="0" smtClean="0">
                        <a:solidFill>
                          <a:schemeClr val="tx1"/>
                        </a:solidFill>
                        <a:latin typeface="Times New Roman" pitchFamily="18" charset="0"/>
                        <a:ea typeface="+mn-ea"/>
                        <a:cs typeface="Times New Roman" pitchFamily="18" charset="0"/>
                      </a:endParaRPr>
                    </a:p>
                    <a:p>
                      <a:r>
                        <a:rPr lang="ru-RU" sz="1400" b="0" kern="1200" dirty="0" smtClean="0">
                          <a:solidFill>
                            <a:schemeClr val="tx1"/>
                          </a:solidFill>
                          <a:latin typeface="Times New Roman" pitchFamily="18" charset="0"/>
                          <a:ea typeface="+mn-ea"/>
                          <a:cs typeface="Times New Roman" pitchFamily="18" charset="0"/>
                        </a:rPr>
                        <a:t>- Обсуждение целей и задач с участниками проекта (воспитатели, музыкальный руководитель, родители, дети).</a:t>
                      </a:r>
                    </a:p>
                    <a:p>
                      <a:endParaRPr lang="ru-RU" sz="1400" b="0" kern="1200" dirty="0" smtClean="0">
                        <a:solidFill>
                          <a:schemeClr val="tx1"/>
                        </a:solidFill>
                        <a:latin typeface="Times New Roman" pitchFamily="18" charset="0"/>
                        <a:ea typeface="+mn-ea"/>
                        <a:cs typeface="Times New Roman" pitchFamily="18" charset="0"/>
                      </a:endParaRPr>
                    </a:p>
                    <a:p>
                      <a:r>
                        <a:rPr lang="ru-RU" sz="1400" b="0" kern="1200" dirty="0" smtClean="0">
                          <a:solidFill>
                            <a:schemeClr val="tx1"/>
                          </a:solidFill>
                          <a:latin typeface="Times New Roman" pitchFamily="18" charset="0"/>
                          <a:ea typeface="+mn-ea"/>
                          <a:cs typeface="Times New Roman" pitchFamily="18" charset="0"/>
                        </a:rPr>
                        <a:t>-  Составление плана работы.</a:t>
                      </a:r>
                    </a:p>
                    <a:p>
                      <a:endParaRPr lang="ru-RU" sz="1400" b="0" kern="1200" dirty="0" smtClean="0">
                        <a:solidFill>
                          <a:schemeClr val="tx1"/>
                        </a:solidFill>
                        <a:latin typeface="Times New Roman" pitchFamily="18" charset="0"/>
                        <a:ea typeface="+mn-ea"/>
                        <a:cs typeface="Times New Roman" pitchFamily="18" charset="0"/>
                      </a:endParaRPr>
                    </a:p>
                    <a:p>
                      <a:r>
                        <a:rPr lang="ru-RU" sz="1400" b="0" kern="1200" dirty="0" smtClean="0">
                          <a:solidFill>
                            <a:schemeClr val="tx1"/>
                          </a:solidFill>
                          <a:latin typeface="Times New Roman" pitchFamily="18" charset="0"/>
                          <a:ea typeface="+mn-ea"/>
                          <a:cs typeface="Times New Roman" pitchFamily="18" charset="0"/>
                        </a:rPr>
                        <a:t>- Вовлечение всех участников в план совместной  реализации проекта.</a:t>
                      </a:r>
                    </a:p>
                    <a:p>
                      <a:endParaRPr lang="ru-RU" sz="1400" b="0" kern="1200" dirty="0" smtClean="0">
                        <a:solidFill>
                          <a:schemeClr val="tx1"/>
                        </a:solidFill>
                        <a:latin typeface="Times New Roman" pitchFamily="18" charset="0"/>
                        <a:ea typeface="+mn-ea"/>
                        <a:cs typeface="Times New Roman" pitchFamily="18" charset="0"/>
                      </a:endParaRPr>
                    </a:p>
                    <a:p>
                      <a:r>
                        <a:rPr lang="ru-RU" sz="1400" b="0" kern="1200" dirty="0" smtClean="0">
                          <a:solidFill>
                            <a:schemeClr val="tx1"/>
                          </a:solidFill>
                          <a:latin typeface="Times New Roman" pitchFamily="18" charset="0"/>
                          <a:ea typeface="+mn-ea"/>
                          <a:cs typeface="Times New Roman" pitchFamily="18" charset="0"/>
                        </a:rPr>
                        <a:t>- Изучение методической литературы.</a:t>
                      </a:r>
                    </a:p>
                    <a:p>
                      <a:endParaRPr lang="ru-RU" sz="1400" b="0" kern="1200" dirty="0" smtClean="0">
                        <a:solidFill>
                          <a:schemeClr val="tx1"/>
                        </a:solidFill>
                        <a:latin typeface="Times New Roman" pitchFamily="18" charset="0"/>
                        <a:ea typeface="+mn-ea"/>
                        <a:cs typeface="Times New Roman" pitchFamily="18" charset="0"/>
                      </a:endParaRPr>
                    </a:p>
                    <a:p>
                      <a:r>
                        <a:rPr lang="ru-RU" sz="1400" b="0" kern="1200" dirty="0" smtClean="0">
                          <a:solidFill>
                            <a:schemeClr val="tx1"/>
                          </a:solidFill>
                          <a:latin typeface="Times New Roman" pitchFamily="18" charset="0"/>
                          <a:ea typeface="+mn-ea"/>
                          <a:cs typeface="Times New Roman" pitchFamily="18" charset="0"/>
                        </a:rPr>
                        <a:t>- Приобретение и изготовление необходимых атрибутов.</a:t>
                      </a:r>
                    </a:p>
                    <a:p>
                      <a:endParaRPr lang="ru-RU" sz="1400" b="0" kern="1200" dirty="0" smtClean="0">
                        <a:solidFill>
                          <a:schemeClr val="tx1"/>
                        </a:solidFill>
                        <a:latin typeface="Times New Roman" pitchFamily="18" charset="0"/>
                        <a:ea typeface="+mn-ea"/>
                        <a:cs typeface="Times New Roman" pitchFamily="18" charset="0"/>
                      </a:endParaRPr>
                    </a:p>
                    <a:p>
                      <a:r>
                        <a:rPr lang="ru-RU" sz="1400" b="0" kern="1200" dirty="0" smtClean="0">
                          <a:solidFill>
                            <a:schemeClr val="tx1"/>
                          </a:solidFill>
                          <a:latin typeface="Times New Roman" pitchFamily="18" charset="0"/>
                          <a:ea typeface="+mn-ea"/>
                          <a:cs typeface="Times New Roman" pitchFamily="18" charset="0"/>
                        </a:rPr>
                        <a:t>- Разработка компьютерной презентации «Какие разные профессии».</a:t>
                      </a:r>
                    </a:p>
                    <a:p>
                      <a:endParaRPr lang="ru-RU" sz="1400" b="0" kern="1200" dirty="0" smtClean="0">
                        <a:solidFill>
                          <a:schemeClr val="tx1"/>
                        </a:solidFill>
                        <a:latin typeface="Times New Roman" pitchFamily="18" charset="0"/>
                        <a:ea typeface="+mn-ea"/>
                        <a:cs typeface="Times New Roman" pitchFamily="18" charset="0"/>
                      </a:endParaRPr>
                    </a:p>
                    <a:p>
                      <a:r>
                        <a:rPr lang="ru-RU" sz="1400" b="0" kern="1200" dirty="0" smtClean="0">
                          <a:solidFill>
                            <a:schemeClr val="tx1"/>
                          </a:solidFill>
                          <a:latin typeface="Times New Roman" pitchFamily="18" charset="0"/>
                          <a:ea typeface="+mn-ea"/>
                          <a:cs typeface="Times New Roman" pitchFamily="18" charset="0"/>
                        </a:rPr>
                        <a:t>- Выбор сказки для театрализованной постановки. </a:t>
                      </a:r>
                    </a:p>
                    <a:p>
                      <a:endParaRPr lang="ru-RU" dirty="0"/>
                    </a:p>
                  </a:txBody>
                  <a:tcPr/>
                </a:tc>
              </a:tr>
              <a:tr h="2074678">
                <a:tc>
                  <a:txBody>
                    <a:bodyPr/>
                    <a:lstStyle/>
                    <a:p>
                      <a:r>
                        <a:rPr lang="ru-RU" sz="1400" b="1" i="1" kern="1200" dirty="0" smtClean="0">
                          <a:solidFill>
                            <a:schemeClr val="tx1"/>
                          </a:solidFill>
                          <a:latin typeface="Times New Roman" pitchFamily="18" charset="0"/>
                          <a:ea typeface="+mn-ea"/>
                          <a:cs typeface="Times New Roman" pitchFamily="18" charset="0"/>
                        </a:rPr>
                        <a:t>Основной (2 месяца)</a:t>
                      </a:r>
                      <a:endParaRPr lang="ru-RU" sz="1400" b="1" kern="1200" dirty="0">
                        <a:solidFill>
                          <a:schemeClr val="tx1"/>
                        </a:solidFill>
                        <a:latin typeface="Times New Roman" pitchFamily="18" charset="0"/>
                        <a:ea typeface="+mn-ea"/>
                        <a:cs typeface="Times New Roman" pitchFamily="18" charset="0"/>
                      </a:endParaRPr>
                    </a:p>
                  </a:txBody>
                  <a:tcPr/>
                </a:tc>
                <a:tc>
                  <a:txBody>
                    <a:bodyPr/>
                    <a:lstStyle/>
                    <a:p>
                      <a:r>
                        <a:rPr lang="ru-RU" sz="1400" kern="1200" dirty="0" smtClean="0">
                          <a:solidFill>
                            <a:schemeClr val="dk1"/>
                          </a:solidFill>
                          <a:latin typeface="Times New Roman" pitchFamily="18" charset="0"/>
                          <a:ea typeface="+mn-ea"/>
                          <a:cs typeface="Times New Roman" pitchFamily="18" charset="0"/>
                        </a:rPr>
                        <a:t>- Просмотр компьютерной презентации: «Какие разные профессии.</a:t>
                      </a:r>
                    </a:p>
                    <a:p>
                      <a:endParaRPr lang="ru-RU" sz="1400" kern="1200" dirty="0" smtClean="0">
                        <a:solidFill>
                          <a:schemeClr val="dk1"/>
                        </a:solidFill>
                        <a:latin typeface="Times New Roman" pitchFamily="18" charset="0"/>
                        <a:ea typeface="+mn-ea"/>
                        <a:cs typeface="Times New Roman" pitchFamily="18" charset="0"/>
                      </a:endParaRPr>
                    </a:p>
                    <a:p>
                      <a:r>
                        <a:rPr lang="ru-RU" sz="1400" kern="1200" dirty="0" smtClean="0">
                          <a:solidFill>
                            <a:schemeClr val="dk1"/>
                          </a:solidFill>
                          <a:latin typeface="Times New Roman" pitchFamily="18" charset="0"/>
                          <a:ea typeface="+mn-ea"/>
                          <a:cs typeface="Times New Roman" pitchFamily="18" charset="0"/>
                        </a:rPr>
                        <a:t>- НОД «Профессии наших мам и пап».</a:t>
                      </a:r>
                    </a:p>
                    <a:p>
                      <a:endParaRPr lang="ru-RU" sz="1400" kern="1200" dirty="0" smtClean="0">
                        <a:solidFill>
                          <a:schemeClr val="dk1"/>
                        </a:solidFill>
                        <a:latin typeface="Times New Roman" pitchFamily="18" charset="0"/>
                        <a:ea typeface="+mn-ea"/>
                        <a:cs typeface="Times New Roman" pitchFamily="18" charset="0"/>
                      </a:endParaRPr>
                    </a:p>
                    <a:p>
                      <a:r>
                        <a:rPr lang="ru-RU" sz="1400" kern="1200" dirty="0" smtClean="0">
                          <a:solidFill>
                            <a:schemeClr val="dk1"/>
                          </a:solidFill>
                          <a:latin typeface="Times New Roman" pitchFamily="18" charset="0"/>
                          <a:ea typeface="+mn-ea"/>
                          <a:cs typeface="Times New Roman" pitchFamily="18" charset="0"/>
                        </a:rPr>
                        <a:t>- Пластические и мимические этюды.</a:t>
                      </a:r>
                    </a:p>
                    <a:p>
                      <a:r>
                        <a:rPr lang="ru-RU" sz="1400" kern="1200" dirty="0" smtClean="0">
                          <a:solidFill>
                            <a:schemeClr val="dk1"/>
                          </a:solidFill>
                          <a:latin typeface="Times New Roman" pitchFamily="18" charset="0"/>
                          <a:ea typeface="+mn-ea"/>
                          <a:cs typeface="Times New Roman" pitchFamily="18" charset="0"/>
                        </a:rPr>
                        <a:t> </a:t>
                      </a:r>
                    </a:p>
                    <a:p>
                      <a:r>
                        <a:rPr lang="ru-RU" sz="1400" kern="1200" dirty="0" smtClean="0">
                          <a:solidFill>
                            <a:schemeClr val="dk1"/>
                          </a:solidFill>
                          <a:latin typeface="Times New Roman" pitchFamily="18" charset="0"/>
                          <a:ea typeface="+mn-ea"/>
                          <a:cs typeface="Times New Roman" pitchFamily="18" charset="0"/>
                        </a:rPr>
                        <a:t>- Разучивание комплексов артикуляционной и дыхательной гимнастики,  пальчиковых игр.</a:t>
                      </a:r>
                    </a:p>
                    <a:p>
                      <a:endParaRPr lang="ru-RU" dirty="0"/>
                    </a:p>
                  </a:txBody>
                  <a:tcPr/>
                </a:tc>
              </a:tr>
            </a:tbl>
          </a:graphicData>
        </a:graphic>
      </p:graphicFrame>
      <p:sp>
        <p:nvSpPr>
          <p:cNvPr id="6145" name="Rectangle 1"/>
          <p:cNvSpPr>
            <a:spLocks noChangeArrowheads="1"/>
          </p:cNvSpPr>
          <p:nvPr/>
        </p:nvSpPr>
        <p:spPr bwMode="auto">
          <a:xfrm>
            <a:off x="285720" y="90110"/>
            <a:ext cx="392909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Этапы осуществления проекта:</a:t>
            </a: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5" name="Содержимое 4"/>
          <p:cNvGraphicFramePr>
            <a:graphicFrameLocks noGrp="1"/>
          </p:cNvGraphicFramePr>
          <p:nvPr>
            <p:ph idx="1"/>
          </p:nvPr>
        </p:nvGraphicFramePr>
        <p:xfrm>
          <a:off x="457200" y="1071546"/>
          <a:ext cx="6543676" cy="3456322"/>
        </p:xfrm>
        <a:graphic>
          <a:graphicData uri="http://schemas.openxmlformats.org/drawingml/2006/table">
            <a:tbl>
              <a:tblPr firstRow="1" bandRow="1">
                <a:tableStyleId>{5C22544A-7EE6-4342-B048-85BDC9FD1C3A}</a:tableStyleId>
              </a:tblPr>
              <a:tblGrid>
                <a:gridCol w="3271838"/>
                <a:gridCol w="3271838"/>
              </a:tblGrid>
              <a:tr h="1728161">
                <a:tc>
                  <a:txBody>
                    <a:bodyPr/>
                    <a:lstStyle/>
                    <a:p>
                      <a:endParaRPr lang="ru-RU" dirty="0"/>
                    </a:p>
                  </a:txBody>
                  <a:tcPr/>
                </a:tc>
                <a:tc>
                  <a:txBody>
                    <a:bodyPr/>
                    <a:lstStyle/>
                    <a:p>
                      <a:endParaRPr lang="ru-RU"/>
                    </a:p>
                  </a:txBody>
                  <a:tcPr/>
                </a:tc>
              </a:tr>
              <a:tr h="1728161">
                <a:tc>
                  <a:txBody>
                    <a:bodyPr/>
                    <a:lstStyle/>
                    <a:p>
                      <a:endParaRPr lang="ru-RU"/>
                    </a:p>
                  </a:txBody>
                  <a:tcPr/>
                </a:tc>
                <a:tc>
                  <a:txBody>
                    <a:bodyPr/>
                    <a:lstStyle/>
                    <a:p>
                      <a:endParaRPr lang="ru-RU" dirty="0"/>
                    </a:p>
                  </a:txBody>
                  <a:tcPr/>
                </a:tc>
              </a:tr>
            </a:tbl>
          </a:graphicData>
        </a:graphic>
      </p:graphicFrame>
      <p:pic>
        <p:nvPicPr>
          <p:cNvPr id="24578" name="Picture 2" descr="http://7oom.ru/powerpoint/krasivie-fony-dlya-prezentacii-28.jpg?ver=3.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aphicFrame>
        <p:nvGraphicFramePr>
          <p:cNvPr id="6" name="Таблица 5"/>
          <p:cNvGraphicFramePr>
            <a:graphicFrameLocks noGrp="1"/>
          </p:cNvGraphicFramePr>
          <p:nvPr/>
        </p:nvGraphicFramePr>
        <p:xfrm>
          <a:off x="214282" y="214290"/>
          <a:ext cx="8715436" cy="6492240"/>
        </p:xfrm>
        <a:graphic>
          <a:graphicData uri="http://schemas.openxmlformats.org/drawingml/2006/table">
            <a:tbl>
              <a:tblPr firstRow="1" bandRow="1">
                <a:tableStyleId>{F5AB1C69-6EDB-4FF4-983F-18BD219EF322}</a:tableStyleId>
              </a:tblPr>
              <a:tblGrid>
                <a:gridCol w="1571636"/>
                <a:gridCol w="7143800"/>
              </a:tblGrid>
              <a:tr h="3214710">
                <a:tc>
                  <a:txBody>
                    <a:bodyPr/>
                    <a:lstStyle/>
                    <a:p>
                      <a:endParaRPr lang="ru-RU" dirty="0"/>
                    </a:p>
                  </a:txBody>
                  <a:tcPr/>
                </a:tc>
                <a:tc>
                  <a:txBody>
                    <a:bodyPr/>
                    <a:lstStyle/>
                    <a:p>
                      <a:r>
                        <a:rPr lang="ru-RU" sz="1400" b="0" kern="1200" dirty="0" smtClean="0">
                          <a:solidFill>
                            <a:schemeClr val="tx1"/>
                          </a:solidFill>
                          <a:latin typeface="Times New Roman" pitchFamily="18" charset="0"/>
                          <a:ea typeface="+mn-ea"/>
                          <a:cs typeface="Times New Roman" pitchFamily="18" charset="0"/>
                        </a:rPr>
                        <a:t>- С/</a:t>
                      </a:r>
                      <a:r>
                        <a:rPr lang="ru-RU" sz="1400" b="0" kern="1200" dirty="0" err="1" smtClean="0">
                          <a:solidFill>
                            <a:schemeClr val="tx1"/>
                          </a:solidFill>
                          <a:latin typeface="Times New Roman" pitchFamily="18" charset="0"/>
                          <a:ea typeface="+mn-ea"/>
                          <a:cs typeface="Times New Roman" pitchFamily="18" charset="0"/>
                        </a:rPr>
                        <a:t>р</a:t>
                      </a:r>
                      <a:r>
                        <a:rPr lang="ru-RU" sz="1400" b="0" kern="1200" dirty="0" smtClean="0">
                          <a:solidFill>
                            <a:schemeClr val="tx1"/>
                          </a:solidFill>
                          <a:latin typeface="Times New Roman" pitchFamily="18" charset="0"/>
                          <a:ea typeface="+mn-ea"/>
                          <a:cs typeface="Times New Roman" pitchFamily="18" charset="0"/>
                        </a:rPr>
                        <a:t> игры «Больница», «Строители», «Готовим обед».</a:t>
                      </a:r>
                    </a:p>
                    <a:p>
                      <a:endParaRPr lang="ru-RU" sz="1400" b="0" kern="1200" dirty="0" smtClean="0">
                        <a:solidFill>
                          <a:schemeClr val="tx1"/>
                        </a:solidFill>
                        <a:latin typeface="Times New Roman" pitchFamily="18" charset="0"/>
                        <a:ea typeface="+mn-ea"/>
                        <a:cs typeface="Times New Roman" pitchFamily="18" charset="0"/>
                      </a:endParaRPr>
                    </a:p>
                    <a:p>
                      <a:r>
                        <a:rPr lang="ru-RU" sz="1400" b="0" kern="1200" dirty="0" smtClean="0">
                          <a:solidFill>
                            <a:schemeClr val="tx1"/>
                          </a:solidFill>
                          <a:latin typeface="Times New Roman" pitchFamily="18" charset="0"/>
                          <a:ea typeface="+mn-ea"/>
                          <a:cs typeface="Times New Roman" pitchFamily="18" charset="0"/>
                        </a:rPr>
                        <a:t>- Д/и «Сказки в картинках», «Сказки перепутались», «Кому, что нужно для работы».</a:t>
                      </a:r>
                    </a:p>
                    <a:p>
                      <a:endParaRPr lang="ru-RU" sz="1400" b="0" kern="1200" dirty="0" smtClean="0">
                        <a:solidFill>
                          <a:schemeClr val="tx1"/>
                        </a:solidFill>
                        <a:latin typeface="Times New Roman" pitchFamily="18" charset="0"/>
                        <a:ea typeface="+mn-ea"/>
                        <a:cs typeface="Times New Roman" pitchFamily="18" charset="0"/>
                      </a:endParaRPr>
                    </a:p>
                    <a:p>
                      <a:r>
                        <a:rPr lang="ru-RU" sz="1400" b="0" kern="1200" dirty="0" smtClean="0">
                          <a:solidFill>
                            <a:schemeClr val="tx1"/>
                          </a:solidFill>
                          <a:latin typeface="Times New Roman" pitchFamily="18" charset="0"/>
                          <a:ea typeface="+mn-ea"/>
                          <a:cs typeface="Times New Roman" pitchFamily="18" charset="0"/>
                        </a:rPr>
                        <a:t>- П/и «Лохматый пес», «У медведя во бору», «Зеркало», «Пожарные на учении».</a:t>
                      </a:r>
                    </a:p>
                    <a:p>
                      <a:endParaRPr lang="ru-RU" sz="1400" b="0" kern="1200" dirty="0" smtClean="0">
                        <a:solidFill>
                          <a:schemeClr val="tx1"/>
                        </a:solidFill>
                        <a:latin typeface="Times New Roman" pitchFamily="18" charset="0"/>
                        <a:ea typeface="+mn-ea"/>
                        <a:cs typeface="Times New Roman" pitchFamily="18" charset="0"/>
                      </a:endParaRPr>
                    </a:p>
                    <a:p>
                      <a:r>
                        <a:rPr lang="ru-RU" sz="1400" b="0" kern="1200" dirty="0" smtClean="0">
                          <a:solidFill>
                            <a:schemeClr val="tx1"/>
                          </a:solidFill>
                          <a:latin typeface="Times New Roman" pitchFamily="18" charset="0"/>
                          <a:ea typeface="+mn-ea"/>
                          <a:cs typeface="Times New Roman" pitchFamily="18" charset="0"/>
                        </a:rPr>
                        <a:t>- Разыгрывание </a:t>
                      </a:r>
                      <a:r>
                        <a:rPr lang="ru-RU" sz="1400" b="0" kern="1200" dirty="0" err="1" smtClean="0">
                          <a:solidFill>
                            <a:schemeClr val="tx1"/>
                          </a:solidFill>
                          <a:latin typeface="Times New Roman" pitchFamily="18" charset="0"/>
                          <a:ea typeface="+mn-ea"/>
                          <a:cs typeface="Times New Roman" pitchFamily="18" charset="0"/>
                        </a:rPr>
                        <a:t>потешек</a:t>
                      </a:r>
                      <a:r>
                        <a:rPr lang="ru-RU" sz="1400" b="0" kern="1200" dirty="0" smtClean="0">
                          <a:solidFill>
                            <a:schemeClr val="tx1"/>
                          </a:solidFill>
                          <a:latin typeface="Times New Roman" pitchFamily="18" charset="0"/>
                          <a:ea typeface="+mn-ea"/>
                          <a:cs typeface="Times New Roman" pitchFamily="18" charset="0"/>
                        </a:rPr>
                        <a:t> «Кисонька – </a:t>
                      </a:r>
                      <a:r>
                        <a:rPr lang="ru-RU" sz="1400" b="0" kern="1200" dirty="0" err="1" smtClean="0">
                          <a:solidFill>
                            <a:schemeClr val="tx1"/>
                          </a:solidFill>
                          <a:latin typeface="Times New Roman" pitchFamily="18" charset="0"/>
                          <a:ea typeface="+mn-ea"/>
                          <a:cs typeface="Times New Roman" pitchFamily="18" charset="0"/>
                        </a:rPr>
                        <a:t>мурысонька</a:t>
                      </a:r>
                      <a:r>
                        <a:rPr lang="ru-RU" sz="1400" b="0" kern="1200" dirty="0" smtClean="0">
                          <a:solidFill>
                            <a:schemeClr val="tx1"/>
                          </a:solidFill>
                          <a:latin typeface="Times New Roman" pitchFamily="18" charset="0"/>
                          <a:ea typeface="+mn-ea"/>
                          <a:cs typeface="Times New Roman" pitchFamily="18" charset="0"/>
                        </a:rPr>
                        <a:t>», «У Аленки в гостях», «Кошкин дом». </a:t>
                      </a:r>
                    </a:p>
                    <a:p>
                      <a:endParaRPr lang="ru-RU" sz="1400" b="0" kern="1200" dirty="0" smtClean="0">
                        <a:solidFill>
                          <a:schemeClr val="tx1"/>
                        </a:solidFill>
                        <a:latin typeface="Times New Roman" pitchFamily="18" charset="0"/>
                        <a:ea typeface="+mn-ea"/>
                        <a:cs typeface="Times New Roman" pitchFamily="18" charset="0"/>
                      </a:endParaRPr>
                    </a:p>
                    <a:p>
                      <a:r>
                        <a:rPr lang="ru-RU" sz="1400" b="0" kern="1200" dirty="0" smtClean="0">
                          <a:solidFill>
                            <a:schemeClr val="tx1"/>
                          </a:solidFill>
                          <a:latin typeface="Times New Roman" pitchFamily="18" charset="0"/>
                          <a:ea typeface="+mn-ea"/>
                          <a:cs typeface="Times New Roman" pitchFamily="18" charset="0"/>
                        </a:rPr>
                        <a:t>- </a:t>
                      </a:r>
                      <a:r>
                        <a:rPr lang="ru-RU" sz="1400" b="0" kern="1200" dirty="0" err="1" smtClean="0">
                          <a:solidFill>
                            <a:schemeClr val="tx1"/>
                          </a:solidFill>
                          <a:latin typeface="Times New Roman" pitchFamily="18" charset="0"/>
                          <a:ea typeface="+mn-ea"/>
                          <a:cs typeface="Times New Roman" pitchFamily="18" charset="0"/>
                        </a:rPr>
                        <a:t>Инсценирование</a:t>
                      </a:r>
                      <a:r>
                        <a:rPr lang="ru-RU" sz="1400" b="0" kern="1200" dirty="0" smtClean="0">
                          <a:solidFill>
                            <a:schemeClr val="tx1"/>
                          </a:solidFill>
                          <a:latin typeface="Times New Roman" pitchFamily="18" charset="0"/>
                          <a:ea typeface="+mn-ea"/>
                          <a:cs typeface="Times New Roman" pitchFamily="18" charset="0"/>
                        </a:rPr>
                        <a:t> р. н. сказок «Репка», «Колобок», «</a:t>
                      </a:r>
                      <a:r>
                        <a:rPr lang="ru-RU" sz="1400" b="0" kern="1200" dirty="0" err="1" smtClean="0">
                          <a:solidFill>
                            <a:schemeClr val="tx1"/>
                          </a:solidFill>
                          <a:latin typeface="Times New Roman" pitchFamily="18" charset="0"/>
                          <a:ea typeface="+mn-ea"/>
                          <a:cs typeface="Times New Roman" pitchFamily="18" charset="0"/>
                        </a:rPr>
                        <a:t>Заюшкина</a:t>
                      </a:r>
                      <a:r>
                        <a:rPr lang="ru-RU" sz="1400" b="0" kern="1200" dirty="0" smtClean="0">
                          <a:solidFill>
                            <a:schemeClr val="tx1"/>
                          </a:solidFill>
                          <a:latin typeface="Times New Roman" pitchFamily="18" charset="0"/>
                          <a:ea typeface="+mn-ea"/>
                          <a:cs typeface="Times New Roman" pitchFamily="18" charset="0"/>
                        </a:rPr>
                        <a:t> избушка».</a:t>
                      </a:r>
                    </a:p>
                    <a:p>
                      <a:endParaRPr lang="ru-RU" sz="1400" b="0" kern="1200" dirty="0" smtClean="0">
                        <a:solidFill>
                          <a:schemeClr val="tx1"/>
                        </a:solidFill>
                        <a:latin typeface="Times New Roman" pitchFamily="18" charset="0"/>
                        <a:ea typeface="+mn-ea"/>
                        <a:cs typeface="Times New Roman" pitchFamily="18" charset="0"/>
                      </a:endParaRPr>
                    </a:p>
                    <a:p>
                      <a:pPr>
                        <a:buFontTx/>
                        <a:buChar char="-"/>
                      </a:pPr>
                      <a:r>
                        <a:rPr lang="ru-RU" sz="1400" b="0" kern="1200" dirty="0" smtClean="0">
                          <a:solidFill>
                            <a:schemeClr val="tx1"/>
                          </a:solidFill>
                          <a:latin typeface="Times New Roman" pitchFamily="18" charset="0"/>
                          <a:ea typeface="+mn-ea"/>
                          <a:cs typeface="Times New Roman" pitchFamily="18" charset="0"/>
                        </a:rPr>
                        <a:t> Самостоятельные игры детей с фигурками настольного театра, плоскостными на </a:t>
                      </a:r>
                      <a:r>
                        <a:rPr lang="ru-RU" sz="1400" b="0" kern="1200" dirty="0" err="1" smtClean="0">
                          <a:solidFill>
                            <a:schemeClr val="tx1"/>
                          </a:solidFill>
                          <a:latin typeface="Times New Roman" pitchFamily="18" charset="0"/>
                          <a:ea typeface="+mn-ea"/>
                          <a:cs typeface="Times New Roman" pitchFamily="18" charset="0"/>
                        </a:rPr>
                        <a:t>фланелеграфе</a:t>
                      </a:r>
                      <a:r>
                        <a:rPr lang="ru-RU" sz="1400" b="0" kern="1200" dirty="0" smtClean="0">
                          <a:solidFill>
                            <a:schemeClr val="tx1"/>
                          </a:solidFill>
                          <a:latin typeface="Times New Roman" pitchFamily="18" charset="0"/>
                          <a:ea typeface="+mn-ea"/>
                          <a:cs typeface="Times New Roman" pitchFamily="18" charset="0"/>
                        </a:rPr>
                        <a:t>.</a:t>
                      </a:r>
                    </a:p>
                    <a:p>
                      <a:endParaRPr lang="ru-RU" sz="1400" b="0" kern="1200" dirty="0" smtClean="0">
                        <a:solidFill>
                          <a:schemeClr val="tx1"/>
                        </a:solidFill>
                        <a:latin typeface="Times New Roman" pitchFamily="18" charset="0"/>
                        <a:ea typeface="+mn-ea"/>
                        <a:cs typeface="Times New Roman" pitchFamily="18" charset="0"/>
                      </a:endParaRPr>
                    </a:p>
                    <a:p>
                      <a:r>
                        <a:rPr lang="ru-RU" sz="1400" b="0" kern="1200" dirty="0" smtClean="0">
                          <a:solidFill>
                            <a:schemeClr val="tx1"/>
                          </a:solidFill>
                          <a:latin typeface="Times New Roman" pitchFamily="18" charset="0"/>
                          <a:ea typeface="+mn-ea"/>
                          <a:cs typeface="Times New Roman" pitchFamily="18" charset="0"/>
                        </a:rPr>
                        <a:t>- Чтение и обсуждение сказки «Все профессии нужны, все профессии важны» с наглядным сопровождением.</a:t>
                      </a:r>
                    </a:p>
                    <a:p>
                      <a:endParaRPr lang="ru-RU" sz="1400" b="0" kern="1200" dirty="0" smtClean="0">
                        <a:solidFill>
                          <a:schemeClr val="tx1"/>
                        </a:solidFill>
                        <a:latin typeface="Times New Roman" pitchFamily="18" charset="0"/>
                        <a:ea typeface="+mn-ea"/>
                        <a:cs typeface="Times New Roman" pitchFamily="18" charset="0"/>
                      </a:endParaRPr>
                    </a:p>
                    <a:p>
                      <a:r>
                        <a:rPr lang="ru-RU" sz="1400" b="0" kern="1200" dirty="0" smtClean="0">
                          <a:solidFill>
                            <a:schemeClr val="tx1"/>
                          </a:solidFill>
                          <a:latin typeface="Times New Roman" pitchFamily="18" charset="0"/>
                          <a:ea typeface="+mn-ea"/>
                          <a:cs typeface="Times New Roman" pitchFamily="18" charset="0"/>
                        </a:rPr>
                        <a:t>- Распределение ролей.</a:t>
                      </a:r>
                    </a:p>
                    <a:p>
                      <a:endParaRPr lang="ru-RU" sz="1400" b="0" kern="1200" dirty="0" smtClean="0">
                        <a:solidFill>
                          <a:schemeClr val="tx1"/>
                        </a:solidFill>
                        <a:latin typeface="Times New Roman" pitchFamily="18" charset="0"/>
                        <a:ea typeface="+mn-ea"/>
                        <a:cs typeface="Times New Roman" pitchFamily="18" charset="0"/>
                      </a:endParaRPr>
                    </a:p>
                    <a:p>
                      <a:r>
                        <a:rPr lang="ru-RU" sz="1400" b="0" kern="1200" dirty="0" smtClean="0">
                          <a:solidFill>
                            <a:schemeClr val="tx1"/>
                          </a:solidFill>
                          <a:latin typeface="Times New Roman" pitchFamily="18" charset="0"/>
                          <a:ea typeface="+mn-ea"/>
                          <a:cs typeface="Times New Roman" pitchFamily="18" charset="0"/>
                        </a:rPr>
                        <a:t>- Работа над драматизацией сказки «Все профессии нужны, все профессии важны».</a:t>
                      </a:r>
                    </a:p>
                    <a:p>
                      <a:endParaRPr lang="ru-RU" sz="1400" b="0" kern="1200" dirty="0" smtClean="0">
                        <a:solidFill>
                          <a:schemeClr val="tx1"/>
                        </a:solidFill>
                        <a:latin typeface="Times New Roman" pitchFamily="18" charset="0"/>
                        <a:ea typeface="+mn-ea"/>
                        <a:cs typeface="Times New Roman" pitchFamily="18" charset="0"/>
                      </a:endParaRPr>
                    </a:p>
                    <a:p>
                      <a:r>
                        <a:rPr lang="ru-RU" sz="1400" b="0" kern="1200" dirty="0" smtClean="0">
                          <a:solidFill>
                            <a:schemeClr val="tx1"/>
                          </a:solidFill>
                          <a:latin typeface="Times New Roman" pitchFamily="18" charset="0"/>
                          <a:ea typeface="+mn-ea"/>
                          <a:cs typeface="Times New Roman" pitchFamily="18" charset="0"/>
                        </a:rPr>
                        <a:t>- </a:t>
                      </a:r>
                      <a:r>
                        <a:rPr lang="ru-RU" sz="1400" b="0" kern="1200" dirty="0" err="1" smtClean="0">
                          <a:solidFill>
                            <a:schemeClr val="tx1"/>
                          </a:solidFill>
                          <a:latin typeface="Times New Roman" pitchFamily="18" charset="0"/>
                          <a:ea typeface="+mn-ea"/>
                          <a:cs typeface="Times New Roman" pitchFamily="18" charset="0"/>
                        </a:rPr>
                        <a:t>Фотосессия</a:t>
                      </a:r>
                      <a:r>
                        <a:rPr lang="ru-RU" sz="1400" b="0" kern="1200" dirty="0" smtClean="0">
                          <a:solidFill>
                            <a:schemeClr val="tx1"/>
                          </a:solidFill>
                          <a:latin typeface="Times New Roman" pitchFamily="18" charset="0"/>
                          <a:ea typeface="+mn-ea"/>
                          <a:cs typeface="Times New Roman" pitchFamily="18" charset="0"/>
                        </a:rPr>
                        <a:t> «Мы играем».</a:t>
                      </a:r>
                    </a:p>
                    <a:p>
                      <a:endParaRPr lang="ru-RU" sz="1400" b="0" kern="1200" dirty="0" smtClean="0">
                        <a:solidFill>
                          <a:schemeClr val="tx1"/>
                        </a:solidFill>
                        <a:latin typeface="Times New Roman" pitchFamily="18" charset="0"/>
                        <a:ea typeface="+mn-ea"/>
                        <a:cs typeface="Times New Roman" pitchFamily="18" charset="0"/>
                      </a:endParaRPr>
                    </a:p>
                    <a:p>
                      <a:r>
                        <a:rPr lang="ru-RU" sz="1400" b="0" kern="1200" dirty="0" smtClean="0">
                          <a:solidFill>
                            <a:schemeClr val="tx1"/>
                          </a:solidFill>
                          <a:latin typeface="Times New Roman" pitchFamily="18" charset="0"/>
                          <a:ea typeface="+mn-ea"/>
                          <a:cs typeface="Times New Roman" pitchFamily="18" charset="0"/>
                        </a:rPr>
                        <a:t>- Рекомендации для родителей «Домашний кукольный театр», «Расскажи детям сказку».</a:t>
                      </a:r>
                    </a:p>
                    <a:p>
                      <a:endParaRPr lang="ru-RU" sz="1400" b="0" kern="1200" dirty="0" smtClean="0">
                        <a:solidFill>
                          <a:schemeClr val="tx1"/>
                        </a:solidFill>
                        <a:latin typeface="Times New Roman" pitchFamily="18" charset="0"/>
                        <a:ea typeface="+mn-ea"/>
                        <a:cs typeface="Times New Roman" pitchFamily="18" charset="0"/>
                      </a:endParaRPr>
                    </a:p>
                    <a:p>
                      <a:r>
                        <a:rPr lang="ru-RU" sz="1400" b="0" kern="1200" dirty="0" smtClean="0">
                          <a:solidFill>
                            <a:schemeClr val="tx1"/>
                          </a:solidFill>
                          <a:latin typeface="Times New Roman" pitchFamily="18" charset="0"/>
                          <a:ea typeface="+mn-ea"/>
                          <a:cs typeface="Times New Roman" pitchFamily="18" charset="0"/>
                        </a:rPr>
                        <a:t>- Консультации для родителей «Развитие связной речи детей через театрализованную деятельность», «Роль художественной литературы в развитии речи детей».</a:t>
                      </a:r>
                    </a:p>
                    <a:p>
                      <a:endParaRPr lang="ru-RU" sz="1400" b="0" kern="1200" dirty="0" smtClean="0">
                        <a:solidFill>
                          <a:schemeClr val="tx1"/>
                        </a:solidFill>
                        <a:latin typeface="Times New Roman" pitchFamily="18" charset="0"/>
                        <a:ea typeface="+mn-ea"/>
                        <a:cs typeface="Times New Roman" pitchFamily="18" charset="0"/>
                      </a:endParaRPr>
                    </a:p>
                    <a:p>
                      <a:r>
                        <a:rPr lang="ru-RU" sz="1400" b="0" kern="1200" dirty="0" smtClean="0">
                          <a:solidFill>
                            <a:schemeClr val="tx1"/>
                          </a:solidFill>
                          <a:latin typeface="Times New Roman" pitchFamily="18" charset="0"/>
                          <a:ea typeface="+mn-ea"/>
                          <a:cs typeface="Times New Roman" pitchFamily="18" charset="0"/>
                        </a:rPr>
                        <a:t>- Памятка «Игры для развития речи младших дошкольников».</a:t>
                      </a:r>
                    </a:p>
                    <a:p>
                      <a:pPr>
                        <a:buFontTx/>
                        <a:buNone/>
                      </a:pPr>
                      <a:endParaRPr lang="ru-RU" sz="1400" b="0" kern="1200" dirty="0" smtClean="0">
                        <a:solidFill>
                          <a:schemeClr val="tx1"/>
                        </a:solidFill>
                        <a:latin typeface="Times New Roman" pitchFamily="18" charset="0"/>
                        <a:ea typeface="+mn-ea"/>
                        <a:cs typeface="Times New Roman" pitchFamily="18" charset="0"/>
                      </a:endParaRPr>
                    </a:p>
                    <a:p>
                      <a:endParaRPr lang="ru-RU" sz="1400" b="0" dirty="0">
                        <a:latin typeface="Times New Roman" pitchFamily="18" charset="0"/>
                        <a:cs typeface="Times New Roman" pitchFamily="18" charset="0"/>
                      </a:endParaRPr>
                    </a:p>
                  </a:txBody>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5" name="Содержимое 4"/>
          <p:cNvGraphicFramePr>
            <a:graphicFrameLocks noGrp="1"/>
          </p:cNvGraphicFramePr>
          <p:nvPr>
            <p:ph idx="1"/>
          </p:nvPr>
        </p:nvGraphicFramePr>
        <p:xfrm>
          <a:off x="457200" y="3786188"/>
          <a:ext cx="6543676" cy="370840"/>
        </p:xfrm>
        <a:graphic>
          <a:graphicData uri="http://schemas.openxmlformats.org/drawingml/2006/table">
            <a:tbl>
              <a:tblPr firstRow="1" bandRow="1">
                <a:tableStyleId>{F5AB1C69-6EDB-4FF4-983F-18BD219EF322}</a:tableStyleId>
              </a:tblPr>
              <a:tblGrid>
                <a:gridCol w="3271838"/>
                <a:gridCol w="3271838"/>
              </a:tblGrid>
              <a:tr h="370840">
                <a:tc>
                  <a:txBody>
                    <a:bodyPr/>
                    <a:lstStyle/>
                    <a:p>
                      <a:endParaRPr lang="ru-RU" dirty="0"/>
                    </a:p>
                  </a:txBody>
                  <a:tcPr/>
                </a:tc>
                <a:tc>
                  <a:txBody>
                    <a:bodyPr/>
                    <a:lstStyle/>
                    <a:p>
                      <a:endParaRPr lang="ru-RU"/>
                    </a:p>
                  </a:txBody>
                  <a:tcPr/>
                </a:tc>
              </a:tr>
            </a:tbl>
          </a:graphicData>
        </a:graphic>
      </p:graphicFrame>
      <p:pic>
        <p:nvPicPr>
          <p:cNvPr id="24578" name="Picture 2" descr="http://7oom.ru/powerpoint/krasivie-fony-dlya-prezentacii-28.jpg?ver=3.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graphicFrame>
        <p:nvGraphicFramePr>
          <p:cNvPr id="6" name="Таблица 5"/>
          <p:cNvGraphicFramePr>
            <a:graphicFrameLocks noGrp="1"/>
          </p:cNvGraphicFramePr>
          <p:nvPr/>
        </p:nvGraphicFramePr>
        <p:xfrm>
          <a:off x="214282" y="214290"/>
          <a:ext cx="8786874" cy="2000264"/>
        </p:xfrm>
        <a:graphic>
          <a:graphicData uri="http://schemas.openxmlformats.org/drawingml/2006/table">
            <a:tbl>
              <a:tblPr firstRow="1" bandRow="1">
                <a:tableStyleId>{F5AB1C69-6EDB-4FF4-983F-18BD219EF322}</a:tableStyleId>
              </a:tblPr>
              <a:tblGrid>
                <a:gridCol w="1643074"/>
                <a:gridCol w="7143800"/>
              </a:tblGrid>
              <a:tr h="20002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1" i="1" kern="1200" dirty="0" smtClean="0">
                          <a:solidFill>
                            <a:schemeClr val="dk1"/>
                          </a:solidFill>
                          <a:latin typeface="Times New Roman" pitchFamily="18" charset="0"/>
                          <a:ea typeface="+mn-ea"/>
                          <a:cs typeface="Times New Roman" pitchFamily="18" charset="0"/>
                        </a:rPr>
                        <a:t>Заключительный (1 неделя)</a:t>
                      </a:r>
                      <a:endParaRPr lang="ru-RU" sz="1400" b="1" kern="1200" dirty="0" smtClean="0">
                        <a:solidFill>
                          <a:schemeClr val="dk1"/>
                        </a:solidFill>
                        <a:latin typeface="Times New Roman" pitchFamily="18" charset="0"/>
                        <a:ea typeface="+mn-ea"/>
                        <a:cs typeface="Times New Roman" pitchFamily="18" charset="0"/>
                      </a:endParaRPr>
                    </a:p>
                    <a:p>
                      <a:endParaRPr lang="ru-RU" dirty="0"/>
                    </a:p>
                  </a:txBody>
                  <a:tcPr/>
                </a:tc>
                <a:tc>
                  <a:txBody>
                    <a:bodyPr/>
                    <a:lstStyle/>
                    <a:p>
                      <a:r>
                        <a:rPr lang="ru-RU" sz="1400" b="0" kern="1200" dirty="0" smtClean="0">
                          <a:solidFill>
                            <a:schemeClr val="dk1"/>
                          </a:solidFill>
                          <a:latin typeface="Times New Roman" pitchFamily="18" charset="0"/>
                          <a:ea typeface="+mn-ea"/>
                          <a:cs typeface="Times New Roman" pitchFamily="18" charset="0"/>
                        </a:rPr>
                        <a:t>- </a:t>
                      </a:r>
                      <a:r>
                        <a:rPr lang="ru-RU" sz="1400" b="0" kern="1200" dirty="0" err="1" smtClean="0">
                          <a:solidFill>
                            <a:schemeClr val="dk1"/>
                          </a:solidFill>
                          <a:latin typeface="Times New Roman" pitchFamily="18" charset="0"/>
                          <a:ea typeface="+mn-ea"/>
                          <a:cs typeface="Times New Roman" pitchFamily="18" charset="0"/>
                        </a:rPr>
                        <a:t>Фотоколлаж</a:t>
                      </a:r>
                      <a:r>
                        <a:rPr lang="ru-RU" sz="1400" b="0" kern="1200" dirty="0" smtClean="0">
                          <a:solidFill>
                            <a:schemeClr val="dk1"/>
                          </a:solidFill>
                          <a:latin typeface="Times New Roman" pitchFamily="18" charset="0"/>
                          <a:ea typeface="+mn-ea"/>
                          <a:cs typeface="Times New Roman" pitchFamily="18" charset="0"/>
                        </a:rPr>
                        <a:t> «Мы играем».</a:t>
                      </a:r>
                    </a:p>
                    <a:p>
                      <a:endParaRPr lang="ru-RU" sz="1400" b="0" kern="1200" dirty="0" smtClean="0">
                        <a:solidFill>
                          <a:schemeClr val="dk1"/>
                        </a:solidFill>
                        <a:latin typeface="Times New Roman" pitchFamily="18" charset="0"/>
                        <a:ea typeface="+mn-ea"/>
                        <a:cs typeface="Times New Roman" pitchFamily="18" charset="0"/>
                      </a:endParaRPr>
                    </a:p>
                    <a:p>
                      <a:r>
                        <a:rPr lang="ru-RU" sz="1400" b="0" kern="1200" dirty="0" smtClean="0">
                          <a:solidFill>
                            <a:schemeClr val="dk1"/>
                          </a:solidFill>
                          <a:latin typeface="Times New Roman" pitchFamily="18" charset="0"/>
                          <a:ea typeface="+mn-ea"/>
                          <a:cs typeface="Times New Roman" pitchFamily="18" charset="0"/>
                        </a:rPr>
                        <a:t>- Презентация  проекта для педагогов и родителей «Развитие речи детей младшего дошкольного возраста через театрально – игровую деятельность в рамках ранней </a:t>
                      </a:r>
                      <a:r>
                        <a:rPr lang="ru-RU" sz="1400" b="0" kern="1200" dirty="0" err="1" smtClean="0">
                          <a:solidFill>
                            <a:schemeClr val="dk1"/>
                          </a:solidFill>
                          <a:latin typeface="Times New Roman" pitchFamily="18" charset="0"/>
                          <a:ea typeface="+mn-ea"/>
                          <a:cs typeface="Times New Roman" pitchFamily="18" charset="0"/>
                        </a:rPr>
                        <a:t>профорентации</a:t>
                      </a:r>
                      <a:r>
                        <a:rPr lang="ru-RU" sz="1400" b="0" kern="1200" dirty="0" smtClean="0">
                          <a:solidFill>
                            <a:schemeClr val="dk1"/>
                          </a:solidFill>
                          <a:latin typeface="Times New Roman" pitchFamily="18" charset="0"/>
                          <a:ea typeface="+mn-ea"/>
                          <a:cs typeface="Times New Roman" pitchFamily="18" charset="0"/>
                        </a:rPr>
                        <a:t>».</a:t>
                      </a:r>
                    </a:p>
                    <a:p>
                      <a:endParaRPr lang="ru-RU" sz="1400" b="0" kern="1200" dirty="0" smtClean="0">
                        <a:solidFill>
                          <a:schemeClr val="dk1"/>
                        </a:solidFill>
                        <a:latin typeface="Times New Roman" pitchFamily="18" charset="0"/>
                        <a:ea typeface="+mn-ea"/>
                        <a:cs typeface="Times New Roman" pitchFamily="18" charset="0"/>
                      </a:endParaRPr>
                    </a:p>
                    <a:p>
                      <a:r>
                        <a:rPr lang="ru-RU" sz="1400" b="0" kern="1200" dirty="0" smtClean="0">
                          <a:solidFill>
                            <a:schemeClr val="dk1"/>
                          </a:solidFill>
                          <a:latin typeface="Times New Roman" pitchFamily="18" charset="0"/>
                          <a:ea typeface="+mn-ea"/>
                          <a:cs typeface="Times New Roman" pitchFamily="18" charset="0"/>
                        </a:rPr>
                        <a:t>- Показ сказки «Все профессии нужны, все профессии важны».</a:t>
                      </a:r>
                    </a:p>
                    <a:p>
                      <a:endParaRPr lang="ru-RU" dirty="0"/>
                    </a:p>
                  </a:txBody>
                  <a:tcPr/>
                </a:tc>
              </a:tr>
            </a:tbl>
          </a:graphicData>
        </a:graphic>
      </p:graphicFrame>
      <p:sp>
        <p:nvSpPr>
          <p:cNvPr id="4098" name="Rectangle 2"/>
          <p:cNvSpPr>
            <a:spLocks noChangeArrowheads="1"/>
          </p:cNvSpPr>
          <p:nvPr/>
        </p:nvSpPr>
        <p:spPr bwMode="auto">
          <a:xfrm>
            <a:off x="214282" y="2683866"/>
            <a:ext cx="8786874" cy="20928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Выводы.</a:t>
            </a: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099" name="Rectangle 3"/>
          <p:cNvSpPr>
            <a:spLocks noChangeArrowheads="1"/>
          </p:cNvSpPr>
          <p:nvPr/>
        </p:nvSpPr>
        <p:spPr bwMode="auto">
          <a:xfrm>
            <a:off x="142844" y="2472335"/>
            <a:ext cx="8858312" cy="2462213"/>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ru-RU" sz="1400" dirty="0" smtClean="0">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 ходе проекта были созданы условия, способствующие развитию речи детей младшего дошкольного возраста посредством театрализованной деятельности при взаимодействии педагогов и родителей. У детей сформировался устойчивый интерес к театрально - игровой деятельности, желание участвовать в драматизации по сюжету знакомой сказки, сформировано умение передавать характер персонажа интонационной выразительностью речи, мимикой, жестами. Дети научились пользоваться настольным и пальчиковым театром, строить ролевые диалоги и согласовывать свои действия с другими детьми в ходе игры. </a:t>
            </a:r>
            <a:r>
              <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Улучшился уровень развития речи воспитанников. </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У родителей появился интерес к театру и совместной театрализованной деятельности,</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с их помощью пополнился театрализованный центр.</a:t>
            </a:r>
            <a:r>
              <a:rPr kumimoji="0" lang="ru-RU" sz="1400" b="0" i="0" u="none" strike="noStrike" cap="none" normalizeH="0" baseline="0" dirty="0" smtClean="0">
                <a:ln>
                  <a:noFill/>
                </a:ln>
                <a:solidFill>
                  <a:srgbClr val="111111"/>
                </a:solidFill>
                <a:effectLst/>
                <a:latin typeface="Times New Roman" pitchFamily="18" charset="0"/>
                <a:ea typeface="Times New Roman" pitchFamily="18" charset="0"/>
                <a:cs typeface="Times New Roman" pitchFamily="18" charset="0"/>
              </a:rPr>
              <a:t> Можно сделать вывод о том, что данный вид </a:t>
            </a:r>
            <a:r>
              <a:rPr kumimoji="0" lang="ru-RU" sz="1400" i="0" u="none" strike="noStrike" cap="none" normalizeH="0" baseline="0" dirty="0" smtClean="0">
                <a:ln>
                  <a:noFill/>
                </a:ln>
                <a:solidFill>
                  <a:srgbClr val="111111"/>
                </a:solidFill>
                <a:effectLst/>
                <a:latin typeface="Times New Roman" pitchFamily="18" charset="0"/>
                <a:ea typeface="Times New Roman" pitchFamily="18" charset="0"/>
                <a:cs typeface="Times New Roman" pitchFamily="18" charset="0"/>
              </a:rPr>
              <a:t>деятельности является эффективным методом развития речи детей младшего дошкольного возраста.</a:t>
            </a:r>
            <a:r>
              <a:rPr kumimoji="0" lang="ru-RU" sz="140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endParaRPr kumimoji="0" lang="ru-RU" sz="140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1" name="TextBox 10"/>
          <p:cNvSpPr txBox="1"/>
          <p:nvPr/>
        </p:nvSpPr>
        <p:spPr>
          <a:xfrm>
            <a:off x="357158" y="2571744"/>
            <a:ext cx="2357454" cy="307777"/>
          </a:xfrm>
          <a:prstGeom prst="rect">
            <a:avLst/>
          </a:prstGeom>
          <a:noFill/>
        </p:spPr>
        <p:txBody>
          <a:bodyPr wrap="square" rtlCol="0">
            <a:spAutoFit/>
          </a:bodyPr>
          <a:lstStyle/>
          <a:p>
            <a:r>
              <a:rPr lang="ru-RU" sz="1400" b="1" dirty="0" smtClean="0">
                <a:latin typeface="Times New Roman" pitchFamily="18" charset="0"/>
                <a:cs typeface="Times New Roman" pitchFamily="18" charset="0"/>
              </a:rPr>
              <a:t>Выводы.</a:t>
            </a:r>
            <a:endParaRPr lang="ru-RU" sz="1400" b="1" dirty="0">
              <a:latin typeface="Times New Roman" pitchFamily="18" charset="0"/>
              <a:cs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5" name="Содержимое 4"/>
          <p:cNvGraphicFramePr>
            <a:graphicFrameLocks noGrp="1"/>
          </p:cNvGraphicFramePr>
          <p:nvPr>
            <p:ph idx="1"/>
          </p:nvPr>
        </p:nvGraphicFramePr>
        <p:xfrm>
          <a:off x="457200" y="3786188"/>
          <a:ext cx="6543676" cy="370840"/>
        </p:xfrm>
        <a:graphic>
          <a:graphicData uri="http://schemas.openxmlformats.org/drawingml/2006/table">
            <a:tbl>
              <a:tblPr firstRow="1" bandRow="1">
                <a:tableStyleId>{F5AB1C69-6EDB-4FF4-983F-18BD219EF322}</a:tableStyleId>
              </a:tblPr>
              <a:tblGrid>
                <a:gridCol w="3271838"/>
                <a:gridCol w="3271838"/>
              </a:tblGrid>
              <a:tr h="370840">
                <a:tc>
                  <a:txBody>
                    <a:bodyPr/>
                    <a:lstStyle/>
                    <a:p>
                      <a:endParaRPr lang="ru-RU" dirty="0"/>
                    </a:p>
                  </a:txBody>
                  <a:tcPr/>
                </a:tc>
                <a:tc>
                  <a:txBody>
                    <a:bodyPr/>
                    <a:lstStyle/>
                    <a:p>
                      <a:endParaRPr lang="ru-RU"/>
                    </a:p>
                  </a:txBody>
                  <a:tcPr/>
                </a:tc>
              </a:tr>
            </a:tbl>
          </a:graphicData>
        </a:graphic>
      </p:graphicFrame>
      <p:pic>
        <p:nvPicPr>
          <p:cNvPr id="24578" name="Picture 2" descr="http://7oom.ru/powerpoint/krasivie-fony-dlya-prezentacii-28.jpg?ver=3.0"/>
          <p:cNvPicPr>
            <a:picLocks noChangeAspect="1" noChangeArrowheads="1"/>
          </p:cNvPicPr>
          <p:nvPr/>
        </p:nvPicPr>
        <p:blipFill>
          <a:blip r:embed="rId2" cstate="print"/>
          <a:srcRect/>
          <a:stretch>
            <a:fillRect/>
          </a:stretch>
        </p:blipFill>
        <p:spPr bwMode="auto">
          <a:xfrm>
            <a:off x="0" y="0"/>
            <a:ext cx="914400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098" name="Rectangle 2"/>
          <p:cNvSpPr>
            <a:spLocks noChangeArrowheads="1"/>
          </p:cNvSpPr>
          <p:nvPr/>
        </p:nvSpPr>
        <p:spPr bwMode="auto">
          <a:xfrm>
            <a:off x="214282" y="2791588"/>
            <a:ext cx="8786874" cy="1877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b="1"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026" name="Picture 2" descr="C:\Users\Olga\Desktop\DSCN7047.JPG"/>
          <p:cNvPicPr>
            <a:picLocks noChangeAspect="1" noChangeArrowheads="1"/>
          </p:cNvPicPr>
          <p:nvPr/>
        </p:nvPicPr>
        <p:blipFill>
          <a:blip r:embed="rId3" cstate="print"/>
          <a:srcRect l="2222" t="-2963" r="8889"/>
          <a:stretch>
            <a:fillRect/>
          </a:stretch>
        </p:blipFill>
        <p:spPr bwMode="auto">
          <a:xfrm>
            <a:off x="571472" y="857232"/>
            <a:ext cx="3071834" cy="25717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27" name="Picture 3"/>
          <p:cNvPicPr>
            <a:picLocks noChangeAspect="1" noChangeArrowheads="1"/>
          </p:cNvPicPr>
          <p:nvPr/>
        </p:nvPicPr>
        <p:blipFill>
          <a:blip r:embed="rId4" cstate="print"/>
          <a:srcRect/>
          <a:stretch>
            <a:fillRect/>
          </a:stretch>
        </p:blipFill>
        <p:spPr bwMode="auto">
          <a:xfrm>
            <a:off x="428596" y="4071942"/>
            <a:ext cx="3286148" cy="25003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28" name="Picture 4"/>
          <p:cNvPicPr>
            <a:picLocks noChangeAspect="1" noChangeArrowheads="1"/>
          </p:cNvPicPr>
          <p:nvPr/>
        </p:nvPicPr>
        <p:blipFill>
          <a:blip r:embed="rId5" cstate="print"/>
          <a:srcRect/>
          <a:stretch>
            <a:fillRect/>
          </a:stretch>
        </p:blipFill>
        <p:spPr bwMode="auto">
          <a:xfrm>
            <a:off x="4857752" y="857232"/>
            <a:ext cx="3449054" cy="259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29" name="Picture 5"/>
          <p:cNvPicPr>
            <a:picLocks noChangeAspect="1" noChangeArrowheads="1"/>
          </p:cNvPicPr>
          <p:nvPr/>
        </p:nvPicPr>
        <p:blipFill>
          <a:blip r:embed="rId6" cstate="print"/>
          <a:srcRect/>
          <a:stretch>
            <a:fillRect/>
          </a:stretch>
        </p:blipFill>
        <p:spPr bwMode="auto">
          <a:xfrm>
            <a:off x="4786314" y="4000504"/>
            <a:ext cx="3444875" cy="2590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Box 9"/>
          <p:cNvSpPr txBox="1"/>
          <p:nvPr/>
        </p:nvSpPr>
        <p:spPr>
          <a:xfrm>
            <a:off x="1428728" y="142852"/>
            <a:ext cx="5929354" cy="400110"/>
          </a:xfrm>
          <a:prstGeom prst="rect">
            <a:avLst/>
          </a:prstGeom>
          <a:noFill/>
        </p:spPr>
        <p:txBody>
          <a:bodyPr wrap="square" rtlCol="0">
            <a:spAutoFit/>
          </a:bodyPr>
          <a:lstStyle/>
          <a:p>
            <a:pPr algn="ctr"/>
            <a:r>
              <a:rPr lang="ru-RU" sz="2000" b="1" dirty="0" smtClean="0">
                <a:solidFill>
                  <a:srgbClr val="FF0000"/>
                </a:solidFill>
              </a:rPr>
              <a:t>Знакомство с профессиями</a:t>
            </a:r>
            <a:endParaRPr lang="ru-RU" sz="2000" b="1" dirty="0">
              <a:solidFill>
                <a:srgbClr val="FF0000"/>
              </a:solidFill>
            </a:endParaRP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566</TotalTime>
  <Words>760</Words>
  <Application>Microsoft Office PowerPoint</Application>
  <PresentationFormat>Экран (4:3)</PresentationFormat>
  <Paragraphs>250</Paragraphs>
  <Slides>24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24</vt:i4>
      </vt:variant>
    </vt:vector>
  </HeadingPairs>
  <TitlesOfParts>
    <vt:vector size="25"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Olga</dc:creator>
  <cp:lastModifiedBy>Admin</cp:lastModifiedBy>
  <cp:revision>59</cp:revision>
  <dcterms:created xsi:type="dcterms:W3CDTF">2019-02-17T09:00:59Z</dcterms:created>
  <dcterms:modified xsi:type="dcterms:W3CDTF">2022-07-31T13:56:41Z</dcterms:modified>
</cp:coreProperties>
</file>