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0" r:id="rId4"/>
    <p:sldId id="271" r:id="rId5"/>
    <p:sldId id="270" r:id="rId6"/>
    <p:sldId id="272" r:id="rId7"/>
    <p:sldId id="257" r:id="rId8"/>
    <p:sldId id="261" r:id="rId9"/>
    <p:sldId id="262" r:id="rId10"/>
    <p:sldId id="263" r:id="rId11"/>
    <p:sldId id="264" r:id="rId12"/>
    <p:sldId id="265" r:id="rId13"/>
    <p:sldId id="266" r:id="rId14"/>
    <p:sldId id="258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66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DB6B-686D-4D42-A94B-2BC746CD5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CBE1B8-7624-40D7-A594-109524304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A22F1F-09EE-4166-B431-117A0E78C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2FCBBD-1B12-4B13-8EA2-5D3B9B65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28495-50BA-48E5-99CD-9CDFB1AE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1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06810-590B-4A35-A234-B2F493150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B37056-4763-4C5A-87AC-017003B8E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A6E59-C285-4C9A-9348-65431B5C3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0AC43D-006E-4EDB-AB9C-55F0B2E4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42A34-3396-45A2-9721-D15C5216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9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38368A-7A7E-4551-9851-82ABDFB64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A865B5-F832-4634-ACFB-9E2369A8F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38C5FF-A624-45AC-B96A-0A2824D20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0E63C8-79A0-44AB-88D9-B26BB30E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6FE87-7553-4FCE-962B-4872EC75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16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B95D9-1436-4772-9E07-9DB4F85F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7980AF-FAB8-467C-9B4F-702D3230C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2E9FA5-BC95-445C-B69F-BB5BCED3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83FF2-69E7-46F7-8608-F53FA6D6E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3F2C4-535F-4E94-82C6-D90FE00C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820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DAA31-5838-4574-B91A-21F404FB7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99AC4-2905-4B8C-A320-D374B1C20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B26F15-33AF-43E5-BDCA-22090377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0DFE40-4B4A-402C-8AC1-BDAFD28F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BB1A3-AD28-4A4E-A32B-D51389FC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59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1C424-73C3-41D9-B663-1FC98466F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BE3C36-8D27-4DDD-BC51-9721E99BC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523ADF-9D00-4F4D-BBE2-5165B07FD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3986F6-1763-472D-930B-D70B5EC5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A3F447-3508-4BCD-8784-B7D24D63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EF98AD-93C0-42C1-A5AB-AD083FFE2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520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9D831-30AF-4146-953A-A971FF3E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53F4AB-694F-45A3-B285-1437D1323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DF8ECB-4F31-4E11-9B33-8E0A4A7FE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46049-91C5-4C6A-BE13-DC1A7CCC1E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1DC805-CFFC-450B-8B0C-665AC91CF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878B2A-F8CE-4A28-AFDA-738CF5523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240E01-D4D0-4D4D-8AA2-8521BE335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A3AB4D-EB47-4F5C-A634-AA97277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18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14AC8-32C1-4587-9E5E-017EC471B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34394B-CA90-444D-9852-882940143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C0D2A1-EA76-4095-BD20-4F36F25A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C0169D-F909-45D8-8ADE-BFC80741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14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9958394-A4B4-4EBA-A1BB-D9DD9D67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D115B7-6EA0-4BA9-BE86-4C17DFB1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70BD0F-57EC-44F3-B65B-0A8C3542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9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D98EB-A981-4FBB-B43E-71D1E4FC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CF1AA3-00DC-4284-B391-6C2E0383C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408BBD-B527-431E-89AA-7DA7B8D9E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4B1324-2CE9-4F57-9A85-89004B8D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4A565F-24CD-4B0B-8E9C-8B7BF6E2A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EC9196-DC42-41F2-BA57-D2513B12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620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B3CD8-F6C7-40E5-A739-A6CC6EAE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872317-83CA-466E-910F-259EE2F3C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74A8C1-988F-468F-80BD-9E9C58C8A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89B1BA-8A5F-4A39-92CB-D5D95204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877F05-F0EB-40CE-BFC3-279ABC82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E915D5-E327-47A6-BA70-ECBD1DF62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87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FBD75-A1C6-4F8C-B399-3197264D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9D3528-58B3-4D9C-A55B-541CEA75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CEADD1-46C1-4500-935A-B6706DEE8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2FB31-96E5-48C4-AE32-49FE2D48960D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ACFA7-DB0F-4EB6-8842-ED71B17E6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9782A-17FF-4777-A8A8-B3F38E37C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3A114-90E6-486A-8DD8-372AB5341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72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9C895-A2A0-45DD-9FAF-DCD9CAA8E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462" y="79423"/>
            <a:ext cx="10937159" cy="1989630"/>
          </a:xfrm>
          <a:solidFill>
            <a:schemeClr val="accent6">
              <a:lumMod val="20000"/>
              <a:lumOff val="80000"/>
              <a:alpha val="30196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b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«Красная книга Кузбасса»</a:t>
            </a:r>
            <a:br>
              <a:rPr lang="ru-RU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5E9B7A-58F0-4864-AA66-B332B2BA2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9149" y="4401399"/>
            <a:ext cx="3863538" cy="204577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Автор – составитель:</a:t>
            </a:r>
          </a:p>
          <a:p>
            <a:pPr algn="l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О.В.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Багаутдинова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l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l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МБДОУ «Детский сад №26 «Журавушка»</a:t>
            </a:r>
          </a:p>
          <a:p>
            <a:pPr algn="l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                        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9F1E60-3FE9-4127-B3DD-36813C804C0C}"/>
              </a:ext>
            </a:extLst>
          </p:cNvPr>
          <p:cNvSpPr/>
          <p:nvPr/>
        </p:nvSpPr>
        <p:spPr>
          <a:xfrm>
            <a:off x="10624457" y="5950857"/>
            <a:ext cx="1378857" cy="78014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D75C02-EEC1-4C47-8036-7AF286078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96" y="2237752"/>
            <a:ext cx="2658141" cy="19949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1CED9C-595C-475D-B745-39364B928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3" y="2237752"/>
            <a:ext cx="2787706" cy="21125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D76543-D289-4374-8512-B668EB176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9" y="4635250"/>
            <a:ext cx="3068662" cy="2045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ED359A-2638-4E42-BB18-1046DA34B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451870" y="4635250"/>
            <a:ext cx="3068661" cy="20457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4702AA-085D-4160-8943-E31DCC90A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21" y="2471603"/>
            <a:ext cx="2807755" cy="1858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7600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7F671-8A93-4DC3-BCB4-693D3461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486" y="159658"/>
            <a:ext cx="4822370" cy="957942"/>
          </a:xfr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Лебедь кликун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38A06-77B8-496E-B736-3903A73B8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60" y="1494971"/>
            <a:ext cx="6603998" cy="35850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Снежно-белое оперение очень пышное, густое, с большим количеством нежного пуха. Тело вытянутое, шея равна по длине телу. Уздечка и основание клюва желтые или желто-оранжевые, конец клюва черный. Ноги короткие, черные. Хвост округлый.</a:t>
            </a:r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DF6D75C-911A-4FDA-9063-129936261792}"/>
              </a:ext>
            </a:extLst>
          </p:cNvPr>
          <p:cNvSpPr/>
          <p:nvPr/>
        </p:nvSpPr>
        <p:spPr>
          <a:xfrm>
            <a:off x="10624457" y="5950857"/>
            <a:ext cx="1378857" cy="78014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C2B425-7BA6-4ABC-BFBA-FCB0D7015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933198" y="4260111"/>
            <a:ext cx="3591780" cy="2394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F261AE-8A10-4778-88D4-8536FE64D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58" y="1494971"/>
            <a:ext cx="5167829" cy="3367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7727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7F671-8A93-4DC3-BCB4-693D3461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486" y="159658"/>
            <a:ext cx="4822370" cy="957942"/>
          </a:xfr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Беркут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38A06-77B8-496E-B736-3903A73B8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59" y="1567543"/>
            <a:ext cx="6966855" cy="50219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Крупный орел, длина тела которого достигает 1 м, размах крыльев около 2 м. </a:t>
            </a:r>
            <a:r>
              <a:rPr lang="ru-RU" b="1" dirty="0"/>
              <a:t>Окраска бурая</a:t>
            </a:r>
            <a:r>
              <a:rPr lang="ru-RU" dirty="0"/>
              <a:t>, почти однотонная, у молодых птиц со светлыми </a:t>
            </a:r>
            <a:r>
              <a:rPr lang="ru-RU" dirty="0" err="1"/>
              <a:t>пестринами</a:t>
            </a:r>
            <a:r>
              <a:rPr lang="ru-RU" dirty="0"/>
              <a:t>. Верх головы и задняя часть шеи у взрослых птиц окрашена в более светлый рыжевато-золотистый цвет, чего нет у молодых. У молодых птиц — белое основание хвоста и светлая продольная полоса по средней части крыла; с возрастом светлая </a:t>
            </a:r>
            <a:r>
              <a:rPr lang="ru-RU" b="1" dirty="0"/>
              <a:t>окраска и того</a:t>
            </a:r>
            <a:r>
              <a:rPr lang="ru-RU" dirty="0"/>
              <a:t>, и другого почти исчезает, но чаще всего не полностью.</a:t>
            </a:r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95EF1F4-42D8-4B5C-B14F-C18E54DA7F4D}"/>
              </a:ext>
            </a:extLst>
          </p:cNvPr>
          <p:cNvSpPr/>
          <p:nvPr/>
        </p:nvSpPr>
        <p:spPr>
          <a:xfrm>
            <a:off x="10624457" y="5950857"/>
            <a:ext cx="1378857" cy="78014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AA96FD-DE84-4D05-BF34-EB88B42E3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14" y="3614286"/>
            <a:ext cx="3357034" cy="25168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301C22-89E8-4B76-ABB1-CC2D22FEF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22" y="726898"/>
            <a:ext cx="3264626" cy="2263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7886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7F671-8A93-4DC3-BCB4-693D3461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159658"/>
            <a:ext cx="5315856" cy="957942"/>
          </a:xfr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Кандык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сибирский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38A06-77B8-496E-B736-3903A73B8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60" y="1843314"/>
            <a:ext cx="6574969" cy="4746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Многолетнее травянистое луковичное растение. Луковица коническая, одета беловато-желтой оболочкой, находится в почве на глубине до 15 см. Стебель прямостоячий, 12–30 см высотой, снабженный около середины или немножко ниже двумя супротивными листьями. Цветок один, поникающий, фиолетово-розовый или лиловый.</a:t>
            </a:r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00DDEE0-6965-4A57-9D44-81F88FB1D500}"/>
              </a:ext>
            </a:extLst>
          </p:cNvPr>
          <p:cNvSpPr/>
          <p:nvPr/>
        </p:nvSpPr>
        <p:spPr>
          <a:xfrm>
            <a:off x="10624457" y="5950857"/>
            <a:ext cx="1378857" cy="78014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8C20A6-E7C6-47CB-947E-DC5DC2E7D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106" y="1061581"/>
            <a:ext cx="3147159" cy="22095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D22C3B-A56E-4ECD-9D6D-5411D1974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02" y="3661220"/>
            <a:ext cx="3936701" cy="26797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817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7F671-8A93-4DC3-BCB4-693D3461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486" y="159658"/>
            <a:ext cx="4822370" cy="957942"/>
          </a:xfr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Липа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сибирская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38A06-77B8-496E-B736-3903A73B8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60" y="1553029"/>
            <a:ext cx="6923312" cy="5036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Дерево или высокий кустарник до 27 м высотой. Ствол до 1 м в диаметром. Пластинки листьев на цветущих побегах округло-овальные, с косым плоским </a:t>
            </a:r>
            <a:r>
              <a:rPr lang="ru-RU" i="1" dirty="0"/>
              <a:t>(редко слегка выемчатым)</a:t>
            </a:r>
            <a:r>
              <a:rPr lang="ru-RU" dirty="0"/>
              <a:t> или клиновидным основанием. Цветки правильные с 5-членной чашечкой и зеленовато-белым венчиком. Цветет в первой или второй декаде июля. Плодоношение в конце июля, в августе.</a:t>
            </a:r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CBD258E-AA76-42C3-9B22-3050ACC54878}"/>
              </a:ext>
            </a:extLst>
          </p:cNvPr>
          <p:cNvSpPr/>
          <p:nvPr/>
        </p:nvSpPr>
        <p:spPr>
          <a:xfrm>
            <a:off x="10624457" y="5950857"/>
            <a:ext cx="1378857" cy="78014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C7BD22-773B-4999-B50E-2009E5CBF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902" y="913191"/>
            <a:ext cx="3354412" cy="25158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A32E0B-E57F-43E2-8243-C02619DD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45" y="3639457"/>
            <a:ext cx="3354412" cy="2227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54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7F671-8A93-4DC3-BCB4-693D3461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922" y="251791"/>
            <a:ext cx="10306878" cy="1438898"/>
          </a:xfrm>
          <a:solidFill>
            <a:schemeClr val="accent6">
              <a:lumMod val="60000"/>
              <a:lumOff val="40000"/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Правила поведения в природе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38A06-77B8-496E-B736-3903A73B8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829"/>
            <a:ext cx="10515600" cy="48271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1. Не шумите на природе. Не берите с собой магнитофоны, барабаны! При сборе трав, плодов и грибов бережно относитесь к тому, на чём они росли.</a:t>
            </a:r>
          </a:p>
          <a:p>
            <a:pPr marL="0" indent="0" algn="ctr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2. Не ловите бабочек, стрекоз, кузнечиков, лягушек, жуков.</a:t>
            </a:r>
          </a:p>
          <a:p>
            <a:pPr marL="0" indent="0" algn="ctr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3. Не ломайте ветки деревьев и кустарников.</a:t>
            </a:r>
          </a:p>
          <a:p>
            <a:pPr marL="0" indent="0" algn="ctr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4. Убирайте за собой мусор.</a:t>
            </a:r>
          </a:p>
          <a:p>
            <a:pPr marL="0" indent="0" algn="ctr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5. Берегите 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прекрасный мир растений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6. Не ловите детёнышей диких животных и не уносите их домой.</a:t>
            </a:r>
          </a:p>
          <a:p>
            <a:endParaRPr lang="ru-RU" dirty="0"/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2E48C5C-2153-4293-AC35-08E1BC4B4E44}"/>
              </a:ext>
            </a:extLst>
          </p:cNvPr>
          <p:cNvSpPr/>
          <p:nvPr/>
        </p:nvSpPr>
        <p:spPr>
          <a:xfrm>
            <a:off x="10624457" y="5950857"/>
            <a:ext cx="1378857" cy="78014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27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D6B85C-6AA7-4E50-B8A7-C03F2A3D2BBE}"/>
              </a:ext>
            </a:extLst>
          </p:cNvPr>
          <p:cNvSpPr/>
          <p:nvPr/>
        </p:nvSpPr>
        <p:spPr>
          <a:xfrm>
            <a:off x="537029" y="711200"/>
            <a:ext cx="1121954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Природа</a:t>
            </a:r>
            <a:r>
              <a:rPr lang="ru-RU" sz="5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5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матушка, человек – сын природы. Мать надо любить, беречь и подчиняться её законам.</a:t>
            </a:r>
          </a:p>
          <a:p>
            <a:pPr algn="ctr"/>
            <a:r>
              <a:rPr lang="ru-RU" sz="5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Каждый живой организм имеет право на существование</a:t>
            </a:r>
            <a:r>
              <a:rPr lang="ru-RU" sz="5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2660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03D2A4-D87F-4AC4-87BC-51F4CCB67326}"/>
              </a:ext>
            </a:extLst>
          </p:cNvPr>
          <p:cNvSpPr/>
          <p:nvPr/>
        </p:nvSpPr>
        <p:spPr>
          <a:xfrm>
            <a:off x="463826" y="291548"/>
            <a:ext cx="1076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Красная книга Кемеровской области</a:t>
            </a: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Красная книга Кемеровской области была создана в 2000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году. Она состоит из двух частей: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1.Основная часть(животные, которым грозит исчезновение</a:t>
            </a: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из фауны Кузбасса)</a:t>
            </a:r>
          </a:p>
          <a:p>
            <a:pPr algn="ctr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2.Приложение(занесены кандидаты в красную книгу).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854C62-FFBA-405C-BE7A-5A6E7D1BB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760">
            <a:off x="7365774" y="3531807"/>
            <a:ext cx="2421372" cy="3177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3F1930-DB62-4CBA-9A18-2B784C015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705">
            <a:off x="2109927" y="3566998"/>
            <a:ext cx="2478416" cy="319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&quot;Вперед&quot; или &quot;Следующий&quot;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D8139F9-C16E-47E4-B87C-4D0C82BF9553}"/>
              </a:ext>
            </a:extLst>
          </p:cNvPr>
          <p:cNvSpPr/>
          <p:nvPr/>
        </p:nvSpPr>
        <p:spPr>
          <a:xfrm>
            <a:off x="10624457" y="5950857"/>
            <a:ext cx="1378857" cy="78014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015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A2E6BC-1421-4DB7-BC4C-37D9F9E6E723}"/>
              </a:ext>
            </a:extLst>
          </p:cNvPr>
          <p:cNvSpPr/>
          <p:nvPr/>
        </p:nvSpPr>
        <p:spPr>
          <a:xfrm>
            <a:off x="754742" y="319314"/>
            <a:ext cx="1103085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Красная книга</a:t>
            </a:r>
            <a:r>
              <a:rPr lang="ru-RU" sz="2800" b="0" i="0" dirty="0">
                <a:effectLst/>
                <a:latin typeface="Arial" panose="020B0604020202020204" pitchFamily="34" charset="0"/>
              </a:rPr>
              <a:t> – список и описания редких и находящихся под угрозой исчезновения животных, растений, грибов и лишайников. </a:t>
            </a:r>
          </a:p>
          <a:p>
            <a:pPr algn="ctr"/>
            <a:r>
              <a:rPr lang="ru-RU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Красный цвет сигнал запрета</a:t>
            </a:r>
            <a:r>
              <a:rPr lang="ru-RU" sz="2800" b="0" i="0" dirty="0">
                <a:effectLst/>
                <a:latin typeface="Arial" panose="020B0604020202020204" pitchFamily="34" charset="0"/>
              </a:rPr>
              <a:t>, понятный людьми всего мира.</a:t>
            </a:r>
          </a:p>
          <a:p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BFE3B6-402E-4BB1-A293-14DD47B33B73}"/>
              </a:ext>
            </a:extLst>
          </p:cNvPr>
          <p:cNvSpPr/>
          <p:nvPr/>
        </p:nvSpPr>
        <p:spPr>
          <a:xfrm>
            <a:off x="595086" y="2249715"/>
            <a:ext cx="114953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 </a:t>
            </a:r>
            <a:r>
              <a:rPr lang="ru-RU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Красную книгу</a:t>
            </a: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Кемеровской области внесены 152 вида растений и 124 вида животных. А ещё 7 растений и 30 животных являются кандидатами для занесения их в </a:t>
            </a:r>
            <a:r>
              <a:rPr lang="ru-RU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Красную книгу</a:t>
            </a: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38A3D3-8786-4946-9E90-52136931C2FD}"/>
              </a:ext>
            </a:extLst>
          </p:cNvPr>
          <p:cNvSpPr/>
          <p:nvPr/>
        </p:nvSpPr>
        <p:spPr>
          <a:xfrm>
            <a:off x="10624457" y="5950857"/>
            <a:ext cx="1378857" cy="78014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949DD5-972B-44B1-990A-8A5A33991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3" y="3790398"/>
            <a:ext cx="4083258" cy="27794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5F5242-6498-4332-9431-1C842C453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00" y="3789954"/>
            <a:ext cx="4038102" cy="27799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8637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D4337B-2D25-410A-BA49-63298C5CE276}"/>
              </a:ext>
            </a:extLst>
          </p:cNvPr>
          <p:cNvSpPr/>
          <p:nvPr/>
        </p:nvSpPr>
        <p:spPr>
          <a:xfrm>
            <a:off x="1550504" y="159027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Вырубка лесов приводит к уничтожению местообитаний животных</a:t>
            </a:r>
          </a:p>
        </p:txBody>
      </p:sp>
      <p:pic>
        <p:nvPicPr>
          <p:cNvPr id="3" name="Рисунок 2" descr="https://fb.ru/misc/i/gallery/47188/2457376.jpg">
            <a:extLst>
              <a:ext uri="{FF2B5EF4-FFF2-40B4-BE49-F238E27FC236}">
                <a16:creationId xmlns:a16="http://schemas.microsoft.com/office/drawing/2014/main" id="{A8FF5759-A7CC-4AE2-8EED-7D9DA2D3E5F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338" y="1040978"/>
            <a:ext cx="3732905" cy="31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pbs.twimg.com/media/ENqmj55WwAIXgac.jpg">
            <a:extLst>
              <a:ext uri="{FF2B5EF4-FFF2-40B4-BE49-F238E27FC236}">
                <a16:creationId xmlns:a16="http://schemas.microsoft.com/office/drawing/2014/main" id="{2779F80D-D412-4786-A5E7-5D2A8E223402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3323" y="1040978"/>
            <a:ext cx="4108173" cy="3268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xn----8sbf5ajmeav8b.xn--p1ai/assets/cache_image/resources/1296/les-com_550x260_064.jpg">
            <a:extLst>
              <a:ext uri="{FF2B5EF4-FFF2-40B4-BE49-F238E27FC236}">
                <a16:creationId xmlns:a16="http://schemas.microsoft.com/office/drawing/2014/main" id="{0AD8C458-BAC7-4F31-AAE7-50ACAD67FFAF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3843" y="4182814"/>
            <a:ext cx="6060841" cy="240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9023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7FF867-A49A-4EDD-8E30-4B6D20BE925E}"/>
              </a:ext>
            </a:extLst>
          </p:cNvPr>
          <p:cNvSpPr/>
          <p:nvPr/>
        </p:nvSpPr>
        <p:spPr>
          <a:xfrm>
            <a:off x="2425148" y="238539"/>
            <a:ext cx="6003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Причины исчезновения видов животных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C601F6-3707-4365-9771-F5D5464A1DDF}"/>
              </a:ext>
            </a:extLst>
          </p:cNvPr>
          <p:cNvSpPr/>
          <p:nvPr/>
        </p:nvSpPr>
        <p:spPr>
          <a:xfrm>
            <a:off x="3291036" y="700204"/>
            <a:ext cx="48070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Загрязнение окружающей среды</a:t>
            </a:r>
          </a:p>
        </p:txBody>
      </p:sp>
      <p:pic>
        <p:nvPicPr>
          <p:cNvPr id="5" name="Рисунок 4" descr="https://ds04.infourok.ru/uploads/ex/0b0b/00137f82-bfd92962/img7.jpg">
            <a:extLst>
              <a:ext uri="{FF2B5EF4-FFF2-40B4-BE49-F238E27FC236}">
                <a16:creationId xmlns:a16="http://schemas.microsoft.com/office/drawing/2014/main" id="{A7D416BA-EFD3-42E7-90FA-E9836C8EC532}"/>
              </a:ext>
            </a:extLst>
          </p:cNvPr>
          <p:cNvPicPr/>
          <p:nvPr/>
        </p:nvPicPr>
        <p:blipFill>
          <a:blip r:embed="rId3" cstate="print"/>
          <a:srcRect l="52235" t="22288" r="12553" b="45957"/>
          <a:stretch>
            <a:fillRect/>
          </a:stretch>
        </p:blipFill>
        <p:spPr bwMode="auto">
          <a:xfrm>
            <a:off x="6652592" y="1345442"/>
            <a:ext cx="4807024" cy="267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ds04.infourok.ru/uploads/ex/0b0b/00137f82-bfd92962/img7.jpg">
            <a:extLst>
              <a:ext uri="{FF2B5EF4-FFF2-40B4-BE49-F238E27FC236}">
                <a16:creationId xmlns:a16="http://schemas.microsoft.com/office/drawing/2014/main" id="{05E7946A-1D10-41C2-96A0-92C1DC54CFF5}"/>
              </a:ext>
            </a:extLst>
          </p:cNvPr>
          <p:cNvPicPr/>
          <p:nvPr/>
        </p:nvPicPr>
        <p:blipFill>
          <a:blip r:embed="rId3" cstate="print"/>
          <a:srcRect l="5305" t="23274" r="55942" b="43787"/>
          <a:stretch>
            <a:fillRect/>
          </a:stretch>
        </p:blipFill>
        <p:spPr bwMode="auto">
          <a:xfrm>
            <a:off x="427585" y="1232738"/>
            <a:ext cx="4308918" cy="2875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ds04.infourok.ru/uploads/ex/0b0b/00137f82-bfd92962/img7.jpg">
            <a:extLst>
              <a:ext uri="{FF2B5EF4-FFF2-40B4-BE49-F238E27FC236}">
                <a16:creationId xmlns:a16="http://schemas.microsoft.com/office/drawing/2014/main" id="{1B504C0A-4C5B-46A9-A6BD-F1C462DDC504}"/>
              </a:ext>
            </a:extLst>
          </p:cNvPr>
          <p:cNvPicPr/>
          <p:nvPr/>
        </p:nvPicPr>
        <p:blipFill>
          <a:blip r:embed="rId3" cstate="print"/>
          <a:srcRect l="5450" t="57396" r="56490" b="5128"/>
          <a:stretch>
            <a:fillRect/>
          </a:stretch>
        </p:blipFill>
        <p:spPr bwMode="auto">
          <a:xfrm>
            <a:off x="427585" y="4187485"/>
            <a:ext cx="4308918" cy="267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ds04.infourok.ru/uploads/ex/0b0b/00137f82-bfd92962/img7.jpg">
            <a:extLst>
              <a:ext uri="{FF2B5EF4-FFF2-40B4-BE49-F238E27FC236}">
                <a16:creationId xmlns:a16="http://schemas.microsoft.com/office/drawing/2014/main" id="{DECE54BB-103D-4F23-9BC3-D582FE331D42}"/>
              </a:ext>
            </a:extLst>
          </p:cNvPr>
          <p:cNvPicPr/>
          <p:nvPr/>
        </p:nvPicPr>
        <p:blipFill>
          <a:blip r:embed="rId3" cstate="print"/>
          <a:srcRect l="44833" t="56608" r="6334" b="6680"/>
          <a:stretch>
            <a:fillRect/>
          </a:stretch>
        </p:blipFill>
        <p:spPr bwMode="auto">
          <a:xfrm>
            <a:off x="6746722" y="4108291"/>
            <a:ext cx="4712893" cy="267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459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6A4E11-84BF-472D-A1DD-D5FCD15EDF93}"/>
              </a:ext>
            </a:extLst>
          </p:cNvPr>
          <p:cNvSpPr/>
          <p:nvPr/>
        </p:nvSpPr>
        <p:spPr>
          <a:xfrm>
            <a:off x="2915478" y="265043"/>
            <a:ext cx="4850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Браконьерство и охота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s://pbs.twimg.com/media/EBNySlEXsAEFwFL.jpg">
            <a:extLst>
              <a:ext uri="{FF2B5EF4-FFF2-40B4-BE49-F238E27FC236}">
                <a16:creationId xmlns:a16="http://schemas.microsoft.com/office/drawing/2014/main" id="{670DA70B-695D-4379-9524-AA5D3A6F22AF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25" y="980661"/>
            <a:ext cx="4121427" cy="264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storage.inovaco.ru/media/project_smi3_871/f7/86/e6/49/ad/2c/219.jpg">
            <a:extLst>
              <a:ext uri="{FF2B5EF4-FFF2-40B4-BE49-F238E27FC236}">
                <a16:creationId xmlns:a16="http://schemas.microsoft.com/office/drawing/2014/main" id="{EE4F3A1B-19BE-48AC-BF7E-01E43460B73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7244" y="866327"/>
            <a:ext cx="4653543" cy="297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pbs.twimg.com/media/CWUlrAcXIAAP0Bm.jpg">
            <a:extLst>
              <a:ext uri="{FF2B5EF4-FFF2-40B4-BE49-F238E27FC236}">
                <a16:creationId xmlns:a16="http://schemas.microsoft.com/office/drawing/2014/main" id="{148F7530-EE11-4DDD-A189-3BF91E1A0138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825" y="3620798"/>
            <a:ext cx="4121427" cy="309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izhevsk.ru/forums/icons/forum_pictures/004881/4881530.jpg">
            <a:extLst>
              <a:ext uri="{FF2B5EF4-FFF2-40B4-BE49-F238E27FC236}">
                <a16:creationId xmlns:a16="http://schemas.microsoft.com/office/drawing/2014/main" id="{64CD4586-DE02-4AAD-A273-A497183BE783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7243" y="3838485"/>
            <a:ext cx="4653543" cy="278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963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7F671-8A93-4DC3-BCB4-693D3461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486" y="159658"/>
            <a:ext cx="4822370" cy="957942"/>
          </a:xfr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Выдры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38A06-77B8-496E-B736-3903A73B8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59" y="1117600"/>
            <a:ext cx="7053941" cy="5471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Длина тела 70—90 см, хвоста — 40—50 см, вес 6—10 кг. Голова относительно небольшая, плавно переходит в длинную толстую шею. Ушные раковины малы, едва выступают из меха. Уши и ноздри снабжены особыми клапанами, закрывающими их при погружении в воду. Хвост сильный, толстый у основания, суживающийся к концу, покрыт короткими волосами. Лапы укороченные, пятипалые, пальцы по всей длине соединены широкой плавательной перепонкой. Подошвы голые. Мех прилегающий, короткий.</a:t>
            </a:r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310F402-148E-4617-8BA2-31F6B88B308A}"/>
              </a:ext>
            </a:extLst>
          </p:cNvPr>
          <p:cNvSpPr/>
          <p:nvPr/>
        </p:nvSpPr>
        <p:spPr>
          <a:xfrm>
            <a:off x="10624457" y="5950857"/>
            <a:ext cx="1378857" cy="78014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0AC963-7E66-473C-8CBD-CAB742BBC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1564125"/>
            <a:ext cx="4611756" cy="34588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281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7F671-8A93-4DC3-BCB4-693D3461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486" y="159658"/>
            <a:ext cx="4822370" cy="957942"/>
          </a:xfr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 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Кабарга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38A06-77B8-496E-B736-3903A73B8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59" y="1117600"/>
            <a:ext cx="7053941" cy="547188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Длина тела до 1 м, хвоста — 4—6 см, высота в холке до 70 см; масса — 11—18 кг. Задние ноги непропорционально длинные, поэтому у стоящей кабарги крестец на 5—10 см выше холки. Хвост короткий.</a:t>
            </a:r>
          </a:p>
          <a:p>
            <a:pPr algn="ctr"/>
            <a:r>
              <a:rPr lang="ru-RU" dirty="0"/>
              <a:t>Рога отсутствуют. У самцов — длинные изогнутые клыки, выступающие из—под верхней губы на 7—9 см; выполняют роль турнирного оружия. У них также имеется брюшная железа, вырабатывающая мускус.</a:t>
            </a:r>
          </a:p>
          <a:p>
            <a:pPr algn="ctr"/>
            <a:r>
              <a:rPr lang="ru-RU" dirty="0"/>
              <a:t>Шерсть у кабарги густая и длинная, но ломкая. </a:t>
            </a:r>
            <a:r>
              <a:rPr lang="ru-RU" b="1" dirty="0"/>
              <a:t>Окраска</a:t>
            </a:r>
            <a:r>
              <a:rPr lang="ru-RU" dirty="0"/>
              <a:t> бурая или коричневая. У молодых животных на боках и по спине разбросаны нечёткие светло—серые пятна.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6BBBF8E-09C6-4E53-AEF6-C535EC56A145}"/>
              </a:ext>
            </a:extLst>
          </p:cNvPr>
          <p:cNvSpPr/>
          <p:nvPr/>
        </p:nvSpPr>
        <p:spPr>
          <a:xfrm>
            <a:off x="10624457" y="5950857"/>
            <a:ext cx="1378857" cy="78014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38BE52-7FEA-4FE4-9B8B-DB5491BDB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461" y="1247139"/>
            <a:ext cx="3539880" cy="23430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E6FCE6-5E84-4C09-9D67-7C8193EDA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481308" y="3822901"/>
            <a:ext cx="2875441" cy="28754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002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7F671-8A93-4DC3-BCB4-693D3461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486" y="159658"/>
            <a:ext cx="4822370" cy="957942"/>
          </a:xfr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Черный аист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B38A06-77B8-496E-B736-3903A73B8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60" y="1661885"/>
            <a:ext cx="5979884" cy="35342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Крупная птица </a:t>
            </a:r>
            <a:r>
              <a:rPr lang="ru-RU" i="1" dirty="0"/>
              <a:t>(размах крыльев более полутора метров)</a:t>
            </a:r>
            <a:r>
              <a:rPr lang="ru-RU" dirty="0"/>
              <a:t>. </a:t>
            </a:r>
            <a:r>
              <a:rPr lang="ru-RU" b="1" dirty="0"/>
              <a:t>Окраска контрастная</a:t>
            </a:r>
            <a:r>
              <a:rPr lang="ru-RU" dirty="0"/>
              <a:t>: верх черный с зеленоватым отливом, брюхо белое. Клюв, ноги и кольцо вокруг глаз </a:t>
            </a:r>
            <a:r>
              <a:rPr lang="ru-RU" b="1" dirty="0"/>
              <a:t>красные</a:t>
            </a:r>
            <a:r>
              <a:rPr lang="ru-RU" dirty="0"/>
              <a:t>. У молодых птиц клюв черный, ноги зеленоватые.</a:t>
            </a:r>
          </a:p>
        </p:txBody>
      </p:sp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54952D2-7A1E-4EA9-982A-691D056D3BDE}"/>
              </a:ext>
            </a:extLst>
          </p:cNvPr>
          <p:cNvSpPr/>
          <p:nvPr/>
        </p:nvSpPr>
        <p:spPr>
          <a:xfrm>
            <a:off x="10624457" y="5950857"/>
            <a:ext cx="1378857" cy="780142"/>
          </a:xfrm>
          <a:prstGeom prst="actionButtonForwardNex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41BA89-F20E-43B1-B946-E3DB0CED2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56" y="876990"/>
            <a:ext cx="3337358" cy="24385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AB5C9A-CF39-4939-88BE-1189B400E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096000" y="3713389"/>
            <a:ext cx="3953933" cy="2965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25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499</Words>
  <Application>Microsoft Office PowerPoint</Application>
  <PresentationFormat>Широкоэкранный</PresentationFormat>
  <Paragraphs>47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Тема Office</vt:lpstr>
      <vt:lpstr>              «Красная книга Кузбасса»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Выдры</vt:lpstr>
      <vt:lpstr> Кабарга</vt:lpstr>
      <vt:lpstr>Черный аист</vt:lpstr>
      <vt:lpstr>Лебедь кликун</vt:lpstr>
      <vt:lpstr>Беркут</vt:lpstr>
      <vt:lpstr>Кандык сибирский</vt:lpstr>
      <vt:lpstr>Липа сибирская</vt:lpstr>
      <vt:lpstr>Правила поведения в природе: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«Красная книга Кузбасса», посвященный 300-летию образования Кузбасса</dc:title>
  <dc:creator>LENOVO</dc:creator>
  <cp:lastModifiedBy>LENOVO</cp:lastModifiedBy>
  <cp:revision>19</cp:revision>
  <dcterms:created xsi:type="dcterms:W3CDTF">2021-04-27T12:43:42Z</dcterms:created>
  <dcterms:modified xsi:type="dcterms:W3CDTF">2022-07-03T02:55:45Z</dcterms:modified>
</cp:coreProperties>
</file>