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  <p:sldId id="265" r:id="rId11"/>
    <p:sldId id="266" r:id="rId12"/>
  </p:sldIdLst>
  <p:sldSz cx="10621963" cy="7561263"/>
  <p:notesSz cx="6858000" cy="9144000"/>
  <p:defaultTextStyle>
    <a:defPPr>
      <a:defRPr lang="ru-RU"/>
    </a:defPPr>
    <a:lvl1pPr marL="0" algn="l" defTabSz="116366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1833" algn="l" defTabSz="116366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3665" algn="l" defTabSz="116366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45498" algn="l" defTabSz="116366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27331" algn="l" defTabSz="116366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09164" algn="l" defTabSz="116366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90996" algn="l" defTabSz="116366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72829" algn="l" defTabSz="116366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54662" algn="l" defTabSz="116366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84" d="100"/>
          <a:sy n="84" d="100"/>
        </p:scale>
        <p:origin x="-1872" y="-528"/>
      </p:cViewPr>
      <p:guideLst>
        <p:guide orient="horz" pos="2382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7" y="2348893"/>
            <a:ext cx="9028669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284716"/>
            <a:ext cx="743537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1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3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4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2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09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9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5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302802"/>
            <a:ext cx="238994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302802"/>
            <a:ext cx="699279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2" y="4858813"/>
            <a:ext cx="9028669" cy="150175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2" y="3204786"/>
            <a:ext cx="9028669" cy="16540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8183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36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454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273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091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909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728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546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8" y="1764296"/>
            <a:ext cx="4691367" cy="499008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8" y="1764296"/>
            <a:ext cx="4691367" cy="499008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92534"/>
            <a:ext cx="4693212" cy="70536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1833" indent="0">
              <a:buNone/>
              <a:defRPr sz="2500" b="1"/>
            </a:lvl2pPr>
            <a:lvl3pPr marL="1163665" indent="0">
              <a:buNone/>
              <a:defRPr sz="2300" b="1"/>
            </a:lvl3pPr>
            <a:lvl4pPr marL="1745498" indent="0">
              <a:buNone/>
              <a:defRPr sz="2000" b="1"/>
            </a:lvl4pPr>
            <a:lvl5pPr marL="2327331" indent="0">
              <a:buNone/>
              <a:defRPr sz="2000" b="1"/>
            </a:lvl5pPr>
            <a:lvl6pPr marL="2909164" indent="0">
              <a:buNone/>
              <a:defRPr sz="2000" b="1"/>
            </a:lvl6pPr>
            <a:lvl7pPr marL="3490996" indent="0">
              <a:buNone/>
              <a:defRPr sz="2000" b="1"/>
            </a:lvl7pPr>
            <a:lvl8pPr marL="4072829" indent="0">
              <a:buNone/>
              <a:defRPr sz="2000" b="1"/>
            </a:lvl8pPr>
            <a:lvl9pPr marL="4654662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397900"/>
            <a:ext cx="4693212" cy="435647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2" y="1692534"/>
            <a:ext cx="4695055" cy="70536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1833" indent="0">
              <a:buNone/>
              <a:defRPr sz="2500" b="1"/>
            </a:lvl2pPr>
            <a:lvl3pPr marL="1163665" indent="0">
              <a:buNone/>
              <a:defRPr sz="2300" b="1"/>
            </a:lvl3pPr>
            <a:lvl4pPr marL="1745498" indent="0">
              <a:buNone/>
              <a:defRPr sz="2000" b="1"/>
            </a:lvl4pPr>
            <a:lvl5pPr marL="2327331" indent="0">
              <a:buNone/>
              <a:defRPr sz="2000" b="1"/>
            </a:lvl5pPr>
            <a:lvl6pPr marL="2909164" indent="0">
              <a:buNone/>
              <a:defRPr sz="2000" b="1"/>
            </a:lvl6pPr>
            <a:lvl7pPr marL="3490996" indent="0">
              <a:buNone/>
              <a:defRPr sz="2000" b="1"/>
            </a:lvl7pPr>
            <a:lvl8pPr marL="4072829" indent="0">
              <a:buNone/>
              <a:defRPr sz="2000" b="1"/>
            </a:lvl8pPr>
            <a:lvl9pPr marL="4654662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2" y="2397900"/>
            <a:ext cx="4695055" cy="4356478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100" y="301049"/>
            <a:ext cx="3494553" cy="128121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301052"/>
            <a:ext cx="5937972" cy="6453329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100" y="1582267"/>
            <a:ext cx="3494553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81833" indent="0">
              <a:buNone/>
              <a:defRPr sz="1500"/>
            </a:lvl2pPr>
            <a:lvl3pPr marL="1163665" indent="0">
              <a:buNone/>
              <a:defRPr sz="1300"/>
            </a:lvl3pPr>
            <a:lvl4pPr marL="1745498" indent="0">
              <a:buNone/>
              <a:defRPr sz="1100"/>
            </a:lvl4pPr>
            <a:lvl5pPr marL="2327331" indent="0">
              <a:buNone/>
              <a:defRPr sz="1100"/>
            </a:lvl5pPr>
            <a:lvl6pPr marL="2909164" indent="0">
              <a:buNone/>
              <a:defRPr sz="1100"/>
            </a:lvl6pPr>
            <a:lvl7pPr marL="3490996" indent="0">
              <a:buNone/>
              <a:defRPr sz="1100"/>
            </a:lvl7pPr>
            <a:lvl8pPr marL="4072829" indent="0">
              <a:buNone/>
              <a:defRPr sz="1100"/>
            </a:lvl8pPr>
            <a:lvl9pPr marL="46546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292884"/>
            <a:ext cx="6373178" cy="62485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75612"/>
            <a:ext cx="6373178" cy="4536758"/>
          </a:xfrm>
        </p:spPr>
        <p:txBody>
          <a:bodyPr/>
          <a:lstStyle>
            <a:lvl1pPr marL="0" indent="0">
              <a:buNone/>
              <a:defRPr sz="4100"/>
            </a:lvl1pPr>
            <a:lvl2pPr marL="581833" indent="0">
              <a:buNone/>
              <a:defRPr sz="3600"/>
            </a:lvl2pPr>
            <a:lvl3pPr marL="1163665" indent="0">
              <a:buNone/>
              <a:defRPr sz="3100"/>
            </a:lvl3pPr>
            <a:lvl4pPr marL="1745498" indent="0">
              <a:buNone/>
              <a:defRPr sz="2500"/>
            </a:lvl4pPr>
            <a:lvl5pPr marL="2327331" indent="0">
              <a:buNone/>
              <a:defRPr sz="2500"/>
            </a:lvl5pPr>
            <a:lvl6pPr marL="2909164" indent="0">
              <a:buNone/>
              <a:defRPr sz="2500"/>
            </a:lvl6pPr>
            <a:lvl7pPr marL="3490996" indent="0">
              <a:buNone/>
              <a:defRPr sz="2500"/>
            </a:lvl7pPr>
            <a:lvl8pPr marL="4072829" indent="0">
              <a:buNone/>
              <a:defRPr sz="2500"/>
            </a:lvl8pPr>
            <a:lvl9pPr marL="4654662" indent="0">
              <a:buNone/>
              <a:defRPr sz="2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917739"/>
            <a:ext cx="6373178" cy="887398"/>
          </a:xfrm>
        </p:spPr>
        <p:txBody>
          <a:bodyPr/>
          <a:lstStyle>
            <a:lvl1pPr marL="0" indent="0">
              <a:buNone/>
              <a:defRPr sz="1800"/>
            </a:lvl1pPr>
            <a:lvl2pPr marL="581833" indent="0">
              <a:buNone/>
              <a:defRPr sz="1500"/>
            </a:lvl2pPr>
            <a:lvl3pPr marL="1163665" indent="0">
              <a:buNone/>
              <a:defRPr sz="1300"/>
            </a:lvl3pPr>
            <a:lvl4pPr marL="1745498" indent="0">
              <a:buNone/>
              <a:defRPr sz="1100"/>
            </a:lvl4pPr>
            <a:lvl5pPr marL="2327331" indent="0">
              <a:buNone/>
              <a:defRPr sz="1100"/>
            </a:lvl5pPr>
            <a:lvl6pPr marL="2909164" indent="0">
              <a:buNone/>
              <a:defRPr sz="1100"/>
            </a:lvl6pPr>
            <a:lvl7pPr marL="3490996" indent="0">
              <a:buNone/>
              <a:defRPr sz="1100"/>
            </a:lvl7pPr>
            <a:lvl8pPr marL="4072829" indent="0">
              <a:buNone/>
              <a:defRPr sz="1100"/>
            </a:lvl8pPr>
            <a:lvl9pPr marL="46546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302802"/>
            <a:ext cx="9559767" cy="1260211"/>
          </a:xfrm>
          <a:prstGeom prst="rect">
            <a:avLst/>
          </a:prstGeom>
        </p:spPr>
        <p:txBody>
          <a:bodyPr vert="horz" lIns="116367" tIns="58183" rIns="116367" bIns="5818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764296"/>
            <a:ext cx="9559767" cy="4990084"/>
          </a:xfrm>
          <a:prstGeom prst="rect">
            <a:avLst/>
          </a:prstGeom>
        </p:spPr>
        <p:txBody>
          <a:bodyPr vert="horz" lIns="116367" tIns="58183" rIns="116367" bIns="5818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7008171"/>
            <a:ext cx="2478458" cy="402568"/>
          </a:xfrm>
          <a:prstGeom prst="rect">
            <a:avLst/>
          </a:prstGeom>
        </p:spPr>
        <p:txBody>
          <a:bodyPr vert="horz" lIns="116367" tIns="58183" rIns="116367" bIns="5818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7008171"/>
            <a:ext cx="3363622" cy="402568"/>
          </a:xfrm>
          <a:prstGeom prst="rect">
            <a:avLst/>
          </a:prstGeom>
        </p:spPr>
        <p:txBody>
          <a:bodyPr vert="horz" lIns="116367" tIns="58183" rIns="116367" bIns="5818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7008171"/>
            <a:ext cx="2478458" cy="402568"/>
          </a:xfrm>
          <a:prstGeom prst="rect">
            <a:avLst/>
          </a:prstGeom>
        </p:spPr>
        <p:txBody>
          <a:bodyPr vert="horz" lIns="116367" tIns="58183" rIns="116367" bIns="5818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63665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6375" indent="-436375" algn="l" defTabSz="1163665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5478" indent="-363645" algn="l" defTabSz="1163665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4582" indent="-290916" algn="l" defTabSz="116366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36415" indent="-290916" algn="l" defTabSz="116366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18247" indent="-290916" algn="l" defTabSz="1163665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80" indent="-290916" algn="l" defTabSz="116366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81913" indent="-290916" algn="l" defTabSz="116366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63745" indent="-290916" algn="l" defTabSz="116366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45578" indent="-290916" algn="l" defTabSz="116366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63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1833" algn="l" defTabSz="1163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3665" algn="l" defTabSz="1163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5498" algn="l" defTabSz="1163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7331" algn="l" defTabSz="1163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9164" algn="l" defTabSz="1163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90996" algn="l" defTabSz="1163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72829" algn="l" defTabSz="1163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54662" algn="l" defTabSz="116366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img_url=https://fsd.multiurok.ru/html/2018/04/09/s_5acbad210fa25/879861_18.jpeg&amp;nomisspell=1&amp;text=%D0%BA%D0%B0%D1%80%D1%82%D0%B8%D0%BD%D0%BA%D0%B8%20%D0%BF%D0%BE%D0%B2%D0%B0%D1%80%D0%B0%20%D0%B4%D0%BB%D1%8F%20%D0%B4%D0%B5%D1%82%D1%81%D0%BA%D0%BE%D0%B3%D0%BE%20%D1%81%D0%B0%D0%B4%D0%B0&amp;noreask=1&amp;pos=8&amp;rpt=simage&amp;lr=35" TargetMode="External"/><Relationship Id="rId13" Type="http://schemas.openxmlformats.org/officeDocument/2006/relationships/hyperlink" Target="file:///C:\Users\OLEG\Desktop\&#1087;&#1088;&#1086;&#1092;&#1077;&#1089;&#1089;&#1080;&#1080;\u.dreamstime.com\&#1089;&#1090;&#1086;&#1082;&#1086;&#1074;&#1086;&#1077;-&#1080;&#1079;&#1086;&#1073;&#1088;&#1072;&#1078;&#1077;&#1085;&#1080;&#1077;-rf-bricklayer-&#1089;&#1095;&#1072;&#1089;&#1090;&#1083;&#1080;&#1074;&#1099;&#1081;-image12453576" TargetMode="External"/><Relationship Id="rId18" Type="http://schemas.openxmlformats.org/officeDocument/2006/relationships/hyperlink" Target="https://starwars-galaxy.ru/raznoe/shkala-termometra-risunok-risunok-termometra-dlya-nachalnoj-shkoly.html" TargetMode="External"/><Relationship Id="rId26" Type="http://schemas.openxmlformats.org/officeDocument/2006/relationships/hyperlink" Target="https://gallery.yopriceville.com/var/albums/Free-Clipart-Pictures/School-Clipart/Classroom_with_Green_Board_and_Desks_PNG_Clipart_Image.png?m=1437706501" TargetMode="External"/><Relationship Id="rId3" Type="http://schemas.openxmlformats.org/officeDocument/2006/relationships/hyperlink" Target="https://mirpps.ru/fon-dlja-prezentacii/rebenok-v-klasse-shkolnyj.html" TargetMode="External"/><Relationship Id="rId21" Type="http://schemas.openxmlformats.org/officeDocument/2006/relationships/hyperlink" Target="https://pngtree.com/freepng/wood-saw-icon-flat-style_5153271.html" TargetMode="External"/><Relationship Id="rId7" Type="http://schemas.openxmlformats.org/officeDocument/2006/relationships/hyperlink" Target="https://ru.depositphotos.com/31115773/stock-photo-postman.html" TargetMode="External"/><Relationship Id="rId12" Type="http://schemas.openxmlformats.org/officeDocument/2006/relationships/hyperlink" Target="https://ru.freepik.com/premium-vector/happy-boy-kid-play-toy-fly-plane_5906534.htm" TargetMode="External"/><Relationship Id="rId17" Type="http://schemas.openxmlformats.org/officeDocument/2006/relationships/hyperlink" Target="https://icon-icons.com/ru/%D0%B7%D0%BD%D0%B0%D1%87%D0%BE%D0%BA/%D0%BC%D0%B5%D0%B4%D0%B8%D1%86%D0%B8%D0%BD%D1%81%D0%BA%D0%B8%D0%B9-%D1%88%D0%BF%D1%80%D0%B8%D1%86/73924" TargetMode="External"/><Relationship Id="rId25" Type="http://schemas.openxmlformats.org/officeDocument/2006/relationships/hyperlink" Target="https://ru.dreamstime.com/%D1%81%D1%82%D0%BE%D0%BA%D0%BE%D0%B2%D0%BE%D0%B5-%D0%B8%D0%B7%D0%BE%D0%B1%D1%80%D0%B0%D0%B6%D0%B5%D0%BD%D0%B8%D0%B5-%D0%B8%D0%BB%D0%BB%D1%8E%D1%81%D1%82%D1%80%D0%B0%D1%86%D0%B8%D1%8F-%D0%BF%D0%BE%D0%B6%D0%B0%D1%80%D0%BD%D0%BE%D0%B3%D0%BE-%D1%88%D0%B0%D1%80%D0%B6%D0%B0-image28913061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zen.yandex.ru/media/annachinn/ujasy-raboty-vospitatelia-podgotovitelnaia-gruppa-5ca61864f4bebc00b35a6c17" TargetMode="External"/><Relationship Id="rId20" Type="http://schemas.openxmlformats.org/officeDocument/2006/relationships/hyperlink" Target="https://ru.freepik.com/premium-vector/old-magic-broom-on-which-witch-flies_7053100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tipicnyjhudoznik581/home/kto-takoj-hudoznik" TargetMode="External"/><Relationship Id="rId11" Type="http://schemas.openxmlformats.org/officeDocument/2006/relationships/hyperlink" Target="https://ru.freepik.com/premium-vector/lovely-girl-cashier-at-the-cash-register-supermarket-vector-illustration-in-cartoon-style_9749779.htm" TargetMode="External"/><Relationship Id="rId24" Type="http://schemas.openxmlformats.org/officeDocument/2006/relationships/hyperlink" Target="https://publicdomainvectors.org/ru/%D0%B1%D0%B5%D1%81%D0%BF%D0%BB%D0%B0%D1%82%D0%BD%D1%8B%D0%B5-%D0%B2%D0%B5%D0%BA%D1%82%D0%BE%D1%80%D1%8B/%D0%A8%D0%B0%D1%85%D1%82%D0%B0-%D0%B2%D0%B5%D0%BA%D1%82%D0%BE%D1%80%D0%BD%D0%BE%D0%B9-%D0%B3%D1%80%D0%B0%D1%84%D0%B8%D0%BA%D0%B8/2655.html" TargetMode="External"/><Relationship Id="rId5" Type="http://schemas.openxmlformats.org/officeDocument/2006/relationships/hyperlink" Target="file:///C:\Users\OLEG\Desktop\&#1087;&#1088;&#1086;&#1092;&#1077;&#1089;&#1089;&#1080;&#1080;\nfourok.ru\zanyatieviktorina-po-proforientacii-na-temu-vse-professii-nuzhni-vse-professii-vazhni-3744595.html" TargetMode="External"/><Relationship Id="rId15" Type="http://schemas.openxmlformats.org/officeDocument/2006/relationships/hyperlink" Target="http://img.lenagold.ru/v/vozd/vozd110.png" TargetMode="External"/><Relationship Id="rId23" Type="http://schemas.openxmlformats.org/officeDocument/2006/relationships/hyperlink" Target="https://razdeti.ru/images/photos/613cfe07a22da823b7ba60968c73ab73.jpg" TargetMode="External"/><Relationship Id="rId10" Type="http://schemas.openxmlformats.org/officeDocument/2006/relationships/hyperlink" Target="https://www.istockphoto.com/ru/%D0%B2%D0%B5%D0%BA%D1%82%D0%BE%D1%80%D0%BD%D0%B0%D1%8F/%D0%B2%D0%B5%D0%BA%D1%82%D0%BE%D1%80-%D0%BC%D1%83%D0%BB%D1%8C%D1%82%D1%84%D0%B8%D0%BB%D1%8C%D0%BC-%D1%83%D0%BB%D1%8B%D0%B1%D0%B0%D0%B5%D1%82%D1%81%D1%8F-%D1%83%D1%87%D0%B8%D1%82%D0%B5%D0%BB%D1%8C%D0%BD%D0%B8%D1%86%D0%B0-%D1%81-%D1%83%D0%BA%D0%B0%D0%B7%D0%B0%D1%82%D0%B5%D0%BB%D0%B5%D0%BC-%D0%BD%D0%B0-%D1%83%D1%80%D0%BE%D0%BA%D0%B5-%D0%BD%D0%B0-%D0%B4%D0%BE%D1%81%D0%BA%D0%B5-%D0%B2-%D0%BA%D0%BB%D0%B0%D1%81%D1%81%D0%B5-gm666773180-121608667" TargetMode="External"/><Relationship Id="rId19" Type="http://schemas.openxmlformats.org/officeDocument/2006/relationships/hyperlink" Target="https://ru.freepik.com/free-vector/isolated-phonendoscope_1371541.htm" TargetMode="External"/><Relationship Id="rId4" Type="http://schemas.openxmlformats.org/officeDocument/2006/relationships/hyperlink" Target="https://ru.dreamstime.com/%D0%B8%D0%BB%D0%BB%D1%8E%D1%81%D1%82%D1%80%D0%B0%D1%86%D0%B8%D1%8F-%D1%88%D1%82%D0%BE%D0%BA%D0%B0-%D0%B2%D0%BE%D0%BB%D0%BE%D1%81%D1%8B-%D0%B2%D1%8B%D1%80%D0%B5%D0%B7%D1%8B%D0%B2%D0%B0%D0%BD%D0%B8%D1%8F-%D0%BF%D0%B0%D1%80%D0%B8%D0%BA%D0%BC%D0%B0%D1%85%D0%B5%D1%80%D0%B0-%D0%B4%D0%B5%D0%BB%D0%B0%D1%8F-%D1%81%D1%82%D1%80%D0%B8%D0%B6%D0%BA%D1%83-%D0%B4%D0%BB%D1%8F-%D0%B6%D0%B5%D0%BD%D1%89%D0%B8%D0%BD%D1%8B-%D0%B2-%D1%81%D0%B0%D0%BB%D0%BE%D0%BD%D0%B5-image95154702" TargetMode="External"/><Relationship Id="rId9" Type="http://schemas.openxmlformats.org/officeDocument/2006/relationships/hyperlink" Target="https://ru.pngtree.com/freepng/cartoon-cartoon-worker-worker-mining_3921751.html" TargetMode="External"/><Relationship Id="rId14" Type="http://schemas.openxmlformats.org/officeDocument/2006/relationships/hyperlink" Target="https://www.chitalnya.ru/work/1448607/" TargetMode="External"/><Relationship Id="rId22" Type="http://schemas.openxmlformats.org/officeDocument/2006/relationships/hyperlink" Target="https://ru.pngtree.com/freepng/shovel-fire-fighting-tool-shovel-rescue_3899481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11" Type="http://schemas.openxmlformats.org/officeDocument/2006/relationships/image" Target="../media/image12.jpeg"/><Relationship Id="rId5" Type="http://schemas.openxmlformats.org/officeDocument/2006/relationships/audio" Target="../media/audio2.wav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10.jpe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12" Type="http://schemas.openxmlformats.org/officeDocument/2006/relationships/image" Target="../media/image19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.pn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image" Target="../media/image16.jpe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.png"/><Relationship Id="rId11" Type="http://schemas.openxmlformats.org/officeDocument/2006/relationships/image" Target="../media/image25.jpeg"/><Relationship Id="rId5" Type="http://schemas.openxmlformats.org/officeDocument/2006/relationships/audio" Target="../media/audio1.wav"/><Relationship Id="rId10" Type="http://schemas.openxmlformats.org/officeDocument/2006/relationships/image" Target="../media/image24.jpeg"/><Relationship Id="rId4" Type="http://schemas.openxmlformats.org/officeDocument/2006/relationships/audio" Target="../media/audio2.wav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png"/><Relationship Id="rId11" Type="http://schemas.openxmlformats.org/officeDocument/2006/relationships/image" Target="../media/image31.jpeg"/><Relationship Id="rId5" Type="http://schemas.openxmlformats.org/officeDocument/2006/relationships/audio" Target="../media/audio2.wav"/><Relationship Id="rId10" Type="http://schemas.openxmlformats.org/officeDocument/2006/relationships/image" Target="../media/image30.jpeg"/><Relationship Id="rId4" Type="http://schemas.openxmlformats.org/officeDocument/2006/relationships/audio" Target="../media/audio1.wav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5.jpeg"/><Relationship Id="rId3" Type="http://schemas.microsoft.com/office/2007/relationships/media" Target="../media/media8.mp3"/><Relationship Id="rId7" Type="http://schemas.openxmlformats.org/officeDocument/2006/relationships/audio" Target="../media/audio1.wav"/><Relationship Id="rId12" Type="http://schemas.openxmlformats.org/officeDocument/2006/relationships/image" Target="../media/image3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2.wav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jpg"/><Relationship Id="rId4" Type="http://schemas.openxmlformats.org/officeDocument/2006/relationships/audio" Target="../media/media8.mp3"/><Relationship Id="rId9" Type="http://schemas.openxmlformats.org/officeDocument/2006/relationships/image" Target="../media/image33.jpe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jpeg"/><Relationship Id="rId12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.png"/><Relationship Id="rId11" Type="http://schemas.openxmlformats.org/officeDocument/2006/relationships/image" Target="../media/image3.jpg"/><Relationship Id="rId5" Type="http://schemas.openxmlformats.org/officeDocument/2006/relationships/audio" Target="../media/audio1.wav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12" Type="http://schemas.openxmlformats.org/officeDocument/2006/relationships/image" Target="../media/image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.png"/><Relationship Id="rId11" Type="http://schemas.openxmlformats.org/officeDocument/2006/relationships/image" Target="../media/image44.jpeg"/><Relationship Id="rId5" Type="http://schemas.openxmlformats.org/officeDocument/2006/relationships/audio" Target="../media/audio1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169" y="2"/>
            <a:ext cx="7193625" cy="2086931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 профессий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461" y="1620391"/>
            <a:ext cx="9289032" cy="508109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 (5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лет)</a:t>
            </a:r>
          </a:p>
          <a:p>
            <a:pPr>
              <a:lnSpc>
                <a:spcPct val="115000"/>
              </a:lnSpc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интерактивной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</a:p>
          <a:p>
            <a:pPr>
              <a:lnSpc>
                <a:spcPct val="115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обобщение и закрепление ранее усвоенных знаний посредством применения их в игре.</a:t>
            </a:r>
          </a:p>
          <a:p>
            <a:pPr>
              <a:lnSpc>
                <a:spcPct val="115000"/>
              </a:lnSpc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</a:p>
          <a:p>
            <a:pPr marL="436375" indent="-436375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Закреплять умение детей подбирать и активно использовать в речи названия профессий, определения к предметам, обозначающим их действия и действия с ними.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36375" indent="-436375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осуществлять самостоятельный поиск детьми путей и вариантов решения поставленной задачи (в данном случае - выбор одного из предложенных вариантов).</a:t>
            </a:r>
          </a:p>
          <a:p>
            <a:pPr marL="436375" indent="-436375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Развивать внимание, логическое мышление / умение обобщать, зрительную и слуховую память.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6375" indent="-436375" algn="just">
              <a:buClr>
                <a:srgbClr val="000000"/>
              </a:buClr>
              <a:buFont typeface="+mj-lt"/>
              <a:buAutoNum type="arabicPeriod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Воспитывать у детей активное отношение, действенный интерес к профессиям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</a:t>
            </a:r>
            <a:endPara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Парамонова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Елизавета Андреевна,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воспитатель МБДОУ « Детский сад №21 «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Гнёздышко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AUD-20210212-WA00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4055" y="604945"/>
            <a:ext cx="334587" cy="4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922513"/>
            <a:ext cx="9213164" cy="1481988"/>
          </a:xfrm>
        </p:spPr>
        <p:txBody>
          <a:bodyPr>
            <a:normAutofit/>
          </a:bodyPr>
          <a:lstStyle/>
          <a:p>
            <a:r>
              <a:rPr lang="ru-RU" sz="4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 ребята!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25" y="2837704"/>
            <a:ext cx="1047024" cy="13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395" y="2707808"/>
            <a:ext cx="1047024" cy="13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9547" y="2720885"/>
            <a:ext cx="1047024" cy="13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8754" y="2012739"/>
            <a:ext cx="1047024" cy="13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820" y="2263412"/>
            <a:ext cx="1047024" cy="137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-20210212-WA00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770" y="53463"/>
            <a:ext cx="354065" cy="4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358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302802"/>
            <a:ext cx="9045870" cy="1043137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67" y="1240083"/>
            <a:ext cx="9631398" cy="6139660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5207" y="1981076"/>
            <a:ext cx="1062196" cy="134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67" tIns="58183" rIns="116367" bIns="58183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0408" y="1269531"/>
            <a:ext cx="2593051" cy="4364819"/>
          </a:xfrm>
          <a:prstGeom prst="rect">
            <a:avLst/>
          </a:prstGeom>
        </p:spPr>
        <p:txBody>
          <a:bodyPr wrap="square" lIns="116367" tIns="58183" rIns="116367" bIns="58183">
            <a:spAutoFit/>
          </a:bodyPr>
          <a:lstStyle/>
          <a:p>
            <a:r>
              <a:rPr lang="ru-RU" u="sng" dirty="0">
                <a:hlinkClick r:id="rId3"/>
              </a:rPr>
              <a:t>1.фон 1</a:t>
            </a:r>
            <a:endParaRPr lang="ru-RU" dirty="0"/>
          </a:p>
          <a:p>
            <a:r>
              <a:rPr lang="ru-RU" u="sng" dirty="0">
                <a:hlinkClick r:id="rId4"/>
              </a:rPr>
              <a:t>2.парикмахер</a:t>
            </a:r>
            <a:endParaRPr lang="ru-RU" dirty="0"/>
          </a:p>
          <a:p>
            <a:r>
              <a:rPr lang="ru-RU" u="sng" dirty="0">
                <a:hlinkClick r:id="rId5"/>
              </a:rPr>
              <a:t>3.доктор</a:t>
            </a:r>
            <a:endParaRPr lang="ru-RU" dirty="0"/>
          </a:p>
          <a:p>
            <a:r>
              <a:rPr lang="ru-RU" u="sng" dirty="0">
                <a:hlinkClick r:id="rId6"/>
              </a:rPr>
              <a:t>4.художник</a:t>
            </a:r>
            <a:endParaRPr lang="ru-RU" dirty="0"/>
          </a:p>
          <a:p>
            <a:r>
              <a:rPr lang="ru-RU" u="sng" dirty="0">
                <a:hlinkClick r:id="rId7"/>
              </a:rPr>
              <a:t>5.почтальон</a:t>
            </a:r>
            <a:endParaRPr lang="ru-RU" dirty="0"/>
          </a:p>
          <a:p>
            <a:r>
              <a:rPr lang="ru-RU" u="sng" dirty="0">
                <a:hlinkClick r:id="rId8"/>
              </a:rPr>
              <a:t>6.повар</a:t>
            </a:r>
            <a:endParaRPr lang="ru-RU" dirty="0"/>
          </a:p>
          <a:p>
            <a:r>
              <a:rPr lang="ru-RU" u="sng" dirty="0">
                <a:hlinkClick r:id="rId9"/>
              </a:rPr>
              <a:t>7.шахтер</a:t>
            </a:r>
            <a:endParaRPr lang="ru-RU" dirty="0"/>
          </a:p>
          <a:p>
            <a:r>
              <a:rPr lang="ru-RU" u="sng" dirty="0">
                <a:hlinkClick r:id="rId10"/>
              </a:rPr>
              <a:t>8.учительница</a:t>
            </a:r>
            <a:endParaRPr lang="ru-RU" dirty="0"/>
          </a:p>
          <a:p>
            <a:r>
              <a:rPr lang="ru-RU" u="sng" dirty="0">
                <a:hlinkClick r:id="rId11"/>
              </a:rPr>
              <a:t>9.продавец</a:t>
            </a:r>
            <a:endParaRPr lang="ru-RU" dirty="0"/>
          </a:p>
          <a:p>
            <a:r>
              <a:rPr lang="ru-RU" u="sng" dirty="0">
                <a:hlinkClick r:id="rId12"/>
              </a:rPr>
              <a:t>10.летчик</a:t>
            </a:r>
            <a:endParaRPr lang="ru-RU" dirty="0"/>
          </a:p>
          <a:p>
            <a:r>
              <a:rPr lang="ru-RU" u="sng" dirty="0">
                <a:hlinkClick r:id="rId13"/>
              </a:rPr>
              <a:t>11.строитель</a:t>
            </a:r>
            <a:endParaRPr lang="ru-RU" dirty="0"/>
          </a:p>
          <a:p>
            <a:r>
              <a:rPr lang="ru-RU" u="sng" dirty="0">
                <a:hlinkClick r:id="rId14"/>
              </a:rPr>
              <a:t>12.воспитатель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71326" y="1981076"/>
            <a:ext cx="1062196" cy="134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67" tIns="58183" rIns="116367" bIns="58183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96509" y="1345938"/>
            <a:ext cx="4098693" cy="4364819"/>
          </a:xfrm>
          <a:prstGeom prst="rect">
            <a:avLst/>
          </a:prstGeom>
        </p:spPr>
        <p:txBody>
          <a:bodyPr wrap="square" lIns="116367" tIns="58183" rIns="116367" bIns="58183">
            <a:spAutoFit/>
          </a:bodyPr>
          <a:lstStyle/>
          <a:p>
            <a:r>
              <a:rPr lang="ru-RU" u="sng" dirty="0">
                <a:hlinkClick r:id="rId15"/>
              </a:rPr>
              <a:t>13.шарики</a:t>
            </a:r>
            <a:endParaRPr lang="ru-RU" dirty="0"/>
          </a:p>
          <a:p>
            <a:r>
              <a:rPr lang="ru-RU" u="sng" dirty="0">
                <a:hlinkClick r:id="rId16"/>
              </a:rPr>
              <a:t>14. фон поощрение</a:t>
            </a:r>
            <a:endParaRPr lang="ru-RU" dirty="0"/>
          </a:p>
          <a:p>
            <a:r>
              <a:rPr lang="ru-RU" u="sng" dirty="0">
                <a:hlinkClick r:id="rId17"/>
              </a:rPr>
              <a:t>15.шприц</a:t>
            </a:r>
            <a:endParaRPr lang="ru-RU" dirty="0"/>
          </a:p>
          <a:p>
            <a:r>
              <a:rPr lang="ru-RU" u="sng" dirty="0">
                <a:hlinkClick r:id="rId18"/>
              </a:rPr>
              <a:t>16.градусник</a:t>
            </a:r>
            <a:endParaRPr lang="ru-RU" dirty="0"/>
          </a:p>
          <a:p>
            <a:r>
              <a:rPr lang="ru-RU" u="sng" dirty="0">
                <a:hlinkClick r:id="rId19"/>
              </a:rPr>
              <a:t>17.стетоскоп</a:t>
            </a:r>
            <a:endParaRPr lang="ru-RU" dirty="0"/>
          </a:p>
          <a:p>
            <a:r>
              <a:rPr lang="ru-RU" u="sng" dirty="0">
                <a:hlinkClick r:id="rId20"/>
              </a:rPr>
              <a:t>18.метла</a:t>
            </a:r>
            <a:endParaRPr lang="ru-RU" dirty="0"/>
          </a:p>
          <a:p>
            <a:r>
              <a:rPr lang="ru-RU" u="sng" dirty="0">
                <a:hlinkClick r:id="rId21"/>
              </a:rPr>
              <a:t>19.пила</a:t>
            </a:r>
            <a:endParaRPr lang="ru-RU" dirty="0"/>
          </a:p>
          <a:p>
            <a:r>
              <a:rPr lang="ru-RU" u="sng" dirty="0">
                <a:hlinkClick r:id="rId22"/>
              </a:rPr>
              <a:t>20.лопата</a:t>
            </a:r>
            <a:endParaRPr lang="ru-RU" dirty="0"/>
          </a:p>
          <a:p>
            <a:r>
              <a:rPr lang="ru-RU" u="sng" dirty="0">
                <a:hlinkClick r:id="rId23"/>
              </a:rPr>
              <a:t>21.кастрюля</a:t>
            </a:r>
            <a:endParaRPr lang="ru-RU" dirty="0"/>
          </a:p>
          <a:p>
            <a:r>
              <a:rPr lang="ru-RU" u="sng" dirty="0">
                <a:hlinkClick r:id="rId24"/>
              </a:rPr>
              <a:t>22.шахта фон</a:t>
            </a:r>
            <a:endParaRPr lang="ru-RU" dirty="0"/>
          </a:p>
          <a:p>
            <a:r>
              <a:rPr lang="ru-RU" u="sng" dirty="0">
                <a:hlinkClick r:id="rId25"/>
              </a:rPr>
              <a:t>23.пожарный</a:t>
            </a:r>
            <a:endParaRPr lang="ru-RU" dirty="0"/>
          </a:p>
          <a:p>
            <a:r>
              <a:rPr lang="ru-RU" u="sng" dirty="0">
                <a:hlinkClick r:id="rId26"/>
              </a:rPr>
              <a:t>24.школьный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48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8" y="181522"/>
            <a:ext cx="9296810" cy="1693698"/>
          </a:xfrm>
        </p:spPr>
        <p:txBody>
          <a:bodyPr>
            <a:normAutofit/>
          </a:bodyPr>
          <a:lstStyle/>
          <a:p>
            <a:r>
              <a:rPr lang="ru-RU" sz="4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профессию»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973" y="1663508"/>
            <a:ext cx="1714900" cy="254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030" y="1557651"/>
            <a:ext cx="2103240" cy="255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4284" y="3529482"/>
            <a:ext cx="1683918" cy="309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0157" y="4071485"/>
            <a:ext cx="2644793" cy="263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2087" y="1557652"/>
            <a:ext cx="1923876" cy="238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-20210212-WA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9957" y="597536"/>
            <a:ext cx="437712" cy="5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582" y="1"/>
            <a:ext cx="8012306" cy="1510871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работы доктора</a:t>
            </a:r>
            <a:r>
              <a:rPr lang="ru-RU" sz="4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5" y="1433777"/>
            <a:ext cx="3345871" cy="541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7937" y="1141758"/>
            <a:ext cx="1011058" cy="127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766" y="3985127"/>
            <a:ext cx="1036229" cy="13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13" y="5312193"/>
            <a:ext cx="1027584" cy="130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6854" y="2607107"/>
            <a:ext cx="1028827" cy="130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438" y="2700772"/>
            <a:ext cx="1168845" cy="112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223" y="4733337"/>
            <a:ext cx="1188265" cy="158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-20210212-WA0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10408" y="693682"/>
            <a:ext cx="354065" cy="4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9753E-6 L -0.36997 0.070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34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5802E-6 L -0.43889 0.000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4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9753E-6 L -0.36997 0.0700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34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для работы повара?</a:t>
            </a:r>
            <a:endParaRPr lang="ru-R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375" y="1451795"/>
            <a:ext cx="2884258" cy="518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204" y="1451796"/>
            <a:ext cx="1371659" cy="173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681" y="1695399"/>
            <a:ext cx="1073058" cy="203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7136" y="3147045"/>
            <a:ext cx="1644901" cy="208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0384" y="4733337"/>
            <a:ext cx="865289" cy="199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6867" y="1224117"/>
            <a:ext cx="1322354" cy="167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679" y="4328913"/>
            <a:ext cx="1421996" cy="179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-20210212-WA00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878" y="710800"/>
            <a:ext cx="405617" cy="5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здесь работает?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261" y="1351932"/>
            <a:ext cx="4454563" cy="529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1463" y="1370992"/>
            <a:ext cx="1650688" cy="188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4616" y="609846"/>
            <a:ext cx="1629888" cy="206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9560" y="2827926"/>
            <a:ext cx="1739114" cy="23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8179" y="4521626"/>
            <a:ext cx="1703262" cy="200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698" y="3540183"/>
            <a:ext cx="1586026" cy="200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-20210212-WA00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6761" y="556383"/>
            <a:ext cx="501881" cy="6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33959 0.25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здесь работает?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50" y="1345940"/>
            <a:ext cx="3596812" cy="550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8014" y="1345941"/>
            <a:ext cx="1840227" cy="232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4742" y="1345941"/>
            <a:ext cx="1840227" cy="232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8619" y="812756"/>
            <a:ext cx="1843313" cy="233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743" y="4098201"/>
            <a:ext cx="1280785" cy="24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8681" y="3674775"/>
            <a:ext cx="1371339" cy="232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-20210212-WA0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1650" y="661507"/>
            <a:ext cx="289893" cy="3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29115 0.249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124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19054" y="1459268"/>
            <a:ext cx="3384376" cy="21244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67" tIns="58183" rIns="116367" bIns="58183"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движения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без сомнения.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Вмиг заводит он мотор,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машине мчит...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187" y="908834"/>
            <a:ext cx="2018332" cy="255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170" y="3882201"/>
            <a:ext cx="1600001" cy="238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4514" y="3927405"/>
            <a:ext cx="1492136" cy="280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151" y="1451796"/>
            <a:ext cx="1969382" cy="154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152" y="3583745"/>
            <a:ext cx="2246748" cy="284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-20210212-WA00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9467" y="512978"/>
            <a:ext cx="354065" cy="448075"/>
          </a:xfrm>
          <a:prstGeom prst="rect">
            <a:avLst/>
          </a:prstGeom>
        </p:spPr>
      </p:pic>
      <p:pic>
        <p:nvPicPr>
          <p:cNvPr id="5" name="AUD-20210212-WA0007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836544" y="555645"/>
            <a:ext cx="354065" cy="4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3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9699" y="1260351"/>
            <a:ext cx="3401040" cy="2540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67" tIns="58183" rIns="116367" bIns="58183"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Кирпичи кладет он в ряд,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 садик для ребят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шахтер и не водитель,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нам выстроит...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152" y="1819261"/>
            <a:ext cx="1284159" cy="24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583" y="1931052"/>
            <a:ext cx="1537974" cy="163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817" y="4369465"/>
            <a:ext cx="1894233" cy="216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9216" y="4945051"/>
            <a:ext cx="2077179" cy="162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8756" y="4232807"/>
            <a:ext cx="1470943" cy="219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-20210212-WA00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7310" y="499089"/>
            <a:ext cx="354065" cy="4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4399" y="1260351"/>
            <a:ext cx="3052725" cy="2540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67" tIns="58183" rIns="116367" bIns="58183"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вежливости нас,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Почитает вслух рассказ.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учитель, не писатель.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няня,...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9666" y="4572232"/>
            <a:ext cx="1075509" cy="204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125" y="1611579"/>
            <a:ext cx="1947851" cy="246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290" y="3662818"/>
            <a:ext cx="2016972" cy="255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523" y="2184407"/>
            <a:ext cx="1923876" cy="18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309" y="4615524"/>
            <a:ext cx="1682385" cy="212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-20210212-WA00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6761" y="604945"/>
            <a:ext cx="418234" cy="5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тлас профессий..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Атлас профессий..." id="{4B12A5D2-8AAD-4B1E-8534-5F4F9BB2CE3F}" vid="{AC0EE3F8-D5EE-4D49-9644-A091108DBF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 профессий...</Template>
  <TotalTime>18</TotalTime>
  <Words>225</Words>
  <Application>Microsoft Office PowerPoint</Application>
  <PresentationFormat>Произвольный</PresentationFormat>
  <Paragraphs>54</Paragraphs>
  <Slides>11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Атлас профессий...</vt:lpstr>
      <vt:lpstr>Атлас профессий</vt:lpstr>
      <vt:lpstr>«Назови профессию»</vt:lpstr>
      <vt:lpstr> Что нужно для работы доктора?</vt:lpstr>
      <vt:lpstr>Что нужно для работы повара?</vt:lpstr>
      <vt:lpstr>Кто здесь работает?</vt:lpstr>
      <vt:lpstr>Кто здесь работает?</vt:lpstr>
      <vt:lpstr>Загадки</vt:lpstr>
      <vt:lpstr>Презентация PowerPoint</vt:lpstr>
      <vt:lpstr>Презентация PowerPoint</vt:lpstr>
      <vt:lpstr>Молодцы ребята!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Атлас профессий</dc:title>
  <dc:creator>user</dc:creator>
  <cp:lastModifiedBy>user</cp:lastModifiedBy>
  <cp:revision>3</cp:revision>
  <dcterms:created xsi:type="dcterms:W3CDTF">2021-04-12T03:45:18Z</dcterms:created>
  <dcterms:modified xsi:type="dcterms:W3CDTF">2021-04-12T04:04:08Z</dcterms:modified>
</cp:coreProperties>
</file>