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8" r:id="rId9"/>
    <p:sldId id="270" r:id="rId10"/>
    <p:sldId id="263" r:id="rId11"/>
    <p:sldId id="264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3C43D-5F39-4E72-934C-702B0BD7D06A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FA546-F171-4E99-900D-3941B3B2D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7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FA546-F171-4E99-900D-3941B3B2D5A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0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E281-CE2B-4D2D-991B-AA20504CC90C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14A-EF18-495B-B701-D1CFF320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E281-CE2B-4D2D-991B-AA20504CC90C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14A-EF18-495B-B701-D1CFF320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E281-CE2B-4D2D-991B-AA20504CC90C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14A-EF18-495B-B701-D1CFF320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E281-CE2B-4D2D-991B-AA20504CC90C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14A-EF18-495B-B701-D1CFF320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E281-CE2B-4D2D-991B-AA20504CC90C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14A-EF18-495B-B701-D1CFF320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E281-CE2B-4D2D-991B-AA20504CC90C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14A-EF18-495B-B701-D1CFF320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E281-CE2B-4D2D-991B-AA20504CC90C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14A-EF18-495B-B701-D1CFF320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E281-CE2B-4D2D-991B-AA20504CC90C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14A-EF18-495B-B701-D1CFF320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E281-CE2B-4D2D-991B-AA20504CC90C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14A-EF18-495B-B701-D1CFF320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E281-CE2B-4D2D-991B-AA20504CC90C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14A-EF18-495B-B701-D1CFF320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E281-CE2B-4D2D-991B-AA20504CC90C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14A-EF18-495B-B701-D1CFF320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E281-CE2B-4D2D-991B-AA20504CC90C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414A-EF18-495B-B701-D1CFF3208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8.emf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3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1045480.jpg"/>
          <p:cNvPicPr>
            <a:picLocks noChangeAspect="1"/>
          </p:cNvPicPr>
          <p:nvPr/>
        </p:nvPicPr>
        <p:blipFill>
          <a:blip r:embed="rId2" cstate="print"/>
          <a:srcRect r="2751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836712"/>
          </a:xfrm>
        </p:spPr>
        <p:txBody>
          <a:bodyPr>
            <a:normAutofit/>
          </a:bodyPr>
          <a:lstStyle/>
          <a:p>
            <a:r>
              <a:rPr lang="ru-RU" sz="1600" b="1" dirty="0"/>
              <a:t>Муниципальное бюджетное дошкольное образовательное учреждение</a:t>
            </a:r>
            <a:br>
              <a:rPr lang="ru-RU" sz="1600" b="1" dirty="0"/>
            </a:br>
            <a:r>
              <a:rPr lang="ru-RU" sz="1600" b="1" dirty="0"/>
              <a:t>          «Детский сад комбинированного вида № 26 «Журавушка»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340768"/>
            <a:ext cx="7992888" cy="4785395"/>
          </a:xfrm>
        </p:spPr>
        <p:txBody>
          <a:bodyPr/>
          <a:lstStyle/>
          <a:p>
            <a:pPr algn="ctr">
              <a:buNone/>
            </a:pPr>
            <a:endParaRPr lang="ru-RU" dirty="0">
              <a:latin typeface="Comic Sans MS" pitchFamily="66" charset="0"/>
            </a:endParaRPr>
          </a:p>
          <a:p>
            <a:pPr algn="ctr">
              <a:buNone/>
            </a:pP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3600" dirty="0">
                <a:solidFill>
                  <a:srgbClr val="7030A0"/>
                </a:solidFill>
                <a:latin typeface="Comic Sans MS" pitchFamily="66" charset="0"/>
              </a:rPr>
              <a:t>Организация совместной деятельности ДОУ и семьи по физическому воспитанию  детей</a:t>
            </a:r>
          </a:p>
          <a:p>
            <a:pPr algn="ctr">
              <a:buNone/>
            </a:pPr>
            <a:endParaRPr lang="ru-RU" dirty="0">
              <a:latin typeface="Comic Sans MS" pitchFamily="66" charset="0"/>
            </a:endParaRPr>
          </a:p>
          <a:p>
            <a:pPr algn="ctr"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509120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       </a:t>
            </a:r>
          </a:p>
          <a:p>
            <a:pPr algn="r">
              <a:buNone/>
            </a:pP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  </a:t>
            </a:r>
            <a:r>
              <a:rPr lang="ru-RU" sz="2400" dirty="0">
                <a:latin typeface="Comic Sans MS" pitchFamily="66" charset="0"/>
              </a:rPr>
              <a:t>Выполнила: </a:t>
            </a:r>
            <a:r>
              <a:rPr lang="ru-RU" sz="2400" dirty="0" err="1">
                <a:latin typeface="Comic Sans MS" pitchFamily="66" charset="0"/>
              </a:rPr>
              <a:t>Багаутдинова</a:t>
            </a:r>
            <a:r>
              <a:rPr lang="ru-RU" sz="2400" dirty="0">
                <a:latin typeface="Comic Sans MS" pitchFamily="66" charset="0"/>
              </a:rPr>
              <a:t> О.В.</a:t>
            </a:r>
          </a:p>
        </p:txBody>
      </p:sp>
      <p:pic>
        <p:nvPicPr>
          <p:cNvPr id="7" name="Рисунок 6" descr="hello_html_m57901aa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052736"/>
            <a:ext cx="2672837" cy="21699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img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1400" dirty="0"/>
            </a:br>
            <a:endParaRPr lang="ru-RU" sz="1400" dirty="0"/>
          </a:p>
        </p:txBody>
      </p:sp>
      <p:pic>
        <p:nvPicPr>
          <p:cNvPr id="4" name="Содержимое 3" descr="IMG_003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3573016"/>
            <a:ext cx="3750568" cy="281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124744"/>
            <a:ext cx="3384376" cy="253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0035.JPG"/>
          <p:cNvPicPr>
            <a:picLocks noChangeAspect="1"/>
          </p:cNvPicPr>
          <p:nvPr/>
        </p:nvPicPr>
        <p:blipFill>
          <a:blip r:embed="rId5" cstate="print"/>
          <a:srcRect l="22308" r="15228"/>
          <a:stretch>
            <a:fillRect/>
          </a:stretch>
        </p:blipFill>
        <p:spPr>
          <a:xfrm>
            <a:off x="5292080" y="3645024"/>
            <a:ext cx="201622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9552" y="476672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1400" dirty="0">
                <a:solidFill>
                  <a:srgbClr val="C00000"/>
                </a:solidFill>
                <a:latin typeface="Comic Sans MS" pitchFamily="66" charset="0"/>
              </a:rPr>
              <a:t>Гимнастика после сна — как разноцветная мозаика, которую каждый день можно собирать заново, составляя из её основных элементов новый образ.  Дневная гимнастика, как вариант, может включать в себя:</a:t>
            </a:r>
          </a:p>
          <a:p>
            <a:r>
              <a:rPr lang="ru-RU" sz="1400" dirty="0">
                <a:solidFill>
                  <a:srgbClr val="C00000"/>
                </a:solidFill>
                <a:latin typeface="Comic Sans MS" pitchFamily="66" charset="0"/>
              </a:rPr>
              <a:t>потягивание;</a:t>
            </a:r>
          </a:p>
          <a:p>
            <a:r>
              <a:rPr lang="ru-RU" sz="1400" dirty="0">
                <a:solidFill>
                  <a:srgbClr val="C00000"/>
                </a:solidFill>
                <a:latin typeface="Comic Sans MS" pitchFamily="66" charset="0"/>
              </a:rPr>
              <a:t>дыхательные упражнения;</a:t>
            </a:r>
          </a:p>
          <a:p>
            <a:r>
              <a:rPr lang="ru-RU" sz="1400" dirty="0">
                <a:solidFill>
                  <a:srgbClr val="C00000"/>
                </a:solidFill>
                <a:latin typeface="Comic Sans MS" pitchFamily="66" charset="0"/>
              </a:rPr>
              <a:t>махи руками;</a:t>
            </a:r>
          </a:p>
          <a:p>
            <a:r>
              <a:rPr lang="ru-RU" sz="1400" dirty="0">
                <a:solidFill>
                  <a:srgbClr val="C00000"/>
                </a:solidFill>
                <a:latin typeface="Comic Sans MS" pitchFamily="66" charset="0"/>
              </a:rPr>
              <a:t>поглаживание биологически активных зон;</a:t>
            </a:r>
          </a:p>
          <a:p>
            <a:r>
              <a:rPr lang="ru-RU" sz="1400" dirty="0">
                <a:solidFill>
                  <a:srgbClr val="C00000"/>
                </a:solidFill>
                <a:latin typeface="Comic Sans MS" pitchFamily="66" charset="0"/>
              </a:rPr>
              <a:t>прыжки;</a:t>
            </a:r>
          </a:p>
          <a:p>
            <a:r>
              <a:rPr lang="ru-RU" sz="1400" dirty="0">
                <a:solidFill>
                  <a:srgbClr val="C00000"/>
                </a:solidFill>
                <a:latin typeface="Comic Sans MS" pitchFamily="66" charset="0"/>
              </a:rPr>
              <a:t>приседания;</a:t>
            </a:r>
          </a:p>
          <a:p>
            <a:r>
              <a:rPr lang="ru-RU" sz="1400" dirty="0">
                <a:solidFill>
                  <a:srgbClr val="C00000"/>
                </a:solidFill>
                <a:latin typeface="Comic Sans MS" pitchFamily="66" charset="0"/>
              </a:rPr>
              <a:t>несложные элементы йоги;</a:t>
            </a:r>
          </a:p>
          <a:p>
            <a:r>
              <a:rPr lang="ru-RU" sz="1400" dirty="0">
                <a:solidFill>
                  <a:srgbClr val="C00000"/>
                </a:solidFill>
                <a:latin typeface="Comic Sans MS" pitchFamily="66" charset="0"/>
              </a:rPr>
              <a:t>пальчиковую гимнастику;</a:t>
            </a:r>
          </a:p>
          <a:p>
            <a:r>
              <a:rPr lang="ru-RU" sz="1400" dirty="0">
                <a:solidFill>
                  <a:srgbClr val="C00000"/>
                </a:solidFill>
                <a:latin typeface="Comic Sans MS" pitchFamily="66" charset="0"/>
              </a:rPr>
              <a:t>гимнастику для глаз;</a:t>
            </a:r>
          </a:p>
          <a:p>
            <a:r>
              <a:rPr lang="ru-RU" sz="1400" dirty="0">
                <a:solidFill>
                  <a:srgbClr val="C00000"/>
                </a:solidFill>
                <a:latin typeface="Comic Sans MS" pitchFamily="66" charset="0"/>
              </a:rPr>
              <a:t>визуально-акустические упражнения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Comic Sans MS" pitchFamily="66" charset="0"/>
              </a:rPr>
              <a:t>Проведение совместных праздников, занятий, развлечений способствует активному включению родителей в </a:t>
            </a:r>
            <a:r>
              <a:rPr lang="ru-RU" sz="1200" dirty="0" err="1">
                <a:solidFill>
                  <a:srgbClr val="C00000"/>
                </a:solidFill>
                <a:latin typeface="Comic Sans MS" pitchFamily="66" charset="0"/>
              </a:rPr>
              <a:t>воспитательно</a:t>
            </a:r>
            <a:r>
              <a:rPr lang="ru-RU" sz="1200" dirty="0">
                <a:solidFill>
                  <a:srgbClr val="C00000"/>
                </a:solidFill>
                <a:latin typeface="Comic Sans MS" pitchFamily="66" charset="0"/>
              </a:rPr>
              <a:t> - образовательный процесс. Совместные досуги помогают устанавливать теплые неформальные, доверительные отношения, эмоциональный контакт между педагогами и родителями, между родителями и детьми. Совместные праздники позволяют создать эмоциональный комфорт в группе, родители становятся более открытыми для общения. На этих мероприятиях родители являются не просто гостями, а участниками досуга. Они играют, танцуют, участвуют вместе с детьми в выполнении творческого задания.</a:t>
            </a:r>
          </a:p>
        </p:txBody>
      </p:sp>
      <p:pic>
        <p:nvPicPr>
          <p:cNvPr id="6" name="Рисунок 5" descr="ненл.jpg"/>
          <p:cNvPicPr>
            <a:picLocks noChangeAspect="1"/>
          </p:cNvPicPr>
          <p:nvPr/>
        </p:nvPicPr>
        <p:blipFill>
          <a:blip r:embed="rId3" cstate="print"/>
          <a:srcRect b="14651"/>
          <a:stretch>
            <a:fillRect/>
          </a:stretch>
        </p:blipFill>
        <p:spPr>
          <a:xfrm>
            <a:off x="5220072" y="2132856"/>
            <a:ext cx="303726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щ89.jpg"/>
          <p:cNvPicPr>
            <a:picLocks noChangeAspect="1"/>
          </p:cNvPicPr>
          <p:nvPr/>
        </p:nvPicPr>
        <p:blipFill>
          <a:blip r:embed="rId4" cstate="print"/>
          <a:srcRect l="12630" r="11496"/>
          <a:stretch>
            <a:fillRect/>
          </a:stretch>
        </p:blipFill>
        <p:spPr>
          <a:xfrm>
            <a:off x="683568" y="4221088"/>
            <a:ext cx="2570524" cy="1905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з0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3645024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шщ8.jpg"/>
          <p:cNvPicPr>
            <a:picLocks noChangeAspect="1"/>
          </p:cNvPicPr>
          <p:nvPr/>
        </p:nvPicPr>
        <p:blipFill>
          <a:blip r:embed="rId6" cstate="print"/>
          <a:srcRect l="14460"/>
          <a:stretch>
            <a:fillRect/>
          </a:stretch>
        </p:blipFill>
        <p:spPr>
          <a:xfrm>
            <a:off x="5868144" y="3933056"/>
            <a:ext cx="2555776" cy="22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4"/>
          <a:stretch/>
        </p:blipFill>
        <p:spPr>
          <a:xfrm>
            <a:off x="683567" y="2132856"/>
            <a:ext cx="288032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054" y="3083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91907"/>
            <a:ext cx="8147248" cy="448862"/>
          </a:xfrm>
        </p:spPr>
        <p:txBody>
          <a:bodyPr>
            <a:noAutofit/>
          </a:bodyPr>
          <a:lstStyle/>
          <a:p>
            <a:pPr algn="l"/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46" y="3409945"/>
            <a:ext cx="38108" cy="381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52" y="3786595"/>
            <a:ext cx="3707904" cy="246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3" y="803037"/>
            <a:ext cx="3809358" cy="253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56461"/>
            <a:ext cx="3798395" cy="252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94" y="752938"/>
            <a:ext cx="3732306" cy="248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Documents and Settings\Администратор\Рабочий стол\i (3)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8441" y="2634592"/>
            <a:ext cx="1440159" cy="2243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509966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91907"/>
            <a:ext cx="8147248" cy="448862"/>
          </a:xfrm>
        </p:spPr>
        <p:txBody>
          <a:bodyPr>
            <a:noAutofit/>
          </a:bodyPr>
          <a:lstStyle/>
          <a:p>
            <a:pPr algn="l"/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Comic Sans MS" pitchFamily="66" charset="0"/>
              </a:rPr>
              <a:t>Основа успеха физического воспитания ребенка </a:t>
            </a: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Comic Sans MS" pitchFamily="66" charset="0"/>
              </a:rPr>
              <a:t>в семье:</a:t>
            </a: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Comic Sans MS" pitchFamily="66" charset="0"/>
              </a:rPr>
              <a:t>-личный пример родителей</a:t>
            </a: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Comic Sans MS" pitchFamily="66" charset="0"/>
              </a:rPr>
              <a:t>-совместные физические занятия</a:t>
            </a: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Comic Sans MS" pitchFamily="66" charset="0"/>
              </a:rPr>
              <a:t>-здоровый образ жизни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46" y="3409945"/>
            <a:ext cx="38108" cy="381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750" y="3198294"/>
            <a:ext cx="3363245" cy="260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72" y="538729"/>
            <a:ext cx="2395373" cy="322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47079"/>
            <a:ext cx="2160241" cy="360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87" y="3198294"/>
            <a:ext cx="2399267" cy="319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48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91907"/>
            <a:ext cx="8147248" cy="448862"/>
          </a:xfrm>
        </p:spPr>
        <p:txBody>
          <a:bodyPr>
            <a:noAutofit/>
          </a:bodyPr>
          <a:lstStyle/>
          <a:p>
            <a:pPr algn="l"/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46" y="3409945"/>
            <a:ext cx="38108" cy="38109"/>
          </a:xfrm>
          <a:prstGeom prst="rect">
            <a:avLst/>
          </a:prstGeom>
        </p:spPr>
      </p:pic>
      <p:pic>
        <p:nvPicPr>
          <p:cNvPr id="9" name="Рисунок 8" descr="C:\Documents and Settings\Администратор\Рабочий стол\DSCN09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91922"/>
            <a:ext cx="6336704" cy="3716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Admin\Local Settings\Temporary Internet Files\Content.Word\vse_simvoly_6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212976"/>
            <a:ext cx="1926062" cy="27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Информация и практический опыт, который получили родители в ходе наших мероприятий, помогли им лучше узнать и увидеть работу ДОУ по физическому воспитанию, вызвали интерес к данному вопросу. Родители получили необходимые теоретические знания об уровне физического развития своих детей, атмосферу праздника от совместной спортивной деятельности.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1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Comic Sans MS" pitchFamily="66" charset="0"/>
              </a:rPr>
              <a:t>Развитие ребенка тесно связано с образом жизни семьи, и родителям необходимо заботиться о правильном физическом развитии детей, регулярно заниматься с ними физкультурой, приобщать к здоровому образу жизни</a:t>
            </a:r>
            <a:br>
              <a:rPr lang="ru-RU" sz="3600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Autofit/>
          </a:bodyPr>
          <a:lstStyle/>
          <a:p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C00000"/>
                </a:solidFill>
                <a:latin typeface="Comic Sans MS" pitchFamily="66" charset="0"/>
              </a:rPr>
              <a:t>Для того, чтобы решить проблему оздоровления детей, необходимо установить доверительно – деловые контакты с взрослыми, участвующими в воспитании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268760"/>
            <a:ext cx="8579296" cy="485740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br>
              <a:rPr lang="ru-RU" dirty="0"/>
            </a:br>
            <a:r>
              <a:rPr lang="ru-RU" sz="43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 работа предполагает несколько этапов.</a:t>
            </a:r>
            <a:br>
              <a:rPr lang="ru-RU" sz="43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4300" b="1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Первый этап </a:t>
            </a:r>
            <a:r>
              <a:rPr lang="ru-RU" sz="43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знакомство с родителями, установление с ними доверительных отношений.</a:t>
            </a:r>
            <a:br>
              <a:rPr lang="ru-RU" sz="43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4300" b="1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Второй этап </a:t>
            </a:r>
            <a:r>
              <a:rPr lang="ru-RU" sz="43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-  знакомство с жизнью семьи, ее интересами, проблемами, трудностями в воспитании здорового ребенка.</a:t>
            </a:r>
            <a:br>
              <a:rPr lang="ru-RU" sz="43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43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Эффективность  взаимодействия педагога с родителями во многом зависит от изучения семейной атмосферы. Для этого необходимо использовать такой метод, как анкетирование.</a:t>
            </a:r>
            <a:br>
              <a:rPr lang="ru-RU" sz="43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4300" b="1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Третий этап </a:t>
            </a:r>
            <a:r>
              <a:rPr lang="ru-RU" sz="43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-  формирование установки на сотрудничество. Здесь можно предложить следующие формы работы: анкетирование родителей с целью выявления знаний и умений по воспитанию здорового ребенка, ознакомление родителей с результатами обследования детей, индивидуальные и групповые консультации, рекомендации, выставки, открытые занятия.</a:t>
            </a:r>
            <a:br>
              <a:rPr lang="ru-RU" sz="43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43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Четвертый этап  -  организация открытых мероприятий, причем родителям предлагают не только педагогические занятия, но и осуществляют практическую подготовку по вопросам воспитания здорового ребенка.</a:t>
            </a:r>
            <a:br>
              <a:rPr lang="ru-RU" sz="43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43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этом этапе предлагаем следующие формы работы: совместная спортивная деятельность с детьми и родителями — занятия, развлечения, походы, Дни здоровья и т.д.; консультационная помощь специалистов; составление индивидуальных планов оздоровления детей совместно со специалистами и родителями</a:t>
            </a:r>
            <a:r>
              <a:rPr lang="ru-RU" sz="4300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868958"/>
          </a:xfrm>
        </p:spPr>
        <p:txBody>
          <a:bodyPr>
            <a:normAutofit fontScale="90000"/>
          </a:bodyPr>
          <a:lstStyle/>
          <a:p>
            <a:br>
              <a:rPr lang="ru-RU" sz="20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Ознакомившись с условиями жизни семьи, можно сделать вывод, что взрослые по отношению к физическому развитию ребенка, к здоровому образу жизни условно делятся на следующие группы</a:t>
            </a: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первой группе относятся взрослые, которые недооценивают значение физического воспитания детей, не уделяют должного внимания этому вопросу. В этом случае необходима индивидуальная работа с родителями.</a:t>
            </a:r>
          </a:p>
          <a:p>
            <a:pPr>
              <a:buNone/>
            </a:pPr>
            <a:r>
              <a:rPr lang="ru-RU" sz="29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Родители, отнесенные ко второй группе, разделяют взгляды на воспитание у детей потребности в здоровом образе жизни, но им не хватает знаний и опыта, они испытывают дефицит свободного времени в связи с загруженностью работой; у них отсутствует желание заниматься ребенком. Большинство родителей с такими установками полагаются на работу детского сада.</a:t>
            </a:r>
          </a:p>
          <a:p>
            <a:pPr>
              <a:buNone/>
            </a:pPr>
            <a:r>
              <a:rPr lang="ru-RU" sz="2900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Третью группу составляют взрослые, которые с удовольствием занимаются с детьми физкультурой, стремятся воспитать здорового ребенка. Они являются опорой в работе инструктора с родителями, занимают активную позицию в жизни детского сада. Их опыт можно использовать в работе с другими группами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200" dirty="0">
                <a:solidFill>
                  <a:srgbClr val="C00000"/>
                </a:solidFill>
                <a:latin typeface="Comic Sans MS" pitchFamily="66" charset="0"/>
              </a:rPr>
              <a:t>Пути установления сотрудничества с взрослыми первой и второй групп:</a:t>
            </a:r>
            <a:br>
              <a:rPr lang="ru-RU" sz="2200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sz="2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-предоставить возможность наблюдать своего ребенка на групповых совместных занятиях, открытых занятиях, праздниках, развлечениях;</a:t>
            </a: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-проводить групповые консультации, беседы, основная цель которых — информирование о формировании двигательных навыков у детей, активном влиянии воспитания на развитие физических качеств; эти формы работы дают возможность обеспечить оптимальные условия воспитания ребенка как в детском саду, так и дома, наметить пути оказания действенной помощи, ответить на возникшие у родителей вопросы по физическому воспитанию;</a:t>
            </a: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-предоставлять родителям литературу из педагогической библиотеки дошкольного учреждения;</a:t>
            </a: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-привлекать родителей оказывать помощь в подготовке спортивных мероприятий (например, принять участие в судействе соревнований).</a:t>
            </a:r>
          </a:p>
          <a:p>
            <a:endParaRPr lang="ru-RU" dirty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C00000"/>
                </a:solidFill>
                <a:latin typeface="Comic Sans MS" pitchFamily="66" charset="0"/>
              </a:rPr>
              <a:t>Привитие детям интереса к занятиям ФК, обучение доступным двигательным умениям и навыкам с помощью нестандартного оборудования</a:t>
            </a:r>
          </a:p>
        </p:txBody>
      </p:sp>
      <p:pic>
        <p:nvPicPr>
          <p:cNvPr id="4" name="Содержимое 3" descr="IMG_0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9128"/>
          <a:stretch>
            <a:fillRect/>
          </a:stretch>
        </p:blipFill>
        <p:spPr>
          <a:xfrm rot="5400000">
            <a:off x="2937137" y="2139045"/>
            <a:ext cx="3785394" cy="257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022.JPG"/>
          <p:cNvPicPr>
            <a:picLocks noChangeAspect="1"/>
          </p:cNvPicPr>
          <p:nvPr/>
        </p:nvPicPr>
        <p:blipFill>
          <a:blip r:embed="rId4" cstate="print"/>
          <a:srcRect l="8192" r="7837"/>
          <a:stretch>
            <a:fillRect/>
          </a:stretch>
        </p:blipFill>
        <p:spPr>
          <a:xfrm rot="531017">
            <a:off x="5899209" y="2038534"/>
            <a:ext cx="295232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017.JPG"/>
          <p:cNvPicPr>
            <a:picLocks noChangeAspect="1"/>
          </p:cNvPicPr>
          <p:nvPr/>
        </p:nvPicPr>
        <p:blipFill>
          <a:blip r:embed="rId5" cstate="print"/>
          <a:srcRect l="5539" r="9527" b="11373"/>
          <a:stretch>
            <a:fillRect/>
          </a:stretch>
        </p:blipFill>
        <p:spPr>
          <a:xfrm rot="21265663">
            <a:off x="346121" y="1464753"/>
            <a:ext cx="2654859" cy="207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00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70283">
            <a:off x="463899" y="3647008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91907"/>
            <a:ext cx="8147248" cy="448862"/>
          </a:xfrm>
        </p:spPr>
        <p:txBody>
          <a:bodyPr>
            <a:noAutofit/>
          </a:bodyPr>
          <a:lstStyle/>
          <a:p>
            <a:pPr algn="l"/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46" y="3409945"/>
            <a:ext cx="38108" cy="38109"/>
          </a:xfrm>
          <a:prstGeom prst="rect">
            <a:avLst/>
          </a:prstGeom>
        </p:spPr>
      </p:pic>
      <p:pic>
        <p:nvPicPr>
          <p:cNvPr id="10" name="Рисунок 9" descr="C:\Documents and Settings\Admin\Local Settings\Temporary Internet Files\Content.Word\vse_simvoly_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212976"/>
            <a:ext cx="1926062" cy="27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57" y="599811"/>
            <a:ext cx="4645627" cy="261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4" y="3168935"/>
            <a:ext cx="4956902" cy="2883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177">
            <a:off x="391249" y="981884"/>
            <a:ext cx="2958890" cy="166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349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6064"/>
            <a:ext cx="8219256" cy="841574"/>
          </a:xfrm>
        </p:spPr>
        <p:txBody>
          <a:bodyPr>
            <a:normAutofit fontScale="90000"/>
          </a:bodyPr>
          <a:lstStyle/>
          <a:p>
            <a:br>
              <a:rPr lang="ru-RU" sz="14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C00000"/>
                </a:solidFill>
                <a:latin typeface="Comic Sans MS" pitchFamily="66" charset="0"/>
              </a:rPr>
              <a:t>Комплексы гимнастики после дневного сна (средняя группа) включают в себя: разминку в постели и </a:t>
            </a:r>
            <a:r>
              <a:rPr lang="ru-RU" sz="1800" dirty="0" err="1">
                <a:solidFill>
                  <a:srgbClr val="C00000"/>
                </a:solidFill>
                <a:latin typeface="Comic Sans MS" pitchFamily="66" charset="0"/>
              </a:rPr>
              <a:t>самомассаж</a:t>
            </a:r>
            <a:r>
              <a:rPr lang="ru-RU" sz="1800" dirty="0">
                <a:solidFill>
                  <a:srgbClr val="C00000"/>
                </a:solidFill>
                <a:latin typeface="Comic Sans MS" pitchFamily="66" charset="0"/>
              </a:rPr>
              <a:t>; гимнастические упражнения игрового характера; движения, выполняемые с помощью спортивного комплекса и тренажеров; пробежку по массажным дорожкам</a:t>
            </a:r>
          </a:p>
        </p:txBody>
      </p:sp>
      <p:pic>
        <p:nvPicPr>
          <p:cNvPr id="4" name="Содержимое 3" descr="IMG_00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3020153" cy="226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029.JPG"/>
          <p:cNvPicPr>
            <a:picLocks noChangeAspect="1"/>
          </p:cNvPicPr>
          <p:nvPr/>
        </p:nvPicPr>
        <p:blipFill>
          <a:blip r:embed="rId4" cstate="print"/>
          <a:srcRect l="11860" t="9488"/>
          <a:stretch>
            <a:fillRect/>
          </a:stretch>
        </p:blipFill>
        <p:spPr>
          <a:xfrm>
            <a:off x="5575698" y="1656184"/>
            <a:ext cx="3049768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0036.JPG"/>
          <p:cNvPicPr>
            <a:picLocks noChangeAspect="1"/>
          </p:cNvPicPr>
          <p:nvPr/>
        </p:nvPicPr>
        <p:blipFill>
          <a:blip r:embed="rId5" cstate="print"/>
          <a:srcRect l="27417" r="17749"/>
          <a:stretch>
            <a:fillRect/>
          </a:stretch>
        </p:blipFill>
        <p:spPr>
          <a:xfrm>
            <a:off x="3525536" y="1628800"/>
            <a:ext cx="1986753" cy="271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902.JPG"/>
          <p:cNvPicPr>
            <a:picLocks noChangeAspect="1"/>
          </p:cNvPicPr>
          <p:nvPr/>
        </p:nvPicPr>
        <p:blipFill>
          <a:blip r:embed="rId6" cstate="print"/>
          <a:srcRect t="18500" r="12201"/>
          <a:stretch>
            <a:fillRect/>
          </a:stretch>
        </p:blipFill>
        <p:spPr>
          <a:xfrm>
            <a:off x="4788024" y="3933056"/>
            <a:ext cx="3203848" cy="223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00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4005064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199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91907"/>
            <a:ext cx="8147248" cy="448862"/>
          </a:xfrm>
        </p:spPr>
        <p:txBody>
          <a:bodyPr>
            <a:noAutofit/>
          </a:bodyPr>
          <a:lstStyle/>
          <a:p>
            <a:pPr algn="l"/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46" y="3409945"/>
            <a:ext cx="38108" cy="38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223">
            <a:off x="4698911" y="971642"/>
            <a:ext cx="3654413" cy="196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987">
            <a:off x="738318" y="3580975"/>
            <a:ext cx="3719847" cy="219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758">
            <a:off x="650924" y="891907"/>
            <a:ext cx="3718510" cy="209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919">
            <a:off x="4586282" y="3633731"/>
            <a:ext cx="3833828" cy="219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3072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448</Words>
  <Application>Microsoft Office PowerPoint</Application>
  <PresentationFormat>Экран (4:3)</PresentationFormat>
  <Paragraphs>43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Unicode MS</vt:lpstr>
      <vt:lpstr>Calibri</vt:lpstr>
      <vt:lpstr>Comic Sans MS</vt:lpstr>
      <vt:lpstr>Тема Office</vt:lpstr>
      <vt:lpstr>Муниципальное бюджетное дошкольное образовательное учреждение           «Детский сад комбинированного вида № 26 «Журавушка»</vt:lpstr>
      <vt:lpstr>Развитие ребенка тесно связано с образом жизни семьи, и родителям необходимо заботиться о правильном физическом развитии детей, регулярно заниматься с ними физкультурой, приобщать к здоровому образу жизни </vt:lpstr>
      <vt:lpstr> Для того, чтобы решить проблему оздоровления детей, необходимо установить доверительно – деловые контакты с взрослыми, участвующими в воспитании</vt:lpstr>
      <vt:lpstr> Ознакомившись с условиями жизни семьи, можно сделать вывод, что взрослые по отношению к физическому развитию ребенка, к здоровому образу жизни условно делятся на следующие группы </vt:lpstr>
      <vt:lpstr>  Пути установления сотрудничества с взрослыми первой и второй групп: </vt:lpstr>
      <vt:lpstr> Привитие детям интереса к занятиям ФК, обучение доступным двигательным умениям и навыкам с помощью нестандартного оборудования</vt:lpstr>
      <vt:lpstr>   </vt:lpstr>
      <vt:lpstr> Комплексы гимнастики после дневного сна (средняя группа) включают в себя: разминку в постели и самомассаж; гимнастические упражнения игрового характера; движения, выполняемые с помощью спортивного комплекса и тренажеров; пробежку по массажным дорожкам</vt:lpstr>
      <vt:lpstr>   </vt:lpstr>
      <vt:lpstr> </vt:lpstr>
      <vt:lpstr>Проведение совместных праздников, занятий, развлечений способствует активному включению родителей в воспитательно - образовательный процесс. Совместные досуги помогают устанавливать теплые неформальные, доверительные отношения, эмоциональный контакт между педагогами и родителями, между родителями и детьми. Совместные праздники позволяют создать эмоциональный комфорт в группе, родители становятся более открытыми для общения. На этих мероприятиях родители являются не просто гостями, а участниками досуга. Они играют, танцуют, участвуют вместе с детьми в выполнении творческого задания.</vt:lpstr>
      <vt:lpstr>   </vt:lpstr>
      <vt:lpstr>   Основа успеха физического воспитания ребенка  в семье:  -личный пример родителей -совместные физические занятия -здоровый образ жизни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         «  Детский сад комбинированного вида № 26 « Журавушка»</dc:title>
  <dc:creator>Alex</dc:creator>
  <cp:lastModifiedBy>LENOVO</cp:lastModifiedBy>
  <cp:revision>27</cp:revision>
  <dcterms:created xsi:type="dcterms:W3CDTF">2018-01-01T02:47:45Z</dcterms:created>
  <dcterms:modified xsi:type="dcterms:W3CDTF">2022-03-09T04:54:25Z</dcterms:modified>
</cp:coreProperties>
</file>