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2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801C-2F04-4EDE-8150-97BED13677FF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E731-0C7F-489C-8A90-286FA780A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801C-2F04-4EDE-8150-97BED13677FF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E731-0C7F-489C-8A90-286FA780A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801C-2F04-4EDE-8150-97BED13677FF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E731-0C7F-489C-8A90-286FA780A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801C-2F04-4EDE-8150-97BED13677FF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E731-0C7F-489C-8A90-286FA780A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801C-2F04-4EDE-8150-97BED13677FF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E731-0C7F-489C-8A90-286FA780A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801C-2F04-4EDE-8150-97BED13677FF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E731-0C7F-489C-8A90-286FA780A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801C-2F04-4EDE-8150-97BED13677FF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E731-0C7F-489C-8A90-286FA780A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801C-2F04-4EDE-8150-97BED13677FF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E731-0C7F-489C-8A90-286FA780A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801C-2F04-4EDE-8150-97BED13677FF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E731-0C7F-489C-8A90-286FA780A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801C-2F04-4EDE-8150-97BED13677FF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E731-0C7F-489C-8A90-286FA780A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801C-2F04-4EDE-8150-97BED13677FF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ECCE731-0C7F-489C-8A90-286FA780AE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90801C-2F04-4EDE-8150-97BED13677FF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CCE731-0C7F-489C-8A90-286FA780AE8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+mn-lt"/>
              </a:rPr>
              <a:t>НОД по развитию речи</a:t>
            </a:r>
            <a:br>
              <a:rPr lang="ru-RU" dirty="0" smtClean="0">
                <a:latin typeface="+mn-lt"/>
              </a:rPr>
            </a:br>
            <a:r>
              <a:rPr lang="ru-RU" dirty="0" smtClean="0">
                <a:latin typeface="+mn-lt"/>
              </a:rPr>
              <a:t>во 2 младшей группе </a:t>
            </a:r>
            <a:endParaRPr lang="ru-RU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«В стране комнатных растений</a:t>
            </a:r>
            <a:r>
              <a:rPr lang="ru-RU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4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714356"/>
            <a:ext cx="857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latin typeface="+mj-lt"/>
              </a:rPr>
              <a:t>Муниципальное бюджетное дошкольное  образовательное  учреждение   «Детский сад №37 «Искорка»</a:t>
            </a:r>
            <a:endParaRPr lang="ru-RU" b="1" i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43570" y="5214950"/>
            <a:ext cx="31400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+mj-lt"/>
              </a:rPr>
              <a:t>Шалыгина Светлана Петровна</a:t>
            </a:r>
          </a:p>
          <a:p>
            <a:pPr algn="ctr"/>
            <a:r>
              <a:rPr lang="ru-RU" i="1" dirty="0" smtClean="0">
                <a:latin typeface="+mj-lt"/>
              </a:rPr>
              <a:t>воспитатель</a:t>
            </a:r>
            <a:endParaRPr lang="ru-RU" i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868" y="6215082"/>
            <a:ext cx="2409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+mj-lt"/>
              </a:rPr>
              <a:t>Междуреченск  - 2022</a:t>
            </a:r>
            <a:endParaRPr lang="ru-RU" b="1" dirty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kartinki-solnyshko-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6061" y="0"/>
            <a:ext cx="3287939" cy="328612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85720" y="928670"/>
            <a:ext cx="7438960" cy="57708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 smtClean="0"/>
              <a:t> Дети в кругу. 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dirty="0"/>
              <a:t>Здравствуй, солнышко – дружок,     </a:t>
            </a:r>
            <a:r>
              <a:rPr lang="ru-RU" i="1" dirty="0"/>
              <a:t>(руки вверх, «фонарики»)</a:t>
            </a:r>
          </a:p>
          <a:p>
            <a:pPr>
              <a:lnSpc>
                <a:spcPct val="150000"/>
              </a:lnSpc>
            </a:pPr>
            <a:r>
              <a:rPr lang="ru-RU" dirty="0"/>
              <a:t>Здравствуй, носик – пятачок    (</a:t>
            </a:r>
            <a:r>
              <a:rPr lang="ru-RU" i="1" dirty="0"/>
              <a:t>указательным пальцем </a:t>
            </a:r>
            <a:endParaRPr lang="ru-RU" i="1" dirty="0" smtClean="0"/>
          </a:p>
          <a:p>
            <a:pPr>
              <a:lnSpc>
                <a:spcPct val="150000"/>
              </a:lnSpc>
            </a:pPr>
            <a:r>
              <a:rPr lang="ru-RU" i="1" dirty="0" smtClean="0"/>
              <a:t>показываем </a:t>
            </a:r>
            <a:r>
              <a:rPr lang="ru-RU" i="1" dirty="0"/>
              <a:t>носик</a:t>
            </a:r>
            <a:r>
              <a:rPr lang="ru-RU" dirty="0"/>
              <a:t>)</a:t>
            </a:r>
          </a:p>
          <a:p>
            <a:pPr>
              <a:lnSpc>
                <a:spcPct val="150000"/>
              </a:lnSpc>
            </a:pPr>
            <a:r>
              <a:rPr lang="ru-RU" dirty="0"/>
              <a:t>Здравствуйте, губки     (</a:t>
            </a:r>
            <a:r>
              <a:rPr lang="ru-RU" i="1" dirty="0"/>
              <a:t>показываем губки)</a:t>
            </a:r>
          </a:p>
          <a:p>
            <a:pPr>
              <a:lnSpc>
                <a:spcPct val="150000"/>
              </a:lnSpc>
            </a:pPr>
            <a:r>
              <a:rPr lang="ru-RU" dirty="0"/>
              <a:t>Здравствуйте, зубки     (</a:t>
            </a:r>
            <a:r>
              <a:rPr lang="ru-RU" i="1" dirty="0"/>
              <a:t>показываем зубки)</a:t>
            </a:r>
          </a:p>
          <a:p>
            <a:pPr>
              <a:lnSpc>
                <a:spcPct val="150000"/>
              </a:lnSpc>
            </a:pPr>
            <a:r>
              <a:rPr lang="ru-RU" dirty="0"/>
              <a:t>Губками «почмокали»  </a:t>
            </a:r>
            <a:r>
              <a:rPr lang="ru-RU" i="1" dirty="0"/>
              <a:t>(«чмокаем»)</a:t>
            </a:r>
          </a:p>
          <a:p>
            <a:pPr>
              <a:lnSpc>
                <a:spcPct val="150000"/>
              </a:lnSpc>
            </a:pPr>
            <a:r>
              <a:rPr lang="ru-RU" dirty="0"/>
              <a:t>Зубками «пощёлкали»  </a:t>
            </a:r>
            <a:r>
              <a:rPr lang="ru-RU" i="1" dirty="0"/>
              <a:t>(«щёлкаем»)</a:t>
            </a:r>
          </a:p>
          <a:p>
            <a:pPr>
              <a:lnSpc>
                <a:spcPct val="150000"/>
              </a:lnSpc>
            </a:pPr>
            <a:r>
              <a:rPr lang="ru-RU" dirty="0"/>
              <a:t>Ручки вверх подняли   (</a:t>
            </a:r>
            <a:r>
              <a:rPr lang="ru-RU" i="1" dirty="0"/>
              <a:t>поднимаем ручки вверх)</a:t>
            </a:r>
          </a:p>
          <a:p>
            <a:pPr>
              <a:lnSpc>
                <a:spcPct val="150000"/>
              </a:lnSpc>
            </a:pPr>
            <a:r>
              <a:rPr lang="ru-RU" dirty="0"/>
              <a:t>И ими помахали      (</a:t>
            </a:r>
            <a:r>
              <a:rPr lang="ru-RU" i="1" dirty="0"/>
              <a:t>машем ладошками</a:t>
            </a:r>
            <a:r>
              <a:rPr lang="ru-RU" dirty="0"/>
              <a:t>)</a:t>
            </a:r>
          </a:p>
          <a:p>
            <a:pPr>
              <a:lnSpc>
                <a:spcPct val="150000"/>
              </a:lnSpc>
            </a:pPr>
            <a:r>
              <a:rPr lang="ru-RU" dirty="0"/>
              <a:t>А теперь все вместе –</a:t>
            </a:r>
          </a:p>
          <a:p>
            <a:pPr>
              <a:lnSpc>
                <a:spcPct val="150000"/>
              </a:lnSpc>
            </a:pPr>
            <a:r>
              <a:rPr lang="ru-RU" dirty="0"/>
              <a:t>«Здравствуйте!» - сказали   (</a:t>
            </a:r>
            <a:r>
              <a:rPr lang="ru-RU" i="1" dirty="0"/>
              <a:t>хором здороваемся</a:t>
            </a:r>
            <a:r>
              <a:rPr lang="ru-RU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- К нам в гости пришел медвежонок. Давайте  и с ним поздороваемся.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s://catherineasquithgallery.com/uploads/posts/2021-03/1614552572_50-p-detskie-kartinki-na-belom-fone-55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 descr="1614552572_50-p-detskie-kartinki-na-belom-fone-5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6E6E6"/>
              </a:clrFrom>
              <a:clrTo>
                <a:srgbClr val="E6E6E6">
                  <a:alpha val="0"/>
                </a:srgbClr>
              </a:clrTo>
            </a:clrChange>
          </a:blip>
          <a:srcRect l="25462" r="20039"/>
          <a:stretch>
            <a:fillRect/>
          </a:stretch>
        </p:blipFill>
        <p:spPr bwMode="auto">
          <a:xfrm>
            <a:off x="5429256" y="142852"/>
            <a:ext cx="3571900" cy="655621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14282" y="857232"/>
            <a:ext cx="5483039" cy="60478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/>
              <a:t>Медвежонка зовут Миша.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/>
              <a:t>Где он живет?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/>
              <a:t>Правильно, в лесу. Смотрите, какие красивые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 ромашки принес Миша из леса.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/>
              <a:t>Миша, у нас в группе тоже есть цветы. 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Ребята, как они называются? (</a:t>
            </a:r>
            <a:r>
              <a:rPr lang="ru-RU" i="1" dirty="0" smtClean="0"/>
              <a:t>комнатные</a:t>
            </a:r>
            <a:r>
              <a:rPr lang="ru-RU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- Миша, хочешь, мы тебе покажем наши растения?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/>
              <a:t>Чтобы посмотреть на них, нужно совершить 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маленькое путешествие на нашем </a:t>
            </a:r>
          </a:p>
          <a:p>
            <a:pPr>
              <a:lnSpc>
                <a:spcPct val="150000"/>
              </a:lnSpc>
            </a:pPr>
            <a:r>
              <a:rPr lang="ru-RU" dirty="0"/>
              <a:t>в</a:t>
            </a:r>
            <a:r>
              <a:rPr lang="ru-RU" dirty="0" smtClean="0"/>
              <a:t>олшебном паровозике по разным станциям. 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Прокатим медвежонка? Тогда «садимся» в поезд 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и поехали!</a:t>
            </a:r>
          </a:p>
          <a:p>
            <a:pPr algn="ctr">
              <a:lnSpc>
                <a:spcPct val="150000"/>
              </a:lnSpc>
            </a:pPr>
            <a:r>
              <a:rPr lang="ru-RU" b="1" i="1" dirty="0" smtClean="0"/>
              <a:t>Звучит песенка </a:t>
            </a:r>
            <a:r>
              <a:rPr lang="en-US" b="1" i="1" dirty="0" smtClean="0"/>
              <a:t> </a:t>
            </a:r>
            <a:r>
              <a:rPr lang="ru-RU" b="1" i="1" dirty="0" smtClean="0"/>
              <a:t>«Паровоз Букашка»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s://catherineasquithgallery.com/uploads/posts/2021-03/1614552572_50-p-detskie-kartinki-na-belom-fone-55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28596" y="214290"/>
            <a:ext cx="842968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/>
              <a:t>Остановка «Цветочная</a:t>
            </a:r>
            <a:r>
              <a:rPr lang="ru-RU" b="1" dirty="0" smtClean="0"/>
              <a:t>» </a:t>
            </a:r>
            <a:r>
              <a:rPr lang="ru-RU" i="1" dirty="0" smtClean="0"/>
              <a:t>(в уголке </a:t>
            </a:r>
            <a:r>
              <a:rPr lang="ru-RU" i="1" dirty="0" err="1" smtClean="0"/>
              <a:t>приорды</a:t>
            </a:r>
            <a:r>
              <a:rPr lang="ru-RU" i="1" dirty="0" smtClean="0"/>
              <a:t>)</a:t>
            </a:r>
            <a:endParaRPr lang="ru-RU" i="1" dirty="0"/>
          </a:p>
          <a:p>
            <a:pPr>
              <a:lnSpc>
                <a:spcPct val="150000"/>
              </a:lnSpc>
            </a:pPr>
            <a:r>
              <a:rPr lang="ru-RU" dirty="0"/>
              <a:t>- Сколько цветов</a:t>
            </a:r>
            <a:r>
              <a:rPr lang="ru-RU" dirty="0" smtClean="0"/>
              <a:t>?</a:t>
            </a:r>
            <a:r>
              <a:rPr lang="en-US" dirty="0" smtClean="0"/>
              <a:t> </a:t>
            </a:r>
            <a:r>
              <a:rPr lang="ru-RU" dirty="0" smtClean="0"/>
              <a:t>(</a:t>
            </a:r>
            <a:r>
              <a:rPr lang="ru-RU" i="1" dirty="0" smtClean="0"/>
              <a:t>много</a:t>
            </a:r>
            <a:r>
              <a:rPr lang="ru-RU" dirty="0" smtClean="0"/>
              <a:t>)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dirty="0"/>
              <a:t> - Одинаковые или разные? (</a:t>
            </a:r>
            <a:r>
              <a:rPr lang="ru-RU" i="1" dirty="0"/>
              <a:t>разные</a:t>
            </a:r>
            <a:r>
              <a:rPr lang="ru-RU" dirty="0"/>
              <a:t>)</a:t>
            </a:r>
          </a:p>
          <a:p>
            <a:pPr>
              <a:lnSpc>
                <a:spcPct val="150000"/>
              </a:lnSpc>
            </a:pPr>
            <a:r>
              <a:rPr lang="ru-RU" dirty="0"/>
              <a:t>- Как называются эти цветы? (</a:t>
            </a:r>
            <a:r>
              <a:rPr lang="ru-RU" i="1" dirty="0"/>
              <a:t>комнатные растения)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dirty="0"/>
              <a:t>- Почему их так назвали? (</a:t>
            </a:r>
            <a:r>
              <a:rPr lang="ru-RU" i="1" dirty="0"/>
              <a:t>растут в комнате</a:t>
            </a:r>
            <a:r>
              <a:rPr lang="ru-RU" dirty="0"/>
              <a:t>)</a:t>
            </a:r>
          </a:p>
          <a:p>
            <a:pPr>
              <a:lnSpc>
                <a:spcPct val="150000"/>
              </a:lnSpc>
            </a:pPr>
            <a:r>
              <a:rPr lang="ru-RU" dirty="0"/>
              <a:t>- Что есть у всех комнатных растений? (</a:t>
            </a:r>
            <a:r>
              <a:rPr lang="ru-RU" i="1" dirty="0"/>
              <a:t>стебель, листья, корень в горшочке)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dirty="0"/>
              <a:t>- Цветы живые или нет? 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- Почему живые? </a:t>
            </a:r>
            <a:r>
              <a:rPr lang="ru-RU" dirty="0"/>
              <a:t>(</a:t>
            </a:r>
            <a:r>
              <a:rPr lang="ru-RU" i="1" dirty="0"/>
              <a:t>живые, потому что растут, пьют воду, цветут)</a:t>
            </a:r>
            <a:endParaRPr lang="ru-RU" dirty="0"/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/>
              <a:t>Молодцы! Миша, ты все запомнил? (</a:t>
            </a:r>
            <a:r>
              <a:rPr lang="ru-RU" i="1" dirty="0" smtClean="0"/>
              <a:t>еще раз обобщить)</a:t>
            </a:r>
            <a:endParaRPr lang="ru-RU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/>
              <a:t>Садимся в поезд. Едем дальше!</a:t>
            </a:r>
          </a:p>
          <a:p>
            <a:pPr algn="ctr">
              <a:lnSpc>
                <a:spcPct val="150000"/>
              </a:lnSpc>
            </a:pPr>
            <a:r>
              <a:rPr lang="ru-RU" b="1" i="1" dirty="0" smtClean="0"/>
              <a:t>Звучит песенка </a:t>
            </a:r>
            <a:r>
              <a:rPr lang="en-US" b="1" i="1" dirty="0" smtClean="0"/>
              <a:t> </a:t>
            </a:r>
            <a:r>
              <a:rPr lang="ru-RU" b="1" i="1" dirty="0" smtClean="0"/>
              <a:t>«Паровоз Букашка»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7650" name="Picture 2" descr="SPfYBtOXMJY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643446"/>
            <a:ext cx="8152309" cy="205105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s://catherineasquithgallery.com/uploads/posts/2021-03/1614552572_50-p-detskie-kartinki-na-belom-fone-55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57158" y="357167"/>
            <a:ext cx="6715172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ru-RU" b="1" dirty="0"/>
              <a:t>Остановка </a:t>
            </a:r>
            <a:r>
              <a:rPr lang="ru-RU" b="1" dirty="0" smtClean="0"/>
              <a:t>«</a:t>
            </a:r>
            <a:r>
              <a:rPr lang="ru-RU" b="1" dirty="0" err="1"/>
              <a:t>Жужалкино</a:t>
            </a:r>
            <a:r>
              <a:rPr lang="ru-RU" b="1" dirty="0"/>
              <a:t>»</a:t>
            </a:r>
          </a:p>
          <a:p>
            <a:pPr>
              <a:lnSpc>
                <a:spcPct val="150000"/>
              </a:lnSpc>
            </a:pPr>
            <a:r>
              <a:rPr lang="ru-RU" dirty="0"/>
              <a:t>- Кто жужжит? (</a:t>
            </a:r>
            <a:r>
              <a:rPr lang="ru-RU" i="1" dirty="0"/>
              <a:t>пчелка</a:t>
            </a:r>
            <a:r>
              <a:rPr lang="ru-RU" dirty="0"/>
              <a:t>)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/>
              <a:t>Миша </a:t>
            </a:r>
            <a:r>
              <a:rPr lang="ru-RU" dirty="0"/>
              <a:t>говорит, что пчелка живет с ним в лесу</a:t>
            </a:r>
            <a:r>
              <a:rPr lang="ru-RU" dirty="0" smtClean="0"/>
              <a:t>,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собирает </a:t>
            </a:r>
            <a:r>
              <a:rPr lang="ru-RU" dirty="0"/>
              <a:t>пыльцу со цветов и делает из нее </a:t>
            </a:r>
            <a:r>
              <a:rPr lang="ru-RU" dirty="0" smtClean="0"/>
              <a:t>мед</a:t>
            </a:r>
            <a:r>
              <a:rPr lang="ru-RU" dirty="0"/>
              <a:t>.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/>
              <a:t>Как </a:t>
            </a:r>
            <a:r>
              <a:rPr lang="ru-RU" dirty="0"/>
              <a:t>жужжит пчелка? (</a:t>
            </a:r>
            <a:r>
              <a:rPr lang="ru-RU" i="1" dirty="0" err="1" smtClean="0"/>
              <a:t>жжжжж</a:t>
            </a:r>
            <a:r>
              <a:rPr lang="ru-RU" i="1" dirty="0" smtClean="0"/>
              <a:t>). </a:t>
            </a:r>
          </a:p>
          <a:p>
            <a:pPr>
              <a:lnSpc>
                <a:spcPct val="150000"/>
              </a:lnSpc>
            </a:pPr>
            <a:r>
              <a:rPr lang="ru-RU" i="1" dirty="0" smtClean="0"/>
              <a:t>Хоровые и индивидуальные ответы</a:t>
            </a:r>
            <a:r>
              <a:rPr lang="ru-RU" dirty="0" smtClean="0"/>
              <a:t>)</a:t>
            </a:r>
            <a:endParaRPr lang="ru-RU" dirty="0"/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/>
              <a:t>А </a:t>
            </a:r>
            <a:r>
              <a:rPr lang="ru-RU" dirty="0"/>
              <a:t>к вам  </a:t>
            </a:r>
            <a:r>
              <a:rPr lang="ru-RU" dirty="0" smtClean="0"/>
              <a:t>пчелка </a:t>
            </a:r>
            <a:r>
              <a:rPr lang="ru-RU" dirty="0"/>
              <a:t>прилетела, чтобы 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dirty="0" smtClean="0"/>
              <a:t>рассказать </a:t>
            </a:r>
            <a:r>
              <a:rPr lang="ru-RU" dirty="0"/>
              <a:t>стишок.</a:t>
            </a:r>
          </a:p>
          <a:p>
            <a:pPr>
              <a:lnSpc>
                <a:spcPct val="150000"/>
              </a:lnSpc>
            </a:pPr>
            <a:r>
              <a:rPr lang="ru-RU" b="1" i="1" dirty="0" err="1"/>
              <a:t>Жу-жу-жу-жу</a:t>
            </a:r>
            <a:endParaRPr lang="ru-RU" b="1" dirty="0"/>
          </a:p>
          <a:p>
            <a:pPr>
              <a:lnSpc>
                <a:spcPct val="150000"/>
              </a:lnSpc>
            </a:pPr>
            <a:r>
              <a:rPr lang="ru-RU" b="1" i="1" dirty="0"/>
              <a:t>На цветочке я сижу </a:t>
            </a:r>
            <a:r>
              <a:rPr lang="ru-RU" dirty="0"/>
              <a:t>(</a:t>
            </a:r>
            <a:r>
              <a:rPr lang="ru-RU" i="1" dirty="0"/>
              <a:t>хоровые и индивидуальные ответы</a:t>
            </a:r>
            <a:r>
              <a:rPr lang="ru-RU" dirty="0"/>
              <a:t>)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/>
              <a:t>Пчелка </a:t>
            </a:r>
            <a:r>
              <a:rPr lang="ru-RU" dirty="0"/>
              <a:t>хочет поиграть с вами. Подуйте на нее. </a:t>
            </a: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  <a:p>
            <a:pPr algn="ctr"/>
            <a:r>
              <a:rPr lang="ru-RU" b="1" i="1" dirty="0" smtClean="0"/>
              <a:t>ДЫХАТЕЛЬНАЯ ГИМНАСТИКА</a:t>
            </a:r>
          </a:p>
          <a:p>
            <a:endParaRPr lang="ru-RU" b="1" i="1" dirty="0"/>
          </a:p>
          <a:p>
            <a:pPr>
              <a:buFontTx/>
              <a:buChar char="-"/>
            </a:pPr>
            <a:r>
              <a:rPr lang="ru-RU" dirty="0" smtClean="0"/>
              <a:t>До свидания, пчелка, нам пора ехать дальше.</a:t>
            </a:r>
          </a:p>
          <a:p>
            <a:pPr>
              <a:buFontTx/>
              <a:buChar char="-"/>
            </a:pPr>
            <a:endParaRPr lang="ru-RU" dirty="0"/>
          </a:p>
          <a:p>
            <a:pPr algn="ctr"/>
            <a:r>
              <a:rPr lang="ru-RU" b="1" i="1" dirty="0" smtClean="0"/>
              <a:t>Звучит песенка </a:t>
            </a:r>
            <a:r>
              <a:rPr lang="en-US" b="1" i="1" dirty="0" smtClean="0"/>
              <a:t> </a:t>
            </a:r>
            <a:r>
              <a:rPr lang="ru-RU" b="1" i="1" dirty="0" smtClean="0"/>
              <a:t>«Паровоз Букашка»</a:t>
            </a:r>
            <a:endParaRPr lang="ru-RU" dirty="0"/>
          </a:p>
        </p:txBody>
      </p:sp>
      <p:pic>
        <p:nvPicPr>
          <p:cNvPr id="28674" name="Picture 2" descr="пчела-bee-DoV (8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8752" y="785794"/>
            <a:ext cx="4505248" cy="35719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s://catherineasquithgallery.com/uploads/posts/2021-03/1614552572_50-p-detskie-kartinki-na-belom-fone-55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Picture 2" descr="https://img.thrfun.com/img/126/292/buying_african_violets_x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143" r="11905"/>
          <a:stretch>
            <a:fillRect/>
          </a:stretch>
        </p:blipFill>
        <p:spPr bwMode="auto">
          <a:xfrm>
            <a:off x="5286380" y="1500174"/>
            <a:ext cx="4048153" cy="400052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85720" y="500042"/>
            <a:ext cx="6715172" cy="68788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ru-RU" b="1" dirty="0" smtClean="0"/>
              <a:t>Остановка</a:t>
            </a:r>
            <a:r>
              <a:rPr lang="ru-RU" dirty="0" smtClean="0"/>
              <a:t> </a:t>
            </a:r>
            <a:r>
              <a:rPr lang="ru-RU" b="1" dirty="0"/>
              <a:t>«Фиалка</a:t>
            </a:r>
            <a:r>
              <a:rPr lang="ru-RU" b="1" dirty="0" smtClean="0"/>
              <a:t>» </a:t>
            </a:r>
          </a:p>
          <a:p>
            <a:pPr lvl="0">
              <a:lnSpc>
                <a:spcPct val="150000"/>
              </a:lnSpc>
            </a:pPr>
            <a:r>
              <a:rPr lang="ru-RU" i="1" dirty="0" smtClean="0"/>
              <a:t>Дети садятся а стульчики  и рассматривают растение)</a:t>
            </a:r>
          </a:p>
          <a:p>
            <a:pPr lvl="0">
              <a:lnSpc>
                <a:spcPct val="150000"/>
              </a:lnSpc>
              <a:buFontTx/>
              <a:buChar char="-"/>
            </a:pPr>
            <a:r>
              <a:rPr lang="ru-RU" dirty="0" smtClean="0"/>
              <a:t>Смотри, Миша, какое красивое у нас есть растение в группе. Дети, как оно называется?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dirty="0"/>
              <a:t>- </a:t>
            </a:r>
            <a:r>
              <a:rPr lang="ru-RU" dirty="0" smtClean="0"/>
              <a:t>Правильно. Фиалка. Какие </a:t>
            </a:r>
            <a:r>
              <a:rPr lang="ru-RU" dirty="0"/>
              <a:t>листочки у фиалки?</a:t>
            </a:r>
          </a:p>
          <a:p>
            <a:pPr>
              <a:lnSpc>
                <a:spcPct val="150000"/>
              </a:lnSpc>
            </a:pPr>
            <a:r>
              <a:rPr lang="ru-RU" dirty="0"/>
              <a:t>- </a:t>
            </a:r>
            <a:r>
              <a:rPr lang="ru-RU" dirty="0" smtClean="0"/>
              <a:t>Какие </a:t>
            </a:r>
            <a:r>
              <a:rPr lang="ru-RU" dirty="0"/>
              <a:t>цветочки?</a:t>
            </a:r>
          </a:p>
          <a:p>
            <a:pPr>
              <a:lnSpc>
                <a:spcPct val="150000"/>
              </a:lnSpc>
            </a:pPr>
            <a:r>
              <a:rPr lang="ru-RU" dirty="0"/>
              <a:t>- </a:t>
            </a:r>
            <a:r>
              <a:rPr lang="ru-RU" dirty="0" smtClean="0"/>
              <a:t>Где </a:t>
            </a:r>
            <a:r>
              <a:rPr lang="ru-RU" dirty="0"/>
              <a:t>спрятался корешок?</a:t>
            </a:r>
          </a:p>
          <a:p>
            <a:pPr>
              <a:lnSpc>
                <a:spcPct val="150000"/>
              </a:lnSpc>
            </a:pPr>
            <a:r>
              <a:rPr lang="ru-RU" dirty="0"/>
              <a:t>- </a:t>
            </a:r>
            <a:r>
              <a:rPr lang="ru-RU" dirty="0" smtClean="0"/>
              <a:t>Как </a:t>
            </a:r>
            <a:r>
              <a:rPr lang="ru-RU" dirty="0"/>
              <a:t>поливать фиалку?</a:t>
            </a:r>
          </a:p>
          <a:p>
            <a:pPr>
              <a:lnSpc>
                <a:spcPct val="150000"/>
              </a:lnSpc>
            </a:pPr>
            <a:r>
              <a:rPr lang="ru-RU" dirty="0"/>
              <a:t> </a:t>
            </a:r>
            <a:r>
              <a:rPr lang="ru-RU" dirty="0" smtClean="0"/>
              <a:t>- Послушайте, как  я расскажу про фиалку.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b="1" i="1" dirty="0" smtClean="0"/>
              <a:t>«Фиалка </a:t>
            </a:r>
            <a:r>
              <a:rPr lang="ru-RU" b="1" i="1" dirty="0"/>
              <a:t>комнатное растение. 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b="1" i="1" dirty="0"/>
              <a:t>У нее круглые, зеленые </a:t>
            </a:r>
            <a:r>
              <a:rPr lang="ru-RU" b="1" i="1" dirty="0" smtClean="0"/>
              <a:t>листики  </a:t>
            </a:r>
            <a:r>
              <a:rPr lang="ru-RU" b="1" i="1" dirty="0"/>
              <a:t>и </a:t>
            </a:r>
            <a:r>
              <a:rPr lang="ru-RU" b="1" i="1" dirty="0" err="1"/>
              <a:t>розовые</a:t>
            </a:r>
            <a:r>
              <a:rPr lang="ru-RU" b="1" i="1" dirty="0"/>
              <a:t> цветочки. </a:t>
            </a:r>
            <a:r>
              <a:rPr lang="ru-RU" b="1" i="1" dirty="0" smtClean="0"/>
              <a:t>Фиалка </a:t>
            </a:r>
            <a:r>
              <a:rPr lang="ru-RU" b="1" i="1" dirty="0"/>
              <a:t>растет в горшке</a:t>
            </a:r>
            <a:r>
              <a:rPr lang="ru-RU" b="1" i="1" dirty="0" smtClean="0"/>
              <a:t>,  </a:t>
            </a:r>
            <a:r>
              <a:rPr lang="ru-RU" b="1" i="1" dirty="0"/>
              <a:t>ее нужно поливать осторожно, воду лить в </a:t>
            </a:r>
            <a:r>
              <a:rPr lang="ru-RU" b="1" i="1" dirty="0" smtClean="0"/>
              <a:t>поддон».</a:t>
            </a:r>
          </a:p>
          <a:p>
            <a:pPr>
              <a:lnSpc>
                <a:spcPct val="150000"/>
              </a:lnSpc>
            </a:pPr>
            <a:r>
              <a:rPr lang="ru-RU" b="1" i="1" dirty="0" smtClean="0"/>
              <a:t>- </a:t>
            </a:r>
            <a:r>
              <a:rPr lang="ru-RU" dirty="0" smtClean="0"/>
              <a:t>Кто расскажет Мише про фиалку? (</a:t>
            </a:r>
            <a:r>
              <a:rPr lang="ru-RU" i="1" dirty="0" smtClean="0"/>
              <a:t>ребенок берет в руки медвежонка и повторяет рассказ воспитателя. 3-4 человека)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s://catherineasquithgallery.com/uploads/posts/2021-03/1614552572_50-p-detskie-kartinki-na-belom-fone-55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85720" y="500042"/>
            <a:ext cx="64294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ru-RU" b="1" i="1" dirty="0" smtClean="0"/>
              <a:t>Звучит песенка </a:t>
            </a:r>
            <a:r>
              <a:rPr lang="en-US" b="1" i="1" dirty="0" smtClean="0"/>
              <a:t> </a:t>
            </a:r>
            <a:r>
              <a:rPr lang="ru-RU" b="1" i="1" dirty="0" smtClean="0"/>
              <a:t>«Паровоз Букашка» </a:t>
            </a:r>
          </a:p>
          <a:p>
            <a:pPr lvl="0">
              <a:lnSpc>
                <a:spcPct val="150000"/>
              </a:lnSpc>
            </a:pPr>
            <a:r>
              <a:rPr lang="ru-RU" b="1" dirty="0" smtClean="0"/>
              <a:t>Остановка «Детский сад»</a:t>
            </a:r>
          </a:p>
          <a:p>
            <a:pPr lvl="0">
              <a:lnSpc>
                <a:spcPct val="150000"/>
              </a:lnSpc>
            </a:pPr>
            <a:r>
              <a:rPr lang="ru-RU" dirty="0" smtClean="0"/>
              <a:t>- Вам понравилось путешествовать на поезде с Мишей?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Что мы ему показали?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 smtClean="0">
                <a:cs typeface="Times New Roman" pitchFamily="18" charset="0"/>
              </a:rPr>
              <a:t>На какой станции вам больше всего понравилось?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 smtClean="0">
                <a:cs typeface="Times New Roman" pitchFamily="18" charset="0"/>
              </a:rPr>
              <a:t>Давайте нарисуем Мише нашу фиалку, он пойдет к себе в лес и покажет ее своим друзьям.</a:t>
            </a: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(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раскрашивание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фиалки)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lvl="0"/>
            <a:endParaRPr lang="ru-RU" b="1" dirty="0" smtClean="0"/>
          </a:p>
          <a:p>
            <a:pPr lvl="0" algn="ctr"/>
            <a:endParaRPr lang="ru-RU" b="1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Picture 2" descr="SPfYBtOXMJY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4357694"/>
            <a:ext cx="8715436" cy="219273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8" name="Picture 3" descr="1614552572_50-p-detskie-kartinki-na-belom-fone-5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6E6E6"/>
              </a:clrFrom>
              <a:clrTo>
                <a:srgbClr val="E6E6E6">
                  <a:alpha val="0"/>
                </a:srgbClr>
              </a:clrTo>
            </a:clrChange>
          </a:blip>
          <a:srcRect l="25462" r="20039"/>
          <a:stretch>
            <a:fillRect/>
          </a:stretch>
        </p:blipFill>
        <p:spPr bwMode="auto">
          <a:xfrm>
            <a:off x="6858016" y="571480"/>
            <a:ext cx="2000264" cy="367148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42976" y="785794"/>
            <a:ext cx="72866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ru-RU" dirty="0" smtClean="0"/>
              <a:t>«</a:t>
            </a:r>
            <a:r>
              <a:rPr lang="ru-RU" dirty="0"/>
              <a:t>Речевое развитие». НОД «Развитие </a:t>
            </a:r>
            <a:r>
              <a:rPr lang="ru-RU" dirty="0" smtClean="0"/>
              <a:t>речи»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b="1" dirty="0" smtClean="0"/>
              <a:t>Тема: Путешествие в страну комнатных растений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dirty="0" smtClean="0"/>
              <a:t>Цель</a:t>
            </a:r>
            <a:r>
              <a:rPr lang="ru-RU" dirty="0"/>
              <a:t>: закрепление знаний о комнатных растениях</a:t>
            </a:r>
          </a:p>
          <a:p>
            <a:pPr>
              <a:lnSpc>
                <a:spcPct val="150000"/>
              </a:lnSpc>
            </a:pPr>
            <a:r>
              <a:rPr lang="ru-RU" dirty="0"/>
              <a:t>Задачи</a:t>
            </a:r>
            <a:r>
              <a:rPr lang="ru-RU" dirty="0" smtClean="0"/>
              <a:t>: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/>
              <a:t>Продолжать учить слушать и понимать заданный вопрос, понятно отвечать на него, не перебивать говорящего.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/>
              <a:t>Учить пересказывать небольшой текст по образцу воспитателя.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dirty="0" smtClean="0"/>
              <a:t>- Закрепить внятное  </a:t>
            </a:r>
            <a:r>
              <a:rPr lang="ru-RU" dirty="0"/>
              <a:t>произношение </a:t>
            </a:r>
            <a:r>
              <a:rPr lang="ru-RU" dirty="0" smtClean="0"/>
              <a:t>звука  </a:t>
            </a:r>
            <a:r>
              <a:rPr lang="ru-RU" b="1" i="1" dirty="0" smtClean="0"/>
              <a:t>Ж</a:t>
            </a:r>
            <a:r>
              <a:rPr lang="ru-RU" dirty="0" smtClean="0"/>
              <a:t>.</a:t>
            </a:r>
            <a:endParaRPr lang="ru-RU" dirty="0"/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/>
              <a:t>Уточнить характерные признаки цветов.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/>
              <a:t> Воспитывать </a:t>
            </a:r>
            <a:r>
              <a:rPr lang="ru-RU" dirty="0"/>
              <a:t>бережное отношение к </a:t>
            </a:r>
            <a:r>
              <a:rPr lang="ru-RU" dirty="0" smtClean="0"/>
              <a:t>растениям.</a:t>
            </a:r>
            <a:endParaRPr lang="ru-RU" dirty="0"/>
          </a:p>
          <a:p>
            <a:pPr lvl="0"/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2">
      <a:dk1>
        <a:sysClr val="windowText" lastClr="000000"/>
      </a:dk1>
      <a:lt1>
        <a:sysClr val="window" lastClr="FFFFFF"/>
      </a:lt1>
      <a:dk2>
        <a:srgbClr val="04617B"/>
      </a:dk2>
      <a:lt2>
        <a:srgbClr val="B4ECFC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127</TotalTime>
  <Words>513</Words>
  <Application>Microsoft Office PowerPoint</Application>
  <PresentationFormat>Экран (4:3)</PresentationFormat>
  <Paragraphs>89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НОД по развитию речи во 2 младшей группе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НОД по развитию речи</dc:title>
  <dc:creator>Света</dc:creator>
  <cp:lastModifiedBy>Света</cp:lastModifiedBy>
  <cp:revision>14</cp:revision>
  <dcterms:created xsi:type="dcterms:W3CDTF">2022-03-27T04:01:19Z</dcterms:created>
  <dcterms:modified xsi:type="dcterms:W3CDTF">2022-03-27T11:02:30Z</dcterms:modified>
</cp:coreProperties>
</file>