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54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82989-87E7-4CA1-86A7-00DFFF37C67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1FA57-1FEC-43E1-A4E9-7202D8566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57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1FA57-1FEC-43E1-A4E9-7202D856630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64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990600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ЛОГОПЕД </a:t>
            </a:r>
            <a:br>
              <a:rPr lang="ru-RU" sz="4800" b="1" dirty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ОТПРАВЛЯЕТ </a:t>
            </a:r>
            <a:r>
              <a:rPr lang="ru-RU" sz="4800" b="1" dirty="0" smtClean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800" b="1" dirty="0">
                <a:solidFill>
                  <a:srgbClr val="A530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НЕВРОЛОГУ???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4648200"/>
            <a:ext cx="495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Исполнитель: Лебедева Анна Александровна,</a:t>
            </a:r>
          </a:p>
          <a:p>
            <a:r>
              <a:rPr lang="ru-RU" sz="1400" dirty="0" smtClean="0"/>
              <a:t>учитель-логопед  МБДОУ  «Детский сад№ 37 «Искорка»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6324600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Междуреченск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9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325" y="5383213"/>
            <a:ext cx="2352675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840FD60-6BBF-5F48-BB19-CD4382A71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1" y="2057400"/>
            <a:ext cx="10820400" cy="4495800"/>
          </a:xfrm>
        </p:spPr>
        <p:txBody>
          <a:bodyPr anchor="t">
            <a:norm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Многие родители бывают удивлены и даже напуганы, когда им предлагают показать ребёнка неврологу. 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>
              <a:solidFill>
                <a:schemeClr val="tx1"/>
              </a:solidFill>
            </a:endParaRPr>
          </a:p>
          <a:p>
            <a:pPr algn="ctr"/>
            <a:r>
              <a:rPr lang="ru-RU" sz="36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Давайте </a:t>
            </a:r>
            <a:r>
              <a:rPr lang="ru-RU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разберемся, каким образом логопедия связана с неврологией и что может дать визит к этому специалисту.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5719967-BBA8-2149-9EBA-E9F29A6381F0}"/>
              </a:ext>
            </a:extLst>
          </p:cNvPr>
          <p:cNvSpPr txBox="1"/>
          <p:nvPr/>
        </p:nvSpPr>
        <p:spPr>
          <a:xfrm>
            <a:off x="5181600" y="252055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 dirty="0"/>
          </a:p>
        </p:txBody>
      </p:sp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9CA70512-DC38-E441-A318-948BA26AB44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38200" y="458688"/>
            <a:ext cx="11120438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4400" b="1" dirty="0">
                <a:solidFill>
                  <a:schemeClr val="accent1"/>
                </a:solidFill>
              </a:rPr>
              <a:t>ПОЧЕМУ ЛОГОПЕД </a:t>
            </a:r>
            <a:r>
              <a:rPr lang="ru-RU" sz="4400" b="1" dirty="0" smtClean="0">
                <a:solidFill>
                  <a:schemeClr val="accent1"/>
                </a:solidFill>
              </a:rPr>
              <a:t/>
            </a:r>
            <a:br>
              <a:rPr lang="ru-RU" sz="4400" b="1" dirty="0" smtClean="0">
                <a:solidFill>
                  <a:schemeClr val="accent1"/>
                </a:solidFill>
              </a:rPr>
            </a:br>
            <a:r>
              <a:rPr lang="ru-RU" sz="4400" b="1" dirty="0" smtClean="0">
                <a:solidFill>
                  <a:schemeClr val="accent1"/>
                </a:solidFill>
              </a:rPr>
              <a:t>ОТПРАВЛЯЕТ </a:t>
            </a:r>
            <a:r>
              <a:rPr lang="ru-RU" sz="4400" b="1" dirty="0">
                <a:solidFill>
                  <a:schemeClr val="accent1"/>
                </a:solidFill>
              </a:rPr>
              <a:t>К НЕВРОЛОГУ</a:t>
            </a:r>
            <a:r>
              <a:rPr lang="ru-RU" sz="4400" b="1" dirty="0" smtClean="0">
                <a:solidFill>
                  <a:schemeClr val="accent1"/>
                </a:solidFill>
              </a:rPr>
              <a:t>???</a:t>
            </a:r>
            <a:endParaRPr lang="ru-RU" sz="4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3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0355" y="4953000"/>
            <a:ext cx="2352675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ыгнутая вправо стрелка 1"/>
          <p:cNvSpPr/>
          <p:nvPr/>
        </p:nvSpPr>
        <p:spPr>
          <a:xfrm rot="20382620">
            <a:off x="10413749" y="889302"/>
            <a:ext cx="1045889" cy="17417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C79C0B-9357-754B-A09D-1E8D7D9B0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"/>
            <a:ext cx="10896600" cy="647700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2800" b="1" dirty="0"/>
              <a:t>Возникновение некоторых дефектов речи, таких, например,  дизартрия ("каша во рту") и алалия (отсутствие речи), связано с нарушением или особенностями работы нервной системы. 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этого могут быть различные: токсикозы или инфекции во время беременности, внутриутробные асфиксии (обвитие пуповины), родовые травмы, ранние детские травмы головы и т.д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Часто </a:t>
            </a:r>
            <a:r>
              <a:rPr lang="ru-RU" sz="2800" b="1" dirty="0"/>
              <a:t>родители, затрачивая много сил, времени и средств, водят детей на различные развивающие занятия, а проблема не решается. </a:t>
            </a:r>
            <a:endParaRPr lang="ru-RU" sz="2800" b="1" dirty="0" smtClean="0"/>
          </a:p>
          <a:p>
            <a:pPr marL="0" indent="0">
              <a:buNone/>
            </a:pPr>
            <a:endParaRPr lang="ru-RU" sz="28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rgbClr val="FF0000"/>
                </a:solidFill>
              </a:rPr>
              <a:t>Поэтому </a:t>
            </a:r>
            <a:r>
              <a:rPr lang="ru-RU" sz="2800" b="1" u="sng" dirty="0">
                <a:solidFill>
                  <a:srgbClr val="FF0000"/>
                </a:solidFill>
              </a:rPr>
              <a:t>участие детского невролога в процессе диагностики и коррекции речевых проблем </a:t>
            </a:r>
            <a:r>
              <a:rPr lang="ru-RU" sz="2800" b="1" u="sng" dirty="0" smtClean="0">
                <a:solidFill>
                  <a:srgbClr val="FF0000"/>
                </a:solidFill>
              </a:rPr>
              <a:t>необходимо</a:t>
            </a:r>
            <a:r>
              <a:rPr lang="ru-RU" sz="4400" b="1" dirty="0">
                <a:solidFill>
                  <a:srgbClr val="FF0000"/>
                </a:solidFill>
              </a:rPr>
              <a:t>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4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029200"/>
            <a:ext cx="2352675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44872E-56F2-F24E-8343-F54032FB9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0"/>
            <a:ext cx="10629899" cy="697706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ru-RU" sz="3200" b="1" u="sng" dirty="0"/>
              <a:t>Почему следует посетить невролога? </a:t>
            </a:r>
            <a:r>
              <a:rPr lang="ru-RU" sz="2800" b="1" u="sng" dirty="0"/>
              <a:t>🤔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2800" b="1" dirty="0">
                <a:solidFill>
                  <a:schemeClr val="accent1"/>
                </a:solidFill>
              </a:rPr>
              <a:t>Чтобы выяснить </a:t>
            </a:r>
            <a:r>
              <a:rPr lang="ru-RU" sz="2800" b="1" dirty="0" smtClean="0">
                <a:solidFill>
                  <a:schemeClr val="accent1"/>
                </a:solidFill>
              </a:rPr>
              <a:t>причины</a:t>
            </a:r>
            <a:endParaRPr lang="ru-RU" sz="28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/>
                </a:solidFill>
              </a:rPr>
              <a:t> </a:t>
            </a:r>
            <a:r>
              <a:rPr lang="ru-RU" sz="2800" dirty="0" smtClean="0"/>
              <a:t>Иногда </a:t>
            </a:r>
            <a:r>
              <a:rPr lang="ru-RU" sz="2800" dirty="0"/>
              <a:t>родители беспокоятся только по поводу проблем с речью ребёнка, а других тревожных признаков просто не замечают. Родители обращаются к логопеду, а опытный логопед видит, что проблема лежит значительно глубже, и направляет ребёнка на консультацию к врачу</a:t>
            </a:r>
            <a:r>
              <a:rPr lang="ru-RU" sz="2800" dirty="0" smtClean="0"/>
              <a:t>. Это </a:t>
            </a:r>
            <a:r>
              <a:rPr lang="ru-RU" sz="2800" dirty="0"/>
              <a:t>связано с тем, что только специалист-невролог может провести необходимое обследование, позволяющее выявить истинную причину тревожных симптомов. </a:t>
            </a:r>
          </a:p>
          <a:p>
            <a:pPr marL="0" indent="0" algn="ctr">
              <a:buNone/>
            </a:pPr>
            <a:r>
              <a:rPr lang="ru-RU" sz="3600" b="1" i="1" dirty="0">
                <a:solidFill>
                  <a:srgbClr val="FF0000"/>
                </a:solidFill>
              </a:rPr>
              <a:t>☝☝☝</a:t>
            </a:r>
            <a:r>
              <a:rPr lang="ru-RU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Напомню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речевые нарушения могут быть обусловлены  нарушениями в работе нервной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356413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5181600"/>
            <a:ext cx="2352675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C221D4-3061-3B4D-B6C9-52AFE631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4781"/>
            <a:ext cx="11118057" cy="654843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accent1"/>
                </a:solidFill>
              </a:rPr>
              <a:t>2. Чтобы не упустить драгоценное </a:t>
            </a:r>
            <a:r>
              <a:rPr lang="ru-RU" sz="2800" b="1" dirty="0" smtClean="0">
                <a:solidFill>
                  <a:schemeClr val="accent1"/>
                </a:solidFill>
              </a:rPr>
              <a:t>время</a:t>
            </a:r>
            <a:endParaRPr lang="ru-RU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2800" b="1" dirty="0"/>
              <a:t>☝☝☝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раньше выяснится причина речевых проблем, тем раньше можно начать работать над их устранением.</a:t>
            </a:r>
          </a:p>
          <a:p>
            <a:pPr marL="0" indent="0" algn="r">
              <a:buNone/>
            </a:pPr>
            <a:endParaRPr lang="ru-RU" sz="2800" b="1" dirty="0" smtClean="0">
              <a:solidFill>
                <a:schemeClr val="accent1"/>
              </a:solidFill>
            </a:endParaRPr>
          </a:p>
          <a:p>
            <a:pPr marL="0" indent="0" algn="r">
              <a:buNone/>
            </a:pPr>
            <a:r>
              <a:rPr lang="ru-RU" sz="2800" b="1" dirty="0" smtClean="0">
                <a:solidFill>
                  <a:schemeClr val="accent1"/>
                </a:solidFill>
              </a:rPr>
              <a:t>3</a:t>
            </a:r>
            <a:r>
              <a:rPr lang="ru-RU" sz="2800" b="1" dirty="0">
                <a:solidFill>
                  <a:schemeClr val="accent1"/>
                </a:solidFill>
              </a:rPr>
              <a:t>. Для достижения </a:t>
            </a:r>
            <a:r>
              <a:rPr lang="ru-RU" sz="2800" b="1" dirty="0" smtClean="0">
                <a:solidFill>
                  <a:schemeClr val="accent1"/>
                </a:solidFill>
              </a:rPr>
              <a:t>результата</a:t>
            </a:r>
            <a:endParaRPr lang="ru-RU" sz="2800" b="1" dirty="0">
              <a:solidFill>
                <a:schemeClr val="accent1"/>
              </a:solidFill>
            </a:endParaRPr>
          </a:p>
          <a:p>
            <a:pPr marL="0" indent="0" algn="r">
              <a:buNone/>
            </a:pPr>
            <a:r>
              <a:rPr lang="ru-RU" sz="2400" b="1" dirty="0"/>
              <a:t>Иногда занятия с логопедом долго не дают желаемого результата.  И вовсе не потому, что вы попали в руки недобросовестного специалиста.</a:t>
            </a:r>
          </a:p>
          <a:p>
            <a:pPr marL="0" indent="0" algn="r">
              <a:buNone/>
            </a:pPr>
            <a:r>
              <a:rPr lang="ru-RU" sz="2800" b="1" dirty="0" smtClean="0"/>
              <a:t>☝</a:t>
            </a:r>
            <a:r>
              <a:rPr lang="ru-RU" sz="2400" b="1" dirty="0"/>
              <a:t> </a:t>
            </a:r>
            <a:r>
              <a:rPr lang="ru-RU" sz="2800" b="1" dirty="0"/>
              <a:t>☝☝</a:t>
            </a:r>
            <a:r>
              <a:rPr lang="ru-RU" sz="2400" b="1" dirty="0"/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Такая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складывается, когда нарушение речи носит неврологический  характер. В подобных случаях необходимо участие невролога. При выявлении какой-либо  патологии  доктор назначит лечение. Это  может быть как  медикаментозное лечение, так и  ЛФК, массаж или физиотерапевтические процедуры. Или целый комплекс лечебных мероприятий. Такие назначения помогут сделать логопедическую коррекцию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эффективней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938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81000"/>
            <a:ext cx="11277600" cy="55626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‼!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Вовремя 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начатая совместная работа логопеда и невролога позволяет гораздо </a:t>
            </a:r>
            <a:endParaRPr lang="ru-RU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 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добиться </a:t>
            </a:r>
            <a:endParaRPr lang="ru-RU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положительных 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результатов!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0" y="5200902"/>
            <a:ext cx="2358390" cy="14726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5353302"/>
            <a:ext cx="2358390" cy="14726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498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915399" cy="7620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066800"/>
            <a:ext cx="10515600" cy="155586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Дизартрические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речи у детей раннего и дошкольного возраста / Приходько О.Г. // Специальное образование. - 2010. - 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Логопедическое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детей с нарушениями речи / Приходько О.Г. // Специальное образование. - 2010. - 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устных видов речевой деятельности у школьников с нарушениями речи /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Алмазова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А.А., Шибанова А.А. // Проблемы современного образования. - 2013</a:t>
            </a:r>
          </a:p>
        </p:txBody>
      </p:sp>
    </p:spTree>
    <p:extLst>
      <p:ext uri="{BB962C8B-B14F-4D97-AF65-F5344CB8AC3E}">
        <p14:creationId xmlns:p14="http://schemas.microsoft.com/office/powerpoint/2010/main" val="25510659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437</Words>
  <Application>Microsoft Office PowerPoint</Application>
  <PresentationFormat>Произвольный</PresentationFormat>
  <Paragraphs>31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ПОЧЕМУ ЛОГОПЕД  ОТПРАВЛЯЕТ  К НЕВРОЛОГУ???</vt:lpstr>
      <vt:lpstr>ПОЧЕМУ ЛОГОПЕД  ОТПРАВЛЯЕТ К НЕВРОЛОГУ???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ЛОГОПЕД ОТПРАВЛЯЕТ К НЕВРОЛОГУ?</dc:title>
  <dc:creator>Неизвестный пользователь</dc:creator>
  <cp:lastModifiedBy>НР</cp:lastModifiedBy>
  <cp:revision>6</cp:revision>
  <dcterms:created xsi:type="dcterms:W3CDTF">2021-06-21T14:31:13Z</dcterms:created>
  <dcterms:modified xsi:type="dcterms:W3CDTF">2022-03-20T14:28:34Z</dcterms:modified>
</cp:coreProperties>
</file>