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2" r:id="rId7"/>
    <p:sldId id="264" r:id="rId8"/>
    <p:sldId id="266" r:id="rId9"/>
    <p:sldId id="267" r:id="rId10"/>
    <p:sldId id="279" r:id="rId11"/>
    <p:sldId id="261" r:id="rId12"/>
    <p:sldId id="260" r:id="rId13"/>
    <p:sldId id="263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80" r:id="rId24"/>
    <p:sldId id="274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s05.infourok.ru/uploads/ex/1048/0006173f-bef15b48/img7.jpg" TargetMode="External"/><Relationship Id="rId13" Type="http://schemas.openxmlformats.org/officeDocument/2006/relationships/hyperlink" Target="https://img2.freepng.ru/20171128/496/drawing-board-transparent-png-clip-art-image-5a1cf0c17df516.0347770415118460815159.jpg" TargetMode="External"/><Relationship Id="rId18" Type="http://schemas.openxmlformats.org/officeDocument/2006/relationships/hyperlink" Target="https://yandex.ru/images/search?cbir_id=1614465/StuWl5Uh_87lnB6F0EtxWw9325&amp;pos=0&amp;rpt=imageview&amp;img_url=https://webstockreview.net/images/clipart-bathroom-tool-9.png&amp;cbir_page=similar&amp;url=https://avatars.mds.yandex.net/get-images-cbir/" TargetMode="External"/><Relationship Id="rId3" Type="http://schemas.openxmlformats.org/officeDocument/2006/relationships/hyperlink" Target="https://placemarket.ee/wp-content/uploads/2021/06/yty.png" TargetMode="External"/><Relationship Id="rId21" Type="http://schemas.openxmlformats.org/officeDocument/2006/relationships/hyperlink" Target="https://yandex.ru/images/search?cbir_id=2227967/f-SwvXueysM3X-5mJncFaw3214&amp;pos=2&amp;rpt=imageview&amp;img_url=https://rus-omron.ru/image/cache/catalog/Stetofonendoskopi/CS-417%20%D1%81%D0%B8%D0%BD%D0%B8%D0%B9%20CS-417-DBL" TargetMode="External"/><Relationship Id="rId7" Type="http://schemas.openxmlformats.org/officeDocument/2006/relationships/hyperlink" Target="https://yandex.ru/images/search?cbir_id=1771029/SboKR6cz0ft0iIBux5HkFQ5618&amp;pos=0&amp;rpt=imageview&amp;img_url=http://www.yenislayt.com/upload/7da3285826.png&amp;cbir_page=similar&amp;url=https://avatars.mds.yandex.net/get-images-cbir/1771029/SboKR" TargetMode="External"/><Relationship Id="rId12" Type="http://schemas.openxmlformats.org/officeDocument/2006/relationships/hyperlink" Target="&#1087;&#1088;&#1086;&#1092;&#1077;&#1089;&#1089;&#1080;&#1080;%20.pptx" TargetMode="External"/><Relationship Id="rId17" Type="http://schemas.openxmlformats.org/officeDocument/2006/relationships/hyperlink" Target="https://yandex.ru/images/search?text=%D0%A0%D0%90%D0%A1%D0%9A%D0%A0%D0%90%D0%A1%D0%9A%D0%98%20%D0%A1%20%D0%97%D0%90%D0%94%D0%90%D0%9D%D0%98%D0%AF%D0%9C%D0%98%20%D0%9F%D0%A0%D0%9E%D0%A4%D0%95%D0%A1%D0%A1%D0%98%D0%98&amp;lr=11287&amp;source=wiz&amp;pos=8&amp;rpt=simage&amp;img_" TargetMode="External"/><Relationship Id="rId2" Type="http://schemas.openxmlformats.org/officeDocument/2006/relationships/hyperlink" Target="https://www.pngwing.com/ru/free-png-kuumi" TargetMode="External"/><Relationship Id="rId16" Type="http://schemas.openxmlformats.org/officeDocument/2006/relationships/hyperlink" Target="https://i.pinimg.com/736x/2e/9d/19/2e9d199b50d3030ac36b299b2f57d72c.jpg" TargetMode="External"/><Relationship Id="rId20" Type="http://schemas.openxmlformats.org/officeDocument/2006/relationships/hyperlink" Target="https://yandex.ru/images/search?cbir_id=1606804/eggOfdNQMvze13vRlzTDVg2963&amp;pos=0&amp;rpt=imageview&amp;img_url=https://www.pikpng.com/pngl/m/361-3618297_best-hair-dryer-2018-2019-secador-de-pelo.png&amp;cbir_page=similar&amp;url=https://avatars.mds.y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url=https://avatars.mds.yandex.net/get-images-cbir/195643/qL_RPQGvdknxu8dipl3edQ1890/orig&amp;cbir_id=195643/qL_RPQGvdknxu8dipl3edQ1890&amp;rpt=imageview&amp;cbir_page=similar&amp;pos=29&amp;img_url=https://st3.depositphot" TargetMode="External"/><Relationship Id="rId11" Type="http://schemas.openxmlformats.org/officeDocument/2006/relationships/hyperlink" Target="https://fsd.multiurok.ru/html/2017/09/02/s_59aac744e7f4b/img0.jpg" TargetMode="External"/><Relationship Id="rId5" Type="http://schemas.openxmlformats.org/officeDocument/2006/relationships/hyperlink" Target="https://yandex.ru/images/search?url=https://avatars.mds.yandex.net/get-images-cbir/2196346/NHtCFhgb7Uog-SpVIhmgoA7909/orig&amp;cbir_id=2196346/NHtCFhgb7Uog-SpVIhmgoA7909&amp;rpt=imageview&amp;cbir_page=similar&amp;pos=1&amp;img_url=https://wx1.sinaimg.cn" TargetMode="External"/><Relationship Id="rId15" Type="http://schemas.openxmlformats.org/officeDocument/2006/relationships/hyperlink" Target="https://yandex.ru/images/search?cbir_id=1468651/UOb1-_UTvFF94AwAN8bqSQ8536&amp;pos=3&amp;rpt=imageview&amp;img_url=https://gouttedor-et-vous.org/IMG/arton2026.jpg&amp;cbir_page=similar&amp;url=https://avatars.mds.yandex.net/get-images-cbir/1468651/UOb1" TargetMode="External"/><Relationship Id="rId10" Type="http://schemas.openxmlformats.org/officeDocument/2006/relationships/hyperlink" Target="https://market.yandex.ru/product--kastriulia-interos-red-3-7-l/100855476?lr=11287&amp;cpa=1" TargetMode="External"/><Relationship Id="rId19" Type="http://schemas.openxmlformats.org/officeDocument/2006/relationships/hyperlink" Target="https://yandex.ru/images/search?cbir_id=1334610/jsro-ZIENZbB1C3cnIBtHA3743&amp;pos=2&amp;rpt=imageview&amp;img_url=https://pngimg.com/uploads/comb/comb_PNG127.png&amp;cbir_page=similar&amp;url=https://avatars.mds.yandex.net/get-images-cbir/1334610/js" TargetMode="External"/><Relationship Id="rId4" Type="http://schemas.openxmlformats.org/officeDocument/2006/relationships/hyperlink" Target="https://www.krasrabota.ru/wp-content/uploads/2021/08/Dvornik.jpg" TargetMode="External"/><Relationship Id="rId9" Type="http://schemas.openxmlformats.org/officeDocument/2006/relationships/hyperlink" Target="https://yandex.ru/images/search?pos=1&amp;img_url=https://scontent-hel3-1.cdninstagram.com/v/t51.2885-15/e35/195780401_229790985274951_3611800282805584486_n.jpg?tp=1&amp;_nc_ht=scontent-hel3-1.cdninstagram.com&amp;_nc_cat=107&amp;_nc_ohc=lqZT" TargetMode="External"/><Relationship Id="rId14" Type="http://schemas.openxmlformats.org/officeDocument/2006/relationships/hyperlink" Target="https://st2.depositphotos.com/1000374/12007/i/950/depositphotos_120074222-stock-photo-sweeper-isolated-whit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285992"/>
            <a:ext cx="5429288" cy="1894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 ПРОФЕССИИ НУЖНЫ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 ПРОФЕССИИ ВАЖНЫ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357826"/>
            <a:ext cx="3643338" cy="711694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14000"/>
              </a:lnSpc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Морозова Альбина Вадимовна</a:t>
            </a:r>
          </a:p>
          <a:p>
            <a:pPr algn="r">
              <a:lnSpc>
                <a:spcPct val="114000"/>
              </a:lnSpc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4397" y="428604"/>
            <a:ext cx="7215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№37 «Искорка»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6286520"/>
            <a:ext cx="2748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Междуреченск   -  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ngwing.com (2).png"/>
          <p:cNvPicPr>
            <a:picLocks noChangeAspect="1"/>
          </p:cNvPicPr>
          <p:nvPr/>
        </p:nvPicPr>
        <p:blipFill>
          <a:blip r:embed="rId2" cstate="print"/>
          <a:srcRect r="-1" b="64516"/>
          <a:stretch>
            <a:fillRect/>
          </a:stretch>
        </p:blipFill>
        <p:spPr>
          <a:xfrm>
            <a:off x="1857356" y="4286256"/>
            <a:ext cx="2214578" cy="785818"/>
          </a:xfrm>
          <a:prstGeom prst="rect">
            <a:avLst/>
          </a:prstGeom>
        </p:spPr>
      </p:pic>
      <p:pic>
        <p:nvPicPr>
          <p:cNvPr id="7" name="Рисунок 6" descr="pngwing.com (2).png"/>
          <p:cNvPicPr>
            <a:picLocks noChangeAspect="1"/>
          </p:cNvPicPr>
          <p:nvPr/>
        </p:nvPicPr>
        <p:blipFill>
          <a:blip r:embed="rId2" cstate="print"/>
          <a:srcRect t="32258" b="35483"/>
          <a:stretch>
            <a:fillRect/>
          </a:stretch>
        </p:blipFill>
        <p:spPr>
          <a:xfrm>
            <a:off x="4000496" y="4357694"/>
            <a:ext cx="2214554" cy="714380"/>
          </a:xfrm>
          <a:prstGeom prst="rect">
            <a:avLst/>
          </a:prstGeom>
        </p:spPr>
      </p:pic>
      <p:pic>
        <p:nvPicPr>
          <p:cNvPr id="8" name="Рисунок 7" descr="pngwing.com (2).png"/>
          <p:cNvPicPr>
            <a:picLocks noChangeAspect="1"/>
          </p:cNvPicPr>
          <p:nvPr/>
        </p:nvPicPr>
        <p:blipFill>
          <a:blip r:embed="rId2" cstate="print"/>
          <a:srcRect t="64517"/>
          <a:stretch>
            <a:fillRect/>
          </a:stretch>
        </p:blipFill>
        <p:spPr>
          <a:xfrm>
            <a:off x="6072198" y="4357694"/>
            <a:ext cx="221455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Груши, яблони, крыжовник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Посадил в саду…….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                 </a:t>
            </a:r>
            <a:r>
              <a:rPr lang="ru-RU" sz="1300" dirty="0" smtClean="0"/>
              <a:t>(</a:t>
            </a:r>
            <a:r>
              <a:rPr lang="ru-RU" sz="1300" i="1" dirty="0" smtClean="0"/>
              <a:t>Садовник</a:t>
            </a:r>
            <a:r>
              <a:rPr lang="ru-RU" sz="13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ngwing.com (2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785926"/>
            <a:ext cx="2777864" cy="43467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Кто учит детишек сказки слушать, играть,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Природу любить, старичков уважать?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/>
              <a:t>-</a:t>
            </a:r>
            <a:r>
              <a:rPr lang="ru-RU" sz="1300" i="1" dirty="0" smtClean="0"/>
              <a:t> Воспитатель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 ЗОВУТ  ВАШИХ  ВОСПИТАТЕЛЕЙ?</a:t>
            </a:r>
            <a:endParaRPr lang="ru-RU" dirty="0"/>
          </a:p>
        </p:txBody>
      </p:sp>
      <p:pic>
        <p:nvPicPr>
          <p:cNvPr id="4" name="Содержимое 3" descr="воспитатель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88" y="2643182"/>
            <a:ext cx="7467600" cy="39056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4 -0.03399 L -0.97882 -0.0235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Кто с утра на кухне нашей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Варит суп, компот и кашу?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300" i="1" dirty="0" smtClean="0"/>
              <a:t>- Повар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ЗОВУТ НАШИХ ПОВАРОВ?</a:t>
            </a:r>
            <a:endParaRPr lang="ru-RU" dirty="0"/>
          </a:p>
        </p:txBody>
      </p:sp>
      <p:pic>
        <p:nvPicPr>
          <p:cNvPr id="5" name="Рисунок 4" descr="профес.png"/>
          <p:cNvPicPr>
            <a:picLocks noChangeAspect="1"/>
          </p:cNvPicPr>
          <p:nvPr/>
        </p:nvPicPr>
        <p:blipFill>
          <a:blip r:embed="rId2" cstate="print"/>
          <a:srcRect l="32362" t="50000" r="30402"/>
          <a:stretch>
            <a:fillRect/>
          </a:stretch>
        </p:blipFill>
        <p:spPr>
          <a:xfrm>
            <a:off x="-3929122" y="2285992"/>
            <a:ext cx="3286148" cy="415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0116E-6 L 0.65365 0.02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Мне поставила вчера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Два укола………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                   </a:t>
            </a:r>
            <a:r>
              <a:rPr lang="ru-RU" sz="1300" dirty="0" smtClean="0"/>
              <a:t>(Медсестра)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66437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КАК ЗОВУТ НАШУ </a:t>
            </a:r>
            <a:r>
              <a:rPr lang="ru-RU" sz="2000" dirty="0" smtClean="0">
                <a:solidFill>
                  <a:schemeClr val="accent6"/>
                </a:solidFill>
              </a:rPr>
              <a:t>МЕДСЕСТРУ</a:t>
            </a:r>
            <a:r>
              <a:rPr lang="ru-RU" dirty="0" smtClean="0">
                <a:solidFill>
                  <a:schemeClr val="accent6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5" name="Picture 1" descr="C:\Users\admin\Desktop\профес.png"/>
          <p:cNvPicPr>
            <a:picLocks noChangeAspect="1" noChangeArrowheads="1"/>
          </p:cNvPicPr>
          <p:nvPr/>
        </p:nvPicPr>
        <p:blipFill>
          <a:blip r:embed="rId2" cstate="print"/>
          <a:srcRect r="70578" b="50000"/>
          <a:stretch>
            <a:fillRect/>
          </a:stretch>
        </p:blipFill>
        <p:spPr bwMode="auto">
          <a:xfrm>
            <a:off x="-2571800" y="2928934"/>
            <a:ext cx="214500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78035E-7 L 0.63247 0.001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Кто следит за чистотой</a:t>
            </a:r>
            <a:br>
              <a:rPr lang="ru-RU" sz="2700" dirty="0" smtClean="0"/>
            </a:br>
            <a:r>
              <a:rPr lang="ru-RU" sz="2700" dirty="0" smtClean="0"/>
              <a:t>Подметает двор метлой?</a:t>
            </a:r>
            <a:br>
              <a:rPr lang="ru-RU" sz="2700" dirty="0" smtClean="0"/>
            </a:br>
            <a:r>
              <a:rPr lang="ru-RU" sz="1300" i="1" dirty="0" smtClean="0"/>
              <a:t>- Дворник.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>КАК ЗОВУТ НАШЕГО ДВОРНИКА?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s://www.krasrabota.ru/wp-content/uploads/2021/08/Dvorn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2891" t="17578" r="13281" b="7421"/>
          <a:stretch>
            <a:fillRect/>
          </a:stretch>
        </p:blipFill>
        <p:spPr bwMode="auto">
          <a:xfrm>
            <a:off x="9358346" y="1785926"/>
            <a:ext cx="450059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8382E-6 L -0.83246 0.00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1714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барабан, пианино, терпенье, талант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Плюс хорошее настроение, равно…….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                              </a:t>
            </a:r>
            <a:r>
              <a:rPr lang="ru-RU" sz="1300" dirty="0" smtClean="0">
                <a:solidFill>
                  <a:srgbClr val="C00000"/>
                </a:solidFill>
              </a:rPr>
              <a:t>(</a:t>
            </a:r>
            <a:r>
              <a:rPr lang="ru-RU" sz="1300" i="1" dirty="0" smtClean="0">
                <a:solidFill>
                  <a:srgbClr val="C00000"/>
                </a:solidFill>
              </a:rPr>
              <a:t>Музыкант</a:t>
            </a:r>
            <a:r>
              <a:rPr lang="ru-RU" sz="1300" dirty="0" smtClean="0">
                <a:solidFill>
                  <a:srgbClr val="C00000"/>
                </a:solidFill>
              </a:rPr>
              <a:t>)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200" dirty="0" smtClean="0"/>
              <a:t>КАК ЗОВУТ НАШЕГО МУЗ.РУКОВОДИТЕЛЯ?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какую работу выполняет? </a:t>
            </a:r>
            <a:endParaRPr lang="ru-RU" sz="2200" dirty="0"/>
          </a:p>
        </p:txBody>
      </p:sp>
      <p:pic>
        <p:nvPicPr>
          <p:cNvPr id="10242" name="Picture 2" descr="https://cdn4.vectorstock.com/i/1000x1000/59/33/young-girl-with-long-dark-hair-sitting-and-playing-vector-31335933.jpg"/>
          <p:cNvPicPr>
            <a:picLocks noChangeAspect="1" noChangeArrowheads="1"/>
          </p:cNvPicPr>
          <p:nvPr/>
        </p:nvPicPr>
        <p:blipFill>
          <a:blip r:embed="rId2" cstate="print"/>
          <a:srcRect l="23143" t="7143" r="21314" b="14286"/>
          <a:stretch>
            <a:fillRect/>
          </a:stretch>
        </p:blipFill>
        <p:spPr bwMode="auto">
          <a:xfrm>
            <a:off x="2714612" y="2428868"/>
            <a:ext cx="257176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ФИЗМИНУТКА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МУЗЫКАЛЬНАЯ ПАУЗА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 знакомую музыку исполняется танец</a:t>
            </a:r>
            <a:endParaRPr lang="ru-RU" dirty="0"/>
          </a:p>
        </p:txBody>
      </p:sp>
      <p:pic>
        <p:nvPicPr>
          <p:cNvPr id="4" name="Рисунок 3" descr="де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3116"/>
            <a:ext cx="3429024" cy="4153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6396335"/>
            <a:ext cx="5072066" cy="46166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b="1" dirty="0" smtClean="0"/>
              <a:t>Звенит звонко колокольчик</a:t>
            </a:r>
            <a:r>
              <a:rPr lang="ru-RU" sz="1200" dirty="0" smtClean="0"/>
              <a:t>  – Всех  зовёт на стульчик.</a:t>
            </a:r>
          </a:p>
          <a:p>
            <a:pPr>
              <a:buNone/>
            </a:pPr>
            <a:r>
              <a:rPr lang="ru-RU" sz="1200" dirty="0" smtClean="0"/>
              <a:t>Нам опаздывать нельзя!   Уселись быстренько, друзья!)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Д/и «Четвертый лишний»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Знаете ли вы, какие инструменты, нужны людям разных профессий</a:t>
            </a:r>
            <a:endParaRPr lang="ru-RU" sz="2200" dirty="0"/>
          </a:p>
        </p:txBody>
      </p:sp>
      <p:pic>
        <p:nvPicPr>
          <p:cNvPr id="4" name="Содержимое 3" descr="метла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707546">
            <a:off x="4507977" y="1893805"/>
            <a:ext cx="3071834" cy="5982730"/>
          </a:xfrm>
        </p:spPr>
      </p:pic>
      <p:pic>
        <p:nvPicPr>
          <p:cNvPr id="5" name="Рисунок 4" descr="фонендоско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2143140" cy="2143140"/>
          </a:xfrm>
          <a:prstGeom prst="rect">
            <a:avLst/>
          </a:prstGeom>
        </p:spPr>
      </p:pic>
      <p:pic>
        <p:nvPicPr>
          <p:cNvPr id="7" name="Рисунок 6" descr="пшри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02933">
            <a:off x="1428728" y="2000240"/>
            <a:ext cx="1643050" cy="1643050"/>
          </a:xfrm>
          <a:prstGeom prst="rect">
            <a:avLst/>
          </a:prstGeom>
        </p:spPr>
      </p:pic>
      <p:pic>
        <p:nvPicPr>
          <p:cNvPr id="8" name="Рисунок 7" descr="таблетк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786190"/>
            <a:ext cx="2786050" cy="159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ас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2168742" cy="2045056"/>
          </a:xfrm>
          <a:prstGeom prst="rect">
            <a:avLst/>
          </a:prstGeom>
        </p:spPr>
      </p:pic>
      <p:pic>
        <p:nvPicPr>
          <p:cNvPr id="9" name="Рисунок 8" descr="мольбе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0"/>
            <a:ext cx="2469633" cy="4071942"/>
          </a:xfrm>
          <a:prstGeom prst="rect">
            <a:avLst/>
          </a:prstGeom>
        </p:spPr>
      </p:pic>
      <p:pic>
        <p:nvPicPr>
          <p:cNvPr id="10" name="Рисунок 9" descr="pngwing.com (1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071678"/>
            <a:ext cx="921022" cy="1428736"/>
          </a:xfrm>
          <a:prstGeom prst="rect">
            <a:avLst/>
          </a:prstGeom>
        </p:spPr>
      </p:pic>
      <p:pic>
        <p:nvPicPr>
          <p:cNvPr id="12" name="Рисунок 11" descr="лопат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21127">
            <a:off x="2649869" y="3578570"/>
            <a:ext cx="3571880" cy="357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стрюля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571876"/>
            <a:ext cx="2560858" cy="1971675"/>
          </a:xfrm>
        </p:spPr>
      </p:pic>
      <p:pic>
        <p:nvPicPr>
          <p:cNvPr id="5" name="Рисунок 4" descr="фе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44816">
            <a:off x="4444738" y="1342507"/>
            <a:ext cx="2631539" cy="2547934"/>
          </a:xfrm>
          <a:prstGeom prst="rect">
            <a:avLst/>
          </a:prstGeom>
        </p:spPr>
      </p:pic>
      <p:pic>
        <p:nvPicPr>
          <p:cNvPr id="6" name="Рисунок 5" descr="расчёс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348938">
            <a:off x="826830" y="1584855"/>
            <a:ext cx="1930461" cy="1611344"/>
          </a:xfrm>
          <a:prstGeom prst="rect">
            <a:avLst/>
          </a:prstGeom>
        </p:spPr>
      </p:pic>
      <p:pic>
        <p:nvPicPr>
          <p:cNvPr id="7" name="Рисунок 6" descr="ножни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961718">
            <a:off x="5186465" y="3781648"/>
            <a:ext cx="1842327" cy="1231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2865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Молодцы! О помощниках людей разных профессий вы все знаете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«Милый друг»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b="1" dirty="0" smtClean="0"/>
              <a:t>Колокольчик озорной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Ты ребят в кружок построй.</a:t>
            </a:r>
          </a:p>
          <a:p>
            <a:pPr>
              <a:buNone/>
            </a:pPr>
            <a:r>
              <a:rPr lang="ru-RU" dirty="0" smtClean="0"/>
              <a:t>Собрались ребята в круг</a:t>
            </a:r>
          </a:p>
          <a:p>
            <a:pPr>
              <a:buNone/>
            </a:pPr>
            <a:r>
              <a:rPr lang="ru-RU" dirty="0" smtClean="0"/>
              <a:t>Слева – друг и справа – друг.</a:t>
            </a:r>
          </a:p>
          <a:p>
            <a:pPr>
              <a:buNone/>
            </a:pPr>
            <a:r>
              <a:rPr lang="ru-RU" dirty="0" smtClean="0"/>
              <a:t>Вместе за руки возьмёмся</a:t>
            </a:r>
          </a:p>
          <a:p>
            <a:pPr>
              <a:buNone/>
            </a:pPr>
            <a:r>
              <a:rPr lang="ru-RU" dirty="0" smtClean="0"/>
              <a:t>И друг другу улыбнёмся.</a:t>
            </a:r>
          </a:p>
          <a:p>
            <a:r>
              <a:rPr lang="ru-RU" b="1" dirty="0" smtClean="0"/>
              <a:t>Звенит звонко колокольчик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Всех  зовёт на стульчик.</a:t>
            </a:r>
          </a:p>
          <a:p>
            <a:pPr>
              <a:buNone/>
            </a:pPr>
            <a:r>
              <a:rPr lang="ru-RU" dirty="0" smtClean="0"/>
              <a:t>Нам опаздывать нельзя!</a:t>
            </a:r>
          </a:p>
          <a:p>
            <a:pPr>
              <a:buNone/>
            </a:pPr>
            <a:r>
              <a:rPr lang="ru-RU" dirty="0" smtClean="0"/>
              <a:t>Уселись быстренько, друзья!)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21414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786058"/>
            <a:ext cx="2643206" cy="233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«НАЗОВИ  ДЕЙСТВИЕ»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 мячом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001056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Буду называть инструменты или орудие труда, а вы назовёте действия, которые с ними совершают.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Что делают расческой?        (</a:t>
            </a:r>
            <a:r>
              <a:rPr lang="ru-RU" i="1" dirty="0" smtClean="0"/>
              <a:t>причесываются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Что делают карандашом?   (</a:t>
            </a:r>
            <a:r>
              <a:rPr lang="ru-RU" i="1" dirty="0" smtClean="0"/>
              <a:t>рисуют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Что делают ножом?              (</a:t>
            </a:r>
            <a:r>
              <a:rPr lang="ru-RU" i="1" dirty="0" smtClean="0"/>
              <a:t>режут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 Что делают метлой?            (</a:t>
            </a:r>
            <a:r>
              <a:rPr lang="ru-RU" i="1" dirty="0" smtClean="0"/>
              <a:t>метут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Что делают  лопатой?          (</a:t>
            </a:r>
            <a:r>
              <a:rPr lang="ru-RU" i="1" dirty="0" smtClean="0"/>
              <a:t>копают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Что делают иглой?               (</a:t>
            </a:r>
            <a:r>
              <a:rPr lang="ru-RU" i="1" dirty="0" smtClean="0"/>
              <a:t>шьют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(ПОЛНЫМ ПРЕДЛОЖЕНИЕМ)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143512"/>
            <a:ext cx="557216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14612" y="857232"/>
            <a:ext cx="5495940" cy="48309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с вами  очень хорошо занимались,  внимательно слушали и хорошо отвечали,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Много загадок отгадали, вспомнили – какие инструменты нужны для разных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профессий.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Напомнили Незнайке о хорошем и правильном поведении на занятиях.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 вам благодарен за это  и  дарит полезные раскраски- о профессиях (на столах)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0_87750_1e5d2933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2209524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4395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ТВОРЧЕСКОЕ ЗАДАНИЕ 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  столах карточки с людьми разных профессий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«ПОДБЕРИ ИНСТРУМЕНТЫ. РАСКРАСЬ»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pinimg.com/originals/f3/18/ec/f318ec432f89abe96e802d5cda3707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94718" y="785794"/>
            <a:ext cx="4154564" cy="5286412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113554" y="244901"/>
            <a:ext cx="4776107" cy="614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191 0.01641 L -0.91441 0.0164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78684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ТВОРЧЕСКОЕ ЗАДАНИЕ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на  столах карточки с людьми разных профессий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«ДОРИСУЙ И РАСКРАСЬ»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ds04.infourok.ru/uploads/ex/0ac5/000d9f54-05c3fc31/hello_html_m37f4cd5d.png"/>
          <p:cNvPicPr/>
          <p:nvPr/>
        </p:nvPicPr>
        <p:blipFill>
          <a:blip r:embed="rId2" cstate="print"/>
          <a:srcRect l="67934" t="36390" r="5695" b="36533"/>
          <a:stretch>
            <a:fillRect/>
          </a:stretch>
        </p:blipFill>
        <p:spPr bwMode="auto">
          <a:xfrm>
            <a:off x="500034" y="1643050"/>
            <a:ext cx="1752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ac5/000d9f54-05c3fc31/hello_html_m37f4cd5d.png"/>
          <p:cNvPicPr/>
          <p:nvPr/>
        </p:nvPicPr>
        <p:blipFill>
          <a:blip r:embed="rId2" cstate="print"/>
          <a:srcRect l="36404" t="5301" r="36365" b="67622"/>
          <a:stretch>
            <a:fillRect/>
          </a:stretch>
        </p:blipFill>
        <p:spPr bwMode="auto">
          <a:xfrm>
            <a:off x="3500430" y="1785926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ac5/000d9f54-05c3fc31/hello_html_m37f4cd5d.png"/>
          <p:cNvPicPr/>
          <p:nvPr/>
        </p:nvPicPr>
        <p:blipFill>
          <a:blip r:embed="rId2" cstate="print"/>
          <a:srcRect l="67791" t="6017" r="5122" b="67908"/>
          <a:stretch>
            <a:fillRect/>
          </a:stretch>
        </p:blipFill>
        <p:spPr bwMode="auto">
          <a:xfrm>
            <a:off x="6286512" y="1857364"/>
            <a:ext cx="1800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0ac5/000d9f54-05c3fc31/hello_html_m37f4cd5d.png"/>
          <p:cNvPicPr/>
          <p:nvPr/>
        </p:nvPicPr>
        <p:blipFill>
          <a:blip r:embed="rId2" cstate="print"/>
          <a:srcRect l="5160" t="5015" r="69186" b="67765"/>
          <a:stretch>
            <a:fillRect/>
          </a:stretch>
        </p:blipFill>
        <p:spPr bwMode="auto">
          <a:xfrm>
            <a:off x="1785918" y="4429132"/>
            <a:ext cx="17049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4.infourok.ru/uploads/ex/0ac5/000d9f54-05c3fc31/hello_html_m37f4cd5d.png"/>
          <p:cNvPicPr/>
          <p:nvPr/>
        </p:nvPicPr>
        <p:blipFill>
          <a:blip r:embed="rId2" cstate="print"/>
          <a:srcRect l="67647" t="68768" r="5982" b="4728"/>
          <a:stretch>
            <a:fillRect/>
          </a:stretch>
        </p:blipFill>
        <p:spPr bwMode="auto">
          <a:xfrm>
            <a:off x="4857752" y="4429132"/>
            <a:ext cx="1752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РЕСУРСЫ  И ГИПЕРССЫЛКИ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984248"/>
            <a:ext cx="7467600" cy="4873752"/>
          </a:xfrm>
        </p:spPr>
        <p:txBody>
          <a:bodyPr numCol="2">
            <a:normAutofit fontScale="70000" lnSpcReduction="20000"/>
          </a:bodyPr>
          <a:lstStyle/>
          <a:p>
            <a:r>
              <a:rPr lang="ru-RU" dirty="0" smtClean="0">
                <a:hlinkClick r:id="rId2"/>
              </a:rPr>
              <a:t>ВОСПИТАТЕЛЬ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ДЕТИ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ДВОРНИК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МЕДСЕСТРА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МУЗЫКАНТ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ПОВАР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ПОЖАРНИК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ПРОДАВЕЦ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СТРОИТЕЛЬ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ШВЕЯ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10"/>
              </a:rPr>
              <a:t>КАСТРЮЛЯ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КАРАНДАШИ</a:t>
            </a:r>
            <a:endParaRPr lang="ru-RU" dirty="0" smtClean="0"/>
          </a:p>
          <a:p>
            <a:r>
              <a:rPr lang="ru-RU" dirty="0" smtClean="0">
                <a:hlinkClick r:id="rId12" action="ppaction://hlinkpres?slideindex=1&amp;slidetitle="/>
              </a:rPr>
              <a:t>ЛОПАТА</a:t>
            </a:r>
            <a:endParaRPr lang="ru-RU" dirty="0" smtClean="0"/>
          </a:p>
          <a:p>
            <a:r>
              <a:rPr lang="ru-RU" dirty="0" smtClean="0">
                <a:hlinkClick r:id="rId12" action="ppaction://hlinkpres?slideindex=1&amp;slidetitle="/>
              </a:rPr>
              <a:t>ЛЕКАРСТВА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МОЛЬБЕРТ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МЕТЛА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ПАЛИТРА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РАСКРАСКА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РАСКРАСКА 2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НОЖНИЦЫ</a:t>
            </a:r>
            <a:endParaRPr lang="ru-RU" dirty="0" smtClean="0"/>
          </a:p>
          <a:p>
            <a:r>
              <a:rPr lang="ru-RU" dirty="0" smtClean="0">
                <a:hlinkClick r:id="rId19"/>
              </a:rPr>
              <a:t>РАСЧЁСКА</a:t>
            </a:r>
            <a:endParaRPr lang="ru-RU" dirty="0" smtClean="0"/>
          </a:p>
          <a:p>
            <a:r>
              <a:rPr lang="ru-RU" dirty="0" smtClean="0">
                <a:hlinkClick r:id="rId20"/>
              </a:rPr>
              <a:t>ФЕН</a:t>
            </a:r>
            <a:endParaRPr lang="ru-RU" dirty="0" smtClean="0"/>
          </a:p>
          <a:p>
            <a:r>
              <a:rPr lang="ru-RU" dirty="0" smtClean="0">
                <a:hlinkClick r:id="rId21"/>
              </a:rPr>
              <a:t>ФОНЕНДОСКОП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гостях НЕЗНАЙКА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0_87753_5d2aed22_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5000628" y="357166"/>
            <a:ext cx="3529037" cy="5572164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1643050"/>
            <a:ext cx="5000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ЗАБЫЛ , КАК  НАДО ВЕСТИ СЕБЯ НА ЗАНЯТИЯХ …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ПРИШЁЛ К НАМ  ПОДГЛЯДЕТЬ: КАК  НАДО СЕБЯ ВЕСТИ,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 НАДО ВНИМАТЕЛЬНО СЛУШАТЬ, КАК ОТВЕЧАТЬ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78619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ГЛАЗКИ  СМОТРЯТ  и всё видят, </a:t>
            </a:r>
          </a:p>
          <a:p>
            <a:r>
              <a:rPr lang="ru-RU" b="1" dirty="0" smtClean="0"/>
              <a:t>УШКИ СЛУШАЮТ  и слышат,</a:t>
            </a:r>
          </a:p>
          <a:p>
            <a:r>
              <a:rPr lang="ru-RU" b="1" dirty="0" smtClean="0"/>
              <a:t>НОЖКИ - отдыхают,</a:t>
            </a:r>
          </a:p>
          <a:p>
            <a:r>
              <a:rPr lang="ru-RU" b="1" dirty="0" smtClean="0"/>
              <a:t>РУЧКИ - не мешают,</a:t>
            </a:r>
          </a:p>
          <a:p>
            <a:r>
              <a:rPr lang="ru-RU" b="1" dirty="0" smtClean="0"/>
              <a:t>РОТИК - не болтает,</a:t>
            </a:r>
          </a:p>
          <a:p>
            <a:r>
              <a:rPr lang="ru-RU" b="1" dirty="0" smtClean="0"/>
              <a:t>ГОЛОВКА - соображает!</a:t>
            </a:r>
          </a:p>
          <a:p>
            <a:endParaRPr lang="ru-RU" i="1" dirty="0" smtClean="0"/>
          </a:p>
          <a:p>
            <a:r>
              <a:rPr lang="ru-RU" i="1" dirty="0" smtClean="0"/>
              <a:t>Ответить хочешь – не шуми,</a:t>
            </a:r>
          </a:p>
          <a:p>
            <a:pPr>
              <a:buNone/>
            </a:pPr>
            <a:r>
              <a:rPr lang="ru-RU" i="1" dirty="0" smtClean="0"/>
              <a:t>А лучше руку подними!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C00000"/>
                </a:solidFill>
              </a:rPr>
              <a:t>Чем пахнут ремесла»</a:t>
            </a:r>
            <a:r>
              <a:rPr lang="ru-RU" sz="3200" dirty="0" smtClean="0">
                <a:solidFill>
                  <a:srgbClr val="C00000"/>
                </a:solidFill>
              </a:rPr>
              <a:t> Дж. </a:t>
            </a:r>
            <a:r>
              <a:rPr lang="ru-RU" sz="3200" dirty="0" err="1" smtClean="0">
                <a:solidFill>
                  <a:srgbClr val="C00000"/>
                </a:solidFill>
              </a:rPr>
              <a:t>Родари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 numCol="2">
            <a:normAutofit fontScale="70000" lnSpcReduction="20000"/>
          </a:bodyPr>
          <a:lstStyle/>
          <a:p>
            <a:pPr algn="ctr"/>
            <a:r>
              <a:rPr lang="ru-RU" b="1" dirty="0" smtClean="0"/>
              <a:t>У каждого дела</a:t>
            </a:r>
          </a:p>
          <a:p>
            <a:pPr algn="ctr">
              <a:buNone/>
            </a:pPr>
            <a:r>
              <a:rPr lang="ru-RU" b="1" dirty="0" smtClean="0"/>
              <a:t>     Запах особый:</a:t>
            </a:r>
          </a:p>
          <a:p>
            <a:pPr algn="ctr"/>
            <a:r>
              <a:rPr lang="ru-RU" b="1" dirty="0" smtClean="0"/>
              <a:t>В булочной пахнет</a:t>
            </a:r>
          </a:p>
          <a:p>
            <a:pPr algn="ctr">
              <a:buNone/>
            </a:pPr>
            <a:r>
              <a:rPr lang="ru-RU" b="1" dirty="0" smtClean="0"/>
              <a:t>      Тестом и сдобой.</a:t>
            </a:r>
          </a:p>
          <a:p>
            <a:pPr algn="ctr"/>
            <a:r>
              <a:rPr lang="ru-RU" b="1" dirty="0" smtClean="0"/>
              <a:t>Мимо столярной</a:t>
            </a:r>
          </a:p>
          <a:p>
            <a:pPr algn="ctr">
              <a:buNone/>
            </a:pPr>
            <a:r>
              <a:rPr lang="ru-RU" b="1" dirty="0" smtClean="0"/>
              <a:t>      Идёшь мастерской, -</a:t>
            </a:r>
          </a:p>
          <a:p>
            <a:pPr algn="ctr">
              <a:buNone/>
            </a:pPr>
            <a:r>
              <a:rPr lang="ru-RU" b="1" dirty="0" smtClean="0"/>
              <a:t>      Стружкою пахнет</a:t>
            </a:r>
          </a:p>
          <a:p>
            <a:pPr algn="ctr">
              <a:buNone/>
            </a:pPr>
            <a:r>
              <a:rPr lang="ru-RU" b="1" dirty="0" smtClean="0"/>
              <a:t>      И свежей доской.</a:t>
            </a:r>
          </a:p>
          <a:p>
            <a:pPr algn="ctr"/>
            <a:r>
              <a:rPr lang="ru-RU" dirty="0" smtClean="0"/>
              <a:t>Пахнет маляр</a:t>
            </a:r>
          </a:p>
          <a:p>
            <a:pPr algn="ctr">
              <a:buNone/>
            </a:pPr>
            <a:r>
              <a:rPr lang="ru-RU" dirty="0" smtClean="0"/>
              <a:t>     Скипидаром и краской.</a:t>
            </a:r>
          </a:p>
          <a:p>
            <a:pPr algn="ctr"/>
            <a:r>
              <a:rPr lang="ru-RU" dirty="0" smtClean="0"/>
              <a:t>Пахнет стекольщик</a:t>
            </a:r>
          </a:p>
          <a:p>
            <a:pPr algn="ctr">
              <a:buNone/>
            </a:pPr>
            <a:r>
              <a:rPr lang="ru-RU" dirty="0" smtClean="0"/>
              <a:t>      Оконной замазкой.</a:t>
            </a:r>
          </a:p>
          <a:p>
            <a:pPr algn="ctr"/>
            <a:r>
              <a:rPr lang="ru-RU" b="1" dirty="0" smtClean="0"/>
              <a:t>Куртка шофёра</a:t>
            </a:r>
          </a:p>
          <a:p>
            <a:pPr algn="ctr">
              <a:buNone/>
            </a:pPr>
            <a:r>
              <a:rPr lang="ru-RU" b="1" dirty="0" smtClean="0"/>
              <a:t>     Пахнет бензином.</a:t>
            </a:r>
          </a:p>
          <a:p>
            <a:pPr algn="ctr"/>
            <a:r>
              <a:rPr lang="ru-RU" b="1" dirty="0" smtClean="0"/>
              <a:t>Блуза рабочего -</a:t>
            </a:r>
          </a:p>
          <a:p>
            <a:pPr algn="ctr">
              <a:buNone/>
            </a:pPr>
            <a:r>
              <a:rPr lang="ru-RU" b="1" dirty="0" smtClean="0"/>
              <a:t>     Маслом машинным.</a:t>
            </a:r>
          </a:p>
          <a:p>
            <a:pPr algn="ctr"/>
            <a:r>
              <a:rPr lang="ru-RU" b="1" dirty="0" smtClean="0"/>
              <a:t>Пахнет кондитер</a:t>
            </a:r>
          </a:p>
          <a:p>
            <a:pPr algn="ctr">
              <a:buNone/>
            </a:pPr>
            <a:r>
              <a:rPr lang="ru-RU" b="1" dirty="0" smtClean="0"/>
              <a:t>     Орехом мускатным.</a:t>
            </a:r>
          </a:p>
          <a:p>
            <a:pPr algn="ctr"/>
            <a:r>
              <a:rPr lang="ru-RU" b="1" dirty="0" smtClean="0"/>
              <a:t>Доктор в халате -</a:t>
            </a:r>
          </a:p>
          <a:p>
            <a:pPr algn="ctr">
              <a:buNone/>
            </a:pPr>
            <a:r>
              <a:rPr lang="ru-RU" b="1" dirty="0" smtClean="0"/>
              <a:t>     Лекарством приятным.</a:t>
            </a:r>
          </a:p>
          <a:p>
            <a:pPr algn="ctr"/>
            <a:r>
              <a:rPr lang="ru-RU" dirty="0" smtClean="0"/>
              <a:t>Рыхлой землёю,</a:t>
            </a:r>
          </a:p>
          <a:p>
            <a:pPr algn="ctr">
              <a:buNone/>
            </a:pPr>
            <a:r>
              <a:rPr lang="ru-RU" dirty="0" smtClean="0"/>
              <a:t>     Полем и лугом</a:t>
            </a:r>
          </a:p>
          <a:p>
            <a:pPr algn="ctr">
              <a:buNone/>
            </a:pPr>
            <a:r>
              <a:rPr lang="ru-RU" dirty="0" smtClean="0"/>
              <a:t>     Пахнет крестьянин,</a:t>
            </a:r>
          </a:p>
          <a:p>
            <a:pPr algn="ctr">
              <a:buNone/>
            </a:pPr>
            <a:r>
              <a:rPr lang="ru-RU" dirty="0" smtClean="0"/>
              <a:t>     Идущий за плугом.</a:t>
            </a:r>
          </a:p>
          <a:p>
            <a:pPr algn="ctr"/>
            <a:r>
              <a:rPr lang="ru-RU" b="1" dirty="0" smtClean="0"/>
              <a:t>Рыбой и морем</a:t>
            </a:r>
          </a:p>
          <a:p>
            <a:pPr algn="ctr">
              <a:buNone/>
            </a:pPr>
            <a:r>
              <a:rPr lang="ru-RU" b="1" dirty="0" smtClean="0"/>
              <a:t>     Пахнет рыбак.</a:t>
            </a:r>
          </a:p>
          <a:p>
            <a:pPr algn="ctr"/>
            <a:r>
              <a:rPr lang="ru-RU" b="1" dirty="0" smtClean="0"/>
              <a:t>Только безделье</a:t>
            </a:r>
          </a:p>
          <a:p>
            <a:pPr algn="ctr">
              <a:buNone/>
            </a:pPr>
            <a:r>
              <a:rPr lang="ru-RU" b="1" dirty="0" smtClean="0"/>
              <a:t>     Не пахнет никак.</a:t>
            </a:r>
          </a:p>
          <a:p>
            <a:pPr algn="ctr"/>
            <a:r>
              <a:rPr lang="ru-RU" dirty="0" smtClean="0"/>
              <a:t>Сколько ни душится</a:t>
            </a:r>
          </a:p>
          <a:p>
            <a:pPr algn="ctr">
              <a:buNone/>
            </a:pPr>
            <a:r>
              <a:rPr lang="ru-RU" dirty="0" smtClean="0"/>
              <a:t>     Лодырь богатый,</a:t>
            </a:r>
          </a:p>
          <a:p>
            <a:pPr algn="ctr">
              <a:buNone/>
            </a:pPr>
            <a:r>
              <a:rPr lang="ru-RU" dirty="0" smtClean="0"/>
              <a:t>     Очень неважно</a:t>
            </a:r>
          </a:p>
          <a:p>
            <a:pPr algn="ctr">
              <a:buNone/>
            </a:pPr>
            <a:r>
              <a:rPr lang="ru-RU" dirty="0" smtClean="0"/>
              <a:t>     Он пахнет, ребята!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i="1" u="sng" dirty="0" smtClean="0">
                <a:solidFill>
                  <a:srgbClr val="C00000"/>
                </a:solidFill>
              </a:rPr>
              <a:t>профессия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/>
              <a:t>– это работа, которую человек делает для других людей, это труд, которому человек посвящает всю свою жизнь.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 чем сегодня мы будем говорить?</a:t>
            </a:r>
          </a:p>
          <a:p>
            <a:r>
              <a:rPr lang="ru-RU" dirty="0" smtClean="0"/>
              <a:t>кем работают ваши родители?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вопросы  и загадки о людях разных профессий</a:t>
            </a:r>
            <a:r>
              <a:rPr lang="ru-RU" dirty="0" smtClean="0"/>
              <a:t>, если правильный ответ и отгадаете загадку -  на экране увидите человека этой профессии, а если нет - на экране будет пусто.</a:t>
            </a:r>
            <a:endParaRPr lang="ru-RU" dirty="0"/>
          </a:p>
        </p:txBody>
      </p:sp>
      <p:pic>
        <p:nvPicPr>
          <p:cNvPr id="4" name="Рисунок 3" descr="pngwing.com (2).png"/>
          <p:cNvPicPr>
            <a:picLocks noChangeAspect="1"/>
          </p:cNvPicPr>
          <p:nvPr/>
        </p:nvPicPr>
        <p:blipFill>
          <a:blip r:embed="rId2" cstate="print"/>
          <a:srcRect t="32258" b="35483"/>
          <a:stretch>
            <a:fillRect/>
          </a:stretch>
        </p:blipFill>
        <p:spPr>
          <a:xfrm>
            <a:off x="3286116" y="5643578"/>
            <a:ext cx="2214554" cy="714380"/>
          </a:xfrm>
          <a:prstGeom prst="rect">
            <a:avLst/>
          </a:prstGeom>
        </p:spPr>
      </p:pic>
      <p:pic>
        <p:nvPicPr>
          <p:cNvPr id="5" name="Рисунок 4" descr="pngwing.com (2).png"/>
          <p:cNvPicPr>
            <a:picLocks noChangeAspect="1"/>
          </p:cNvPicPr>
          <p:nvPr/>
        </p:nvPicPr>
        <p:blipFill>
          <a:blip r:embed="rId2" cstate="print"/>
          <a:srcRect t="64517"/>
          <a:stretch>
            <a:fillRect/>
          </a:stretch>
        </p:blipFill>
        <p:spPr>
          <a:xfrm>
            <a:off x="5357818" y="5643578"/>
            <a:ext cx="2214554" cy="785794"/>
          </a:xfrm>
          <a:prstGeom prst="rect">
            <a:avLst/>
          </a:prstGeom>
        </p:spPr>
      </p:pic>
      <p:pic>
        <p:nvPicPr>
          <p:cNvPr id="6" name="Рисунок 5" descr="pngwing.com (2).png"/>
          <p:cNvPicPr>
            <a:picLocks noChangeAspect="1"/>
          </p:cNvPicPr>
          <p:nvPr/>
        </p:nvPicPr>
        <p:blipFill>
          <a:blip r:embed="rId2" cstate="print"/>
          <a:srcRect r="-1" b="64516"/>
          <a:stretch>
            <a:fillRect/>
          </a:stretch>
        </p:blipFill>
        <p:spPr>
          <a:xfrm>
            <a:off x="1071538" y="5572140"/>
            <a:ext cx="221457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Кому везут песок, бетон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Чтоб он построил новый дом?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i="1" dirty="0" smtClean="0"/>
              <a:t>-</a:t>
            </a:r>
            <a:r>
              <a:rPr lang="ru-RU" sz="1300" i="1" dirty="0" smtClean="0"/>
              <a:t> Строителю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профес.png"/>
          <p:cNvPicPr>
            <a:picLocks noChangeAspect="1"/>
          </p:cNvPicPr>
          <p:nvPr/>
        </p:nvPicPr>
        <p:blipFill>
          <a:blip r:embed="rId2" cstate="print"/>
          <a:srcRect l="67006" b="50749"/>
          <a:stretch>
            <a:fillRect/>
          </a:stretch>
        </p:blipFill>
        <p:spPr>
          <a:xfrm>
            <a:off x="2786050" y="1643050"/>
            <a:ext cx="3138150" cy="4406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Победит огонь коварный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Тот, кого зовут……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                 </a:t>
            </a:r>
            <a:r>
              <a:rPr lang="ru-RU" sz="1300" dirty="0" smtClean="0"/>
              <a:t>(</a:t>
            </a:r>
            <a:r>
              <a:rPr lang="ru-RU" sz="1300" i="1" dirty="0" smtClean="0"/>
              <a:t>Пожарный</a:t>
            </a:r>
            <a:r>
              <a:rPr lang="ru-RU" sz="13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3" descr="профес.png"/>
          <p:cNvPicPr>
            <a:picLocks noChangeAspect="1"/>
          </p:cNvPicPr>
          <p:nvPr/>
        </p:nvPicPr>
        <p:blipFill>
          <a:blip r:embed="rId2" cstate="print"/>
          <a:srcRect l="36671" t="-587" r="35752" b="50749"/>
          <a:stretch>
            <a:fillRect/>
          </a:stretch>
        </p:blipFill>
        <p:spPr>
          <a:xfrm>
            <a:off x="3071802" y="1871651"/>
            <a:ext cx="2571768" cy="437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Мебель, игрушки, одежду, хлопушки,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а также - хлеб и огурцы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Продают нам…….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                        </a:t>
            </a:r>
            <a:r>
              <a:rPr lang="ru-RU" sz="1300" dirty="0" smtClean="0"/>
              <a:t>(</a:t>
            </a:r>
            <a:r>
              <a:rPr lang="ru-RU" sz="1300" i="1" dirty="0" smtClean="0"/>
              <a:t>Продавцы</a:t>
            </a:r>
            <a:r>
              <a:rPr lang="ru-RU" sz="1300" dirty="0" smtClean="0"/>
              <a:t>)</a:t>
            </a:r>
            <a:br>
              <a:rPr lang="ru-RU" sz="1300" dirty="0" smtClean="0"/>
            </a:br>
            <a:r>
              <a:rPr lang="ru-RU" sz="2200" dirty="0" smtClean="0"/>
              <a:t> У КОГО МАМА /ПАПА РАБОТАЕТ ПРОДАВЦОМ?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ngwing.com (10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785926"/>
            <a:ext cx="4052071" cy="487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467600" cy="1143000"/>
          </a:xfrm>
        </p:spPr>
        <p:txBody>
          <a:bodyPr numCol="2"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Мама — золотые руки,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Шьет рубашки, платья, брюки,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Папа, я, сестренка Света —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Все с иголочки одеты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Вот уж мал костюмчик мой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Новый мне сошьет …….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                           </a:t>
            </a:r>
            <a:r>
              <a:rPr lang="ru-RU" sz="1200" dirty="0" smtClean="0"/>
              <a:t>(</a:t>
            </a:r>
            <a:r>
              <a:rPr lang="ru-RU" sz="1200" i="1" dirty="0" smtClean="0"/>
              <a:t>Портной</a:t>
            </a:r>
            <a:r>
              <a:rPr lang="ru-RU" sz="1200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743892"/>
            <a:ext cx="3782051" cy="47299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</TotalTime>
  <Words>464</Words>
  <Application>Microsoft Office PowerPoint</Application>
  <PresentationFormat>Экран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ВСЕ ПРОФЕССИИ НУЖНЫ  ВСЕ ПРОФЕССИИ ВАЖНЫ </vt:lpstr>
      <vt:lpstr>«Милый друг» </vt:lpstr>
      <vt:lpstr>В гостях НЕЗНАЙКА</vt:lpstr>
      <vt:lpstr>«Чем пахнут ремесла» Дж. Родари  </vt:lpstr>
      <vt:lpstr>профессия – это работа, которую человек делает для других людей, это труд, которому человек посвящает всю свою жизнь. </vt:lpstr>
      <vt:lpstr>Кому везут песок, бетон Чтоб он построил новый дом? - Строителю </vt:lpstr>
      <vt:lpstr>Победит огонь коварный Тот, кого зовут……                            (Пожарный) </vt:lpstr>
      <vt:lpstr>Мебель, игрушки, одежду, хлопушки,  а также - хлеб и огурцы Продают нам…….                            (Продавцы)  У КОГО МАМА /ПАПА РАБОТАЕТ ПРОДАВЦОМ? </vt:lpstr>
      <vt:lpstr>Мама — золотые руки, Шьет рубашки, платья, брюки, Папа, я, сестренка Света — Все с иголочки одеты!  Вот уж мал костюмчик мой Новый мне сошьет …….                             (Портной) </vt:lpstr>
      <vt:lpstr>Груши, яблони, крыжовник Посадил в саду…….                            (Садовник) </vt:lpstr>
      <vt:lpstr>Кто учит детишек сказки слушать, играть, Природу любить, старичков уважать? - Воспитатель КАК  ЗОВУТ  ВАШИХ  ВОСПИТАТЕЛЕЙ?</vt:lpstr>
      <vt:lpstr>Кто с утра на кухне нашей Варит суп, компот и кашу? - Повар КАК ЗОВУТ НАШИХ ПОВАРОВ?</vt:lpstr>
      <vt:lpstr>Мне поставила вчера Два укола………                              (Медсестра) </vt:lpstr>
      <vt:lpstr>Кто следит за чистотой Подметает двор метлой? - Дворник. КАК ЗОВУТ НАШЕГО ДВОРНИКА? </vt:lpstr>
      <vt:lpstr>барабан, пианино, терпенье, талант Плюс хорошее настроение, равно…….                                (Музыкант) КАК ЗОВУТ НАШЕГО МУЗ.РУКОВОДИТЕЛЯ? какую работу выполняет? </vt:lpstr>
      <vt:lpstr>ФИЗМИНУТКА   МУЗЫКАЛЬНАЯ ПАУЗА</vt:lpstr>
      <vt:lpstr>Д/и «Четвертый лишний» Знаете ли вы, какие инструменты, нужны людям разных профессий</vt:lpstr>
      <vt:lpstr>Слайд 18</vt:lpstr>
      <vt:lpstr>Слайд 19</vt:lpstr>
      <vt:lpstr>«НАЗОВИ  ДЕЙСТВИЕ»  с мячом</vt:lpstr>
      <vt:lpstr>СПАСИБО ЗА ВНИМАНИЕ!</vt:lpstr>
      <vt:lpstr>ТВОРЧЕСКОЕ ЗАДАНИЕ  на  столах карточки с людьми разных профессий «ПОДБЕРИ ИНСТРУМЕНТЫ. РАСКРАСЬ»</vt:lpstr>
      <vt:lpstr>ОБРАЗЕЦ </vt:lpstr>
      <vt:lpstr>ТВОРЧЕСКОЕ ЗАДАНИЕ на  столах карточки с людьми разных профессий  «ДОРИСУЙ И РАСКРАСЬ»</vt:lpstr>
      <vt:lpstr>РЕСУРСЫ  И ГИПЕРССЫЛКИ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НУЖНЫ. ВСЕ ПРОФЕССИИ ВАЖНЫ </dc:title>
  <dc:creator>admin</dc:creator>
  <cp:lastModifiedBy>admin</cp:lastModifiedBy>
  <cp:revision>53</cp:revision>
  <dcterms:created xsi:type="dcterms:W3CDTF">2022-01-23T17:16:16Z</dcterms:created>
  <dcterms:modified xsi:type="dcterms:W3CDTF">2022-03-15T16:55:13Z</dcterms:modified>
</cp:coreProperties>
</file>