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57" r:id="rId4"/>
    <p:sldId id="258" r:id="rId5"/>
    <p:sldId id="28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61" r:id="rId15"/>
    <p:sldId id="26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4" r:id="rId24"/>
    <p:sldId id="28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70FB-C25A-4D8B-90D4-5389774DAB7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0CF528-2938-4E87-8B7A-7FC47AAD7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70FB-C25A-4D8B-90D4-5389774DAB7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528-2938-4E87-8B7A-7FC47AAD7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70FB-C25A-4D8B-90D4-5389774DAB7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528-2938-4E87-8B7A-7FC47AAD7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70FB-C25A-4D8B-90D4-5389774DAB7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0CF528-2938-4E87-8B7A-7FC47AAD7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70FB-C25A-4D8B-90D4-5389774DAB7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528-2938-4E87-8B7A-7FC47AAD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70FB-C25A-4D8B-90D4-5389774DAB7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528-2938-4E87-8B7A-7FC47AAD7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70FB-C25A-4D8B-90D4-5389774DAB7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0CF528-2938-4E87-8B7A-7FC47AAD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70FB-C25A-4D8B-90D4-5389774DAB7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528-2938-4E87-8B7A-7FC47AAD7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70FB-C25A-4D8B-90D4-5389774DAB7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528-2938-4E87-8B7A-7FC47AAD7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70FB-C25A-4D8B-90D4-5389774DAB7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528-2938-4E87-8B7A-7FC47AAD7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70FB-C25A-4D8B-90D4-5389774DAB7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F528-2938-4E87-8B7A-7FC47AAD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7070FB-C25A-4D8B-90D4-5389774DAB7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0CF528-2938-4E87-8B7A-7FC47AAD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1%80%D0%B5%D0%B1%D1%80%D0%BE_(%D0%B3%D0%B5%D1%80%D0%B0%D0%BB%D1%8C%D0%B4%D0%B8%D0%BA%D0%B0)" TargetMode="External"/><Relationship Id="rId3" Type="http://schemas.openxmlformats.org/officeDocument/2006/relationships/hyperlink" Target="http://ru.wikipedia.org/wiki/%D0%A7%D0%B5%D1%80%D0%BD%D1%8C_(%D0%B3%D0%B5%D1%80%D0%B0%D0%BB%D1%8C%D0%B4%D0%B8%D0%BA%D0%B0)" TargetMode="External"/><Relationship Id="rId7" Type="http://schemas.openxmlformats.org/officeDocument/2006/relationships/hyperlink" Target="http://ru.wikipedia.org/wiki/%D0%9B%D0%B0%D0%B7%D1%83%D1%80%D1%8C_(%D0%B3%D0%B5%D1%80%D0%B0%D0%BB%D1%8C%D0%B4%D0%B8%D0%BA%D0%B0)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97%D0%B5%D0%BB%D0%B5%D0%BD%D1%8C_(%D0%B3%D0%B5%D1%80%D0%B0%D0%BB%D1%8C%D0%B4%D0%B8%D0%BA%D0%B0)" TargetMode="External"/><Relationship Id="rId5" Type="http://schemas.openxmlformats.org/officeDocument/2006/relationships/hyperlink" Target="http://ru.wikipedia.org/wiki/%D0%A3%D1%81%D0%B0_(%D0%BF%D1%80%D0%B8%D1%82%D0%BE%D0%BA_%D0%A2%D0%BE%D0%BC%D0%B8)" TargetMode="External"/><Relationship Id="rId4" Type="http://schemas.openxmlformats.org/officeDocument/2006/relationships/hyperlink" Target="http://ru.wikipedia.org/wiki/%D0%A2%D0%BE%D0%BC%D1%8C_(%D0%BF%D1%80%D0%B8%D1%82%D0%BE%D0%BA_%D0%9E%D0%B1%D0%B8)" TargetMode="External"/><Relationship Id="rId9" Type="http://schemas.openxmlformats.org/officeDocument/2006/relationships/hyperlink" Target="http://ru.wikipedia.org/wiki/%D0%A7%D0%B5%D1%80%D0%B2%D0%BB%D0%B5%D0%BD%D1%8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2%D0%BE%D0%BC%D1%8C_(%D1%82%D0%BE%D1%80%D0%BC%D0%BE%D0%B7%D0%BD%D0%B0%D1%8F_%D0%B6%D0%B8%D0%B4%D0%BA%D0%BE%D1%81%D1%82%D1%8C)&amp;action=edit&amp;redlink=1" TargetMode="External"/><Relationship Id="rId3" Type="http://schemas.openxmlformats.org/officeDocument/2006/relationships/hyperlink" Target="http://ru.wikipedia.org/wiki/%D0%A2%D0%BE%D0%BC%D1%8C_(%D1%84%D1%83%D1%82%D0%B1%D0%BE%D0%BB%D1%8C%D0%BD%D1%8B%D0%B9_%D0%BA%D0%BB%D1%83%D0%B1)" TargetMode="External"/><Relationship Id="rId7" Type="http://schemas.openxmlformats.org/officeDocument/2006/relationships/hyperlink" Target="http://ru.wikipedia.org/w/index.php?title=%D0%A2%D0%BE%D0%BC%D1%8C_(%D0%BC%D0%B0%D0%B3%D0%BD%D0%B8%D1%82%D0%BE%D1%84%D0%BE%D0%BD)&amp;action=edit&amp;redlink=1" TargetMode="External"/><Relationship Id="rId2" Type="http://schemas.openxmlformats.org/officeDocument/2006/relationships/hyperlink" Target="http://ru.wikipedia.org/wiki/%D0%A2%D0%BE%D0%BC%D1%81%D0%B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/index.php?title=%D0%A2%D0%BE%D0%BC%D1%8C_(%D0%B3%D0%BE%D1%81%D1%82%D0%B8%D0%BD%D0%B8%D1%86%D0%B0,_%D0%9A%D0%B5%D0%BC%D0%B5%D1%80%D0%BE%D0%B2%D0%BE)&amp;action=edit&amp;redlink=1" TargetMode="External"/><Relationship Id="rId5" Type="http://schemas.openxmlformats.org/officeDocument/2006/relationships/hyperlink" Target="http://ru.wikipedia.org/wiki/%D0%A2%D0%BE%D0%BC%D1%8C-%D0%A3%D1%81%D0%B8%D0%BD%D1%81%D0%BA%D0%B0%D1%8F_%D0%93%D0%A0%D0%AD%D0%A1" TargetMode="External"/><Relationship Id="rId4" Type="http://schemas.openxmlformats.org/officeDocument/2006/relationships/hyperlink" Target="http://ru.wikipedia.org/wiki/%D0%A2%D0%BE%D0%BC%D1%81%D0%BA%D0%B0%D1%8F_%D0%BF%D0%B8%D1%81%D0%B0%D0%BD%D0%B8%D1%86%D0%B0" TargetMode="Externa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0%D0%B8%D1%82%D0%BE%D0%B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A5%D0%B0%D0%BA%D0%B0%D1%81%D0%B8%D1%8F" TargetMode="External"/><Relationship Id="rId5" Type="http://schemas.openxmlformats.org/officeDocument/2006/relationships/hyperlink" Target="http://ru.wikipedia.org/wiki/%D0%9A%D1%83%D0%B7%D0%BD%D0%B5%D1%86%D0%BA%D0%B8%D0%B9_%D0%90%D0%BB%D0%B0%D1%82%D0%B0%D1%83" TargetMode="External"/><Relationship Id="rId4" Type="http://schemas.openxmlformats.org/officeDocument/2006/relationships/hyperlink" Target="http://ru.wikipedia.org/wiki/%D0%A2%D0%BE%D0%BC%D1%8C_(%D0%BF%D1%80%D0%B8%D1%82%D0%BE%D0%BA_%D0%9E%D0%B1%D0%B8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3%D0%B7%D0%BD%D0%B5%D1%86%D0%BA%D0%B8%D0%B9_%D0%90%D0%BB%D0%B0%D1%82%D0%B0%D1%8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9C%D0%BE%D1%80%D0%B5%D0%BD%D0%B0" TargetMode="External"/><Relationship Id="rId5" Type="http://schemas.openxmlformats.org/officeDocument/2006/relationships/hyperlink" Target="http://ru.wikipedia.org/wiki/%D0%A5%D0%B0%D0%BA%D0%B0%D1%81%D0%B8%D1%8F" TargetMode="External"/><Relationship Id="rId4" Type="http://schemas.openxmlformats.org/officeDocument/2006/relationships/hyperlink" Target="http://ru.wikipedia.org/wiki/%D0%9A%D0%B5%D0%BC%D0%B5%D1%80%D0%BE%D0%B2%D1%81%D0%BA%D0%B0%D1%8F_%D0%BE%D0%B1%D0%BB%D0%B0%D1%81%D1%82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9685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Наш любимый Междуреченск!!!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17232"/>
            <a:ext cx="84582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Выполнили: </a:t>
            </a:r>
            <a:r>
              <a:rPr lang="ru-RU" sz="1800" dirty="0" smtClean="0">
                <a:solidFill>
                  <a:schemeClr val="tx1"/>
                </a:solidFill>
              </a:rPr>
              <a:t>педагоги </a:t>
            </a:r>
            <a:r>
              <a:rPr lang="ru-RU" sz="1800" dirty="0" smtClean="0">
                <a:solidFill>
                  <a:schemeClr val="tx1"/>
                </a:solidFill>
              </a:rPr>
              <a:t>МБДОУ «Детский сад» №26 «</a:t>
            </a:r>
            <a:r>
              <a:rPr lang="ru-RU" sz="1800" dirty="0" err="1" smtClean="0">
                <a:solidFill>
                  <a:schemeClr val="tx1"/>
                </a:solidFill>
              </a:rPr>
              <a:t>Журавушка</a:t>
            </a:r>
            <a:r>
              <a:rPr lang="ru-RU" sz="1800" dirty="0" smtClean="0">
                <a:solidFill>
                  <a:schemeClr val="tx1"/>
                </a:solidFill>
              </a:rPr>
              <a:t>»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Харлова Виктория </a:t>
            </a:r>
            <a:r>
              <a:rPr lang="ru-RU" dirty="0" smtClean="0">
                <a:solidFill>
                  <a:schemeClr val="tx1"/>
                </a:solidFill>
              </a:rPr>
              <a:t>Николаевна, Долматова </a:t>
            </a:r>
            <a:r>
              <a:rPr lang="ru-RU" smtClean="0">
                <a:solidFill>
                  <a:schemeClr val="tx1"/>
                </a:solidFill>
              </a:rPr>
              <a:t>Ольга Викторовна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букв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268760"/>
            <a:ext cx="4980715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36510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Междуреченск ты мой, Междуреченск,</a:t>
            </a:r>
          </a:p>
          <a:p>
            <a:r>
              <a:rPr lang="ru-RU" dirty="0" smtClean="0"/>
              <a:t>Между Томью стоишь и Усой,</a:t>
            </a:r>
          </a:p>
          <a:p>
            <a:r>
              <a:rPr lang="ru-RU" dirty="0" smtClean="0"/>
              <a:t>И спешит зачарованный месяц,</a:t>
            </a:r>
          </a:p>
          <a:p>
            <a:r>
              <a:rPr lang="ru-RU" dirty="0" smtClean="0"/>
              <a:t>Как на первую встречу с тобой.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узнецкий алатау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892" r="14892"/>
          <a:stretch>
            <a:fillRect/>
          </a:stretch>
        </p:blipFill>
        <p:spPr>
          <a:xfrm>
            <a:off x="827584" y="845256"/>
            <a:ext cx="7632848" cy="56800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867400" cy="522288"/>
          </a:xfrm>
        </p:spPr>
        <p:txBody>
          <a:bodyPr>
            <a:noAutofit/>
          </a:bodyPr>
          <a:lstStyle/>
          <a:p>
            <a:pPr algn="ctr"/>
            <a:r>
              <a:rPr lang="en-US" sz="1200" b="0" dirty="0" smtClean="0"/>
              <a:t> </a:t>
            </a:r>
            <a:r>
              <a:rPr lang="ru-RU" sz="2600" dirty="0" smtClean="0">
                <a:solidFill>
                  <a:srgbClr val="C00000"/>
                </a:solidFill>
              </a:rPr>
              <a:t>Заповедник  «кузнецкий </a:t>
            </a:r>
            <a:r>
              <a:rPr lang="ru-RU" sz="2600" dirty="0" err="1" smtClean="0">
                <a:solidFill>
                  <a:srgbClr val="C00000"/>
                </a:solidFill>
              </a:rPr>
              <a:t>алатау</a:t>
            </a:r>
            <a:r>
              <a:rPr lang="ru-RU" sz="2600" dirty="0" smtClean="0">
                <a:solidFill>
                  <a:srgbClr val="C00000"/>
                </a:solidFill>
              </a:rPr>
              <a:t>»</a:t>
            </a:r>
            <a:endParaRPr lang="ru-RU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uznetski-Ala-Tau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320" b="6320"/>
          <a:stretch>
            <a:fillRect/>
          </a:stretch>
        </p:blipFill>
        <p:spPr>
          <a:xfrm>
            <a:off x="300434" y="946240"/>
            <a:ext cx="8448030" cy="56264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867400" cy="666304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rgbClr val="C00000"/>
                </a:solidFill>
              </a:rPr>
              <a:t>Альпийский ручей в заповеднике</a:t>
            </a:r>
            <a:endParaRPr lang="ru-RU" sz="2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ветение водосбор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115" b="4115"/>
          <a:stretch>
            <a:fillRect/>
          </a:stretch>
        </p:blipFill>
        <p:spPr>
          <a:xfrm>
            <a:off x="611560" y="980728"/>
            <a:ext cx="8100450" cy="54591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867400" cy="738312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rgbClr val="C00000"/>
                </a:solidFill>
              </a:rPr>
              <a:t>Цветение водосбора сибирского</a:t>
            </a:r>
            <a:endParaRPr lang="ru-RU" sz="2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инотеатр кузбасс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899592" y="1065895"/>
            <a:ext cx="7405464" cy="43793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624736" cy="720080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/>
              <a:t> </a:t>
            </a:r>
            <a:r>
              <a:rPr lang="ru-RU" sz="3200" dirty="0" smtClean="0">
                <a:solidFill>
                  <a:srgbClr val="C00000"/>
                </a:solidFill>
              </a:rPr>
              <a:t>Кинотеатр  </a:t>
            </a:r>
            <a:r>
              <a:rPr lang="ru-RU" sz="3200" dirty="0" err="1" smtClean="0">
                <a:solidFill>
                  <a:srgbClr val="C00000"/>
                </a:solidFill>
              </a:rPr>
              <a:t>кузбасс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58924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Кинотеатр есть у нас – под названием «КУЗБАСС»</a:t>
            </a:r>
            <a:endParaRPr lang="ru-RU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к ленин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67" r="4167"/>
          <a:stretch>
            <a:fillRect/>
          </a:stretch>
        </p:blipFill>
        <p:spPr>
          <a:xfrm>
            <a:off x="1104392" y="940972"/>
            <a:ext cx="6851984" cy="45042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867400" cy="810320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rgbClr val="C00000"/>
                </a:solidFill>
              </a:rPr>
              <a:t>Дворец культуры имени </a:t>
            </a:r>
            <a:r>
              <a:rPr lang="ru-RU" sz="2400" u="sng" dirty="0" err="1" smtClean="0">
                <a:solidFill>
                  <a:srgbClr val="C00000"/>
                </a:solidFill>
              </a:rPr>
              <a:t>в.и.ленина</a:t>
            </a:r>
            <a:endParaRPr lang="ru-RU" sz="2400" u="sng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589240"/>
            <a:ext cx="8064896" cy="100811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ДК им. В.И. Ленина, открыт в 1962 году. Драматические спектакли, представления, концерты </a:t>
            </a:r>
            <a:r>
              <a:rPr lang="ru-RU" sz="1800" b="1" dirty="0" err="1" smtClean="0">
                <a:solidFill>
                  <a:schemeClr val="tx1"/>
                </a:solidFill>
              </a:rPr>
              <a:t>бардовской</a:t>
            </a:r>
            <a:r>
              <a:rPr lang="ru-RU" sz="1800" b="1" dirty="0" smtClean="0">
                <a:solidFill>
                  <a:schemeClr val="tx1"/>
                </a:solidFill>
              </a:rPr>
              <a:t>, эстрадной, классической, народной, джазовой и рок-музыки проходят во Дворце культуры ежегодно.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к распадский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1259632" y="950132"/>
            <a:ext cx="6768752" cy="45081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60840" cy="648072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smtClean="0"/>
              <a:t> </a:t>
            </a:r>
            <a:r>
              <a:rPr lang="ru-RU" sz="3200" dirty="0" smtClean="0">
                <a:solidFill>
                  <a:srgbClr val="C00000"/>
                </a:solidFill>
              </a:rPr>
              <a:t>ДК «Распадский»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517232"/>
            <a:ext cx="8640960" cy="115212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Открыт в 1981 году. Основным видом деятельности работы ДК «</a:t>
            </a:r>
            <a:r>
              <a:rPr lang="ru-RU" sz="1600" b="1" dirty="0" err="1" smtClean="0">
                <a:solidFill>
                  <a:schemeClr val="tx1"/>
                </a:solidFill>
              </a:rPr>
              <a:t>Распадский</a:t>
            </a:r>
            <a:r>
              <a:rPr lang="ru-RU" sz="1600" b="1" dirty="0" smtClean="0">
                <a:solidFill>
                  <a:schemeClr val="tx1"/>
                </a:solidFill>
              </a:rPr>
              <a:t>» является организация досуга жителей города, куда входят: работа творческих коллективов, концертная и гастрольная деятельности, организация и проведение конкурсных и юбилейных программ, проведение тематических и календарных праздников, вечеров отдыха, дискотек и шоу программ.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ворец кристалл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305" r="7305"/>
          <a:stretch>
            <a:fillRect/>
          </a:stretch>
        </p:blipFill>
        <p:spPr>
          <a:xfrm>
            <a:off x="1619672" y="954592"/>
            <a:ext cx="6048672" cy="439903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0"/>
            <a:ext cx="5867400" cy="99896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Дворец спорта «Кристалл»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45224"/>
            <a:ext cx="9144000" cy="122413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Ледовый дворец "Кристалл" является одним из многочисленных спортивных сооружений, в которых жители и гости Междуреченска могут активно проводить свой досуг или профессионально заниматься спортом. Помимо хоккейных матчей, как между командами любителей, так и между клубами, здесь также проводятся корпоративные и общегородские развлекательные мероприятия.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тан около полици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894299" y="1052736"/>
            <a:ext cx="7278101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0"/>
            <a:ext cx="5867400" cy="99896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Площадь  согласия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733256"/>
            <a:ext cx="8223448" cy="9361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Площадь Согласия с красивейшим фонтаном в центре — это любимое место встреч горожан, а когда проходят городские праздники, здесь обязательно открыта танцевальная площадка. 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амятник воинам освободителям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3829"/>
          <a:stretch>
            <a:fillRect/>
          </a:stretch>
        </p:blipFill>
        <p:spPr>
          <a:xfrm>
            <a:off x="395536" y="980728"/>
            <a:ext cx="8369968" cy="547206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336704" cy="522288"/>
          </a:xfrm>
        </p:spPr>
        <p:txBody>
          <a:bodyPr>
            <a:noAutofit/>
          </a:bodyPr>
          <a:lstStyle/>
          <a:p>
            <a:pPr algn="ctr"/>
            <a:r>
              <a:rPr lang="en-US" sz="1200" b="0" dirty="0" smtClean="0"/>
              <a:t> </a:t>
            </a:r>
            <a:r>
              <a:rPr lang="ru-RU" sz="2400" u="sng" dirty="0" smtClean="0">
                <a:solidFill>
                  <a:srgbClr val="C00000"/>
                </a:solidFill>
              </a:rPr>
              <a:t>Памятник  воинам освободителям</a:t>
            </a:r>
            <a:endParaRPr lang="ru-RU" sz="2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елл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281" r="4281"/>
          <a:stretch>
            <a:fillRect/>
          </a:stretch>
        </p:blipFill>
        <p:spPr>
          <a:xfrm>
            <a:off x="508896" y="926643"/>
            <a:ext cx="8095552" cy="53298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867400" cy="810320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/>
              <a:t> </a:t>
            </a:r>
            <a:r>
              <a:rPr lang="ru-RU" sz="2800" u="sng" dirty="0" smtClean="0">
                <a:solidFill>
                  <a:srgbClr val="C00000"/>
                </a:solidFill>
              </a:rPr>
              <a:t>Памятник  шахтерской  славы</a:t>
            </a:r>
            <a:endParaRPr lang="ru-RU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601" y="1175674"/>
            <a:ext cx="8458200" cy="2246769"/>
          </a:xfr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Цель:  Формировать любовь к родному городу и интерес к его прошлому и настоящему; познакомить с историей названия города, воспитать чувство гордости за своих земляков; обогащать и активизировать словарь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458200" cy="252028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Оборудование: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*Карта России.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*Слайды достопримечательностей Кемеровской области и города Междуреченска.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*Аудио запись гимна о Междуреченске.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*Макет детского сада и улицы, на которой он расположен.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хта распадская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" b="31"/>
          <a:stretch>
            <a:fillRect/>
          </a:stretch>
        </p:blipFill>
        <p:spPr>
          <a:xfrm>
            <a:off x="1259632" y="1012826"/>
            <a:ext cx="6696744" cy="44433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867400" cy="810320"/>
          </a:xfrm>
        </p:spPr>
        <p:txBody>
          <a:bodyPr>
            <a:normAutofit/>
          </a:bodyPr>
          <a:lstStyle/>
          <a:p>
            <a:pPr algn="ctr"/>
            <a:r>
              <a:rPr lang="en-US" sz="1200" b="0" dirty="0" smtClean="0"/>
              <a:t> </a:t>
            </a:r>
            <a:r>
              <a:rPr lang="ru-RU" sz="2800" u="sng" dirty="0" smtClean="0">
                <a:solidFill>
                  <a:srgbClr val="C00000"/>
                </a:solidFill>
              </a:rPr>
              <a:t>Шахта  «</a:t>
            </a:r>
            <a:r>
              <a:rPr lang="ru-RU" sz="2800" u="sng" dirty="0" err="1" smtClean="0">
                <a:solidFill>
                  <a:srgbClr val="C00000"/>
                </a:solidFill>
              </a:rPr>
              <a:t>распадская</a:t>
            </a:r>
            <a:r>
              <a:rPr lang="ru-RU" sz="2800" u="sng" dirty="0" smtClean="0">
                <a:solidFill>
                  <a:srgbClr val="C00000"/>
                </a:solidFill>
              </a:rPr>
              <a:t>»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439472" cy="113614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Печально известна всем россиянам: в мае 2010 года произошли два взрыва, небывалых по силе разрушения. Почти 300 км выработки было разрушено навсегда, около ста человек погибли в огне и более 20 оказались пропавшими без вести. Трагедия потрясла небольшой шахтерский город, лишившийся в одночасье своих лучших мужчин. 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спект шахтеров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2210"/>
          <a:stretch>
            <a:fillRect/>
          </a:stretch>
        </p:blipFill>
        <p:spPr>
          <a:xfrm>
            <a:off x="204833" y="1340768"/>
            <a:ext cx="8687647" cy="51671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867400" cy="1026344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/>
              <a:t> </a:t>
            </a:r>
            <a:r>
              <a:rPr lang="ru-RU" sz="2800" u="sng" dirty="0" smtClean="0">
                <a:solidFill>
                  <a:srgbClr val="C00000"/>
                </a:solidFill>
              </a:rPr>
              <a:t>Проспект  шахтеров</a:t>
            </a:r>
            <a:endParaRPr lang="ru-RU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867400" cy="954336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Проспект  коммунистический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коммунистический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075" r="4075"/>
          <a:stretch>
            <a:fillRect/>
          </a:stretch>
        </p:blipFill>
        <p:spPr>
          <a:xfrm>
            <a:off x="827584" y="1052736"/>
            <a:ext cx="7200800" cy="4451404"/>
          </a:xfrm>
        </p:spPr>
      </p:pic>
      <p:sp>
        <p:nvSpPr>
          <p:cNvPr id="10" name="Прямоугольник 9"/>
          <p:cNvSpPr/>
          <p:nvPr/>
        </p:nvSpPr>
        <p:spPr>
          <a:xfrm>
            <a:off x="611560" y="566124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это широкий современный проспект с модными магазинами и офисными зданиями. Тут и там стоят лавочки для отдыха, перемежающиеся зеленой пешеходной зоной. 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spekt-Kommunisticheskij-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08" b="1108"/>
          <a:stretch>
            <a:fillRect/>
          </a:stretch>
        </p:blipFill>
        <p:spPr>
          <a:xfrm>
            <a:off x="971600" y="1137836"/>
            <a:ext cx="7482190" cy="54415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867400" cy="882328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/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Вид на </a:t>
            </a:r>
            <a:r>
              <a:rPr lang="ru-RU" sz="2400" dirty="0" err="1" smtClean="0">
                <a:solidFill>
                  <a:srgbClr val="C00000"/>
                </a:solidFill>
              </a:rPr>
              <a:t>сыркашинскую</a:t>
            </a:r>
            <a:r>
              <a:rPr lang="ru-RU" sz="2400" dirty="0" smtClean="0">
                <a:solidFill>
                  <a:srgbClr val="C00000"/>
                </a:solidFill>
              </a:rPr>
              <a:t> гору с проспекта коммунистический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ллея коммунистического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212" r="4212"/>
          <a:stretch>
            <a:fillRect/>
          </a:stretch>
        </p:blipFill>
        <p:spPr>
          <a:xfrm>
            <a:off x="467544" y="945736"/>
            <a:ext cx="8208912" cy="57236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867400" cy="792088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/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Аллея молодоженов на проспекте коммунистическом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улливер в парк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1187624" y="1052736"/>
            <a:ext cx="7200800" cy="54783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867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Парк культуры и отдыха «</a:t>
            </a:r>
            <a:r>
              <a:rPr lang="ru-RU" sz="2800" u="sng" dirty="0" err="1" smtClean="0">
                <a:solidFill>
                  <a:srgbClr val="C00000"/>
                </a:solidFill>
              </a:rPr>
              <a:t>гулливер</a:t>
            </a:r>
            <a:r>
              <a:rPr lang="ru-RU" sz="2800" u="sng" dirty="0" smtClean="0">
                <a:solidFill>
                  <a:srgbClr val="C00000"/>
                </a:solidFill>
              </a:rPr>
              <a:t>»</a:t>
            </a:r>
            <a:endParaRPr lang="ru-RU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лесо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788" b="25788"/>
          <a:stretch>
            <a:fillRect/>
          </a:stretch>
        </p:blipFill>
        <p:spPr>
          <a:xfrm>
            <a:off x="4644008" y="980728"/>
            <a:ext cx="3962400" cy="3437522"/>
          </a:xfrm>
        </p:spPr>
      </p:pic>
      <p:pic>
        <p:nvPicPr>
          <p:cNvPr id="6" name="Рисунок 5" descr="пар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4286250" cy="549897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9764"/>
          <a:stretch>
            <a:fillRect/>
          </a:stretch>
        </p:blipFill>
        <p:spPr>
          <a:xfrm>
            <a:off x="611560" y="828846"/>
            <a:ext cx="7848872" cy="540846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ерковь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50" r="1050"/>
          <a:stretch>
            <a:fillRect/>
          </a:stretch>
        </p:blipFill>
        <p:spPr>
          <a:xfrm>
            <a:off x="611560" y="928359"/>
            <a:ext cx="7704856" cy="56035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867400" cy="666304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 </a:t>
            </a:r>
            <a:r>
              <a:rPr lang="ru-RU" sz="2800" u="sng" dirty="0" smtClean="0">
                <a:solidFill>
                  <a:srgbClr val="C00000"/>
                </a:solidFill>
              </a:rPr>
              <a:t>Христианская церковь</a:t>
            </a:r>
            <a:endParaRPr lang="ru-RU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аровоз на вокзал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11" b="8670"/>
          <a:stretch>
            <a:fillRect/>
          </a:stretch>
        </p:blipFill>
        <p:spPr>
          <a:xfrm>
            <a:off x="0" y="1988840"/>
            <a:ext cx="4066162" cy="27363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867400" cy="522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00" b="0" dirty="0" smtClean="0"/>
              <a:t> </a:t>
            </a:r>
            <a:r>
              <a:rPr lang="ru-RU" sz="2800" u="sng" dirty="0" smtClean="0">
                <a:solidFill>
                  <a:srgbClr val="C00000"/>
                </a:solidFill>
              </a:rPr>
              <a:t/>
            </a:r>
            <a:br>
              <a:rPr lang="ru-RU" sz="2800" u="sng" dirty="0" smtClean="0">
                <a:solidFill>
                  <a:srgbClr val="C00000"/>
                </a:solidFill>
              </a:rPr>
            </a:br>
            <a:r>
              <a:rPr lang="ru-RU" sz="2800" u="sng" dirty="0" smtClean="0">
                <a:solidFill>
                  <a:srgbClr val="C00000"/>
                </a:solidFill>
              </a:rPr>
              <a:t>Вокзал  города  </a:t>
            </a:r>
            <a:r>
              <a:rPr lang="ru-RU" sz="2800" u="sng" dirty="0" err="1" smtClean="0">
                <a:solidFill>
                  <a:srgbClr val="C00000"/>
                </a:solidFill>
              </a:rPr>
              <a:t>междуреченска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вокзал.jpg"/>
          <p:cNvPicPr>
            <a:picLocks noChangeAspect="1"/>
          </p:cNvPicPr>
          <p:nvPr/>
        </p:nvPicPr>
        <p:blipFill>
          <a:blip r:embed="rId3" cstate="print"/>
          <a:srcRect l="9751" r="7134" b="51269"/>
          <a:stretch>
            <a:fillRect/>
          </a:stretch>
        </p:blipFill>
        <p:spPr>
          <a:xfrm>
            <a:off x="4283968" y="1196752"/>
            <a:ext cx="4464496" cy="312514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136904" cy="59766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Междуреченск (до 1955 поселок </a:t>
            </a:r>
            <a:r>
              <a:rPr lang="ru-RU" sz="2800" b="1" dirty="0" err="1" smtClean="0">
                <a:solidFill>
                  <a:schemeClr val="tx1"/>
                </a:solidFill>
              </a:rPr>
              <a:t>Ольжерас</a:t>
            </a:r>
            <a:r>
              <a:rPr lang="ru-RU" sz="2800" b="1" dirty="0" smtClean="0">
                <a:solidFill>
                  <a:schemeClr val="tx1"/>
                </a:solidFill>
              </a:rPr>
              <a:t>) расположен у впадения реки Уса в Томь в центральном районе </a:t>
            </a:r>
            <a:r>
              <a:rPr lang="ru-RU" sz="2800" b="1" dirty="0" err="1" smtClean="0">
                <a:solidFill>
                  <a:schemeClr val="tx1"/>
                </a:solidFill>
              </a:rPr>
              <a:t>Томусинского</a:t>
            </a:r>
            <a:r>
              <a:rPr lang="ru-RU" sz="2800" b="1" dirty="0" smtClean="0">
                <a:solidFill>
                  <a:schemeClr val="tx1"/>
                </a:solidFill>
              </a:rPr>
              <a:t> каменноугольного месторождения, с которым тесно связанно историческое и экономическое развитие города. «Стоит на угле» — так было сказано о Междуреченске.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Первооткрывателем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«горючего камня» в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Кузнецком бассейне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был  </a:t>
            </a:r>
            <a:r>
              <a:rPr lang="ru-RU" sz="2800" b="1" dirty="0" err="1" smtClean="0">
                <a:solidFill>
                  <a:schemeClr val="tx1"/>
                </a:solidFill>
              </a:rPr>
              <a:t>тобольский</a:t>
            </a:r>
            <a:r>
              <a:rPr lang="ru-RU" sz="2800" b="1" dirty="0" smtClean="0">
                <a:solidFill>
                  <a:schemeClr val="tx1"/>
                </a:solidFill>
              </a:rPr>
              <a:t> 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казачий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сын Михайло Волков.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вол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924944"/>
            <a:ext cx="4834508" cy="331236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3312368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Спасибо </a:t>
            </a:r>
            <a:br>
              <a:rPr lang="ru-RU" sz="72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за внимание!!!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4046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 междуреченс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636" b="13636"/>
          <a:stretch>
            <a:fillRect/>
          </a:stretch>
        </p:blipFill>
        <p:spPr>
          <a:xfrm>
            <a:off x="6062360" y="1340768"/>
            <a:ext cx="2400032" cy="25922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51440" cy="864096"/>
          </a:xfrm>
        </p:spPr>
        <p:txBody>
          <a:bodyPr>
            <a:normAutofit/>
          </a:bodyPr>
          <a:lstStyle/>
          <a:p>
            <a:pPr algn="ctr"/>
            <a:r>
              <a:rPr lang="en-US" sz="1200" b="0" dirty="0" smtClean="0"/>
              <a:t> </a:t>
            </a:r>
            <a:r>
              <a:rPr lang="ru-RU" sz="3200" dirty="0" smtClean="0">
                <a:solidFill>
                  <a:srgbClr val="C00000"/>
                </a:solidFill>
              </a:rPr>
              <a:t>Герб города </a:t>
            </a:r>
            <a:r>
              <a:rPr lang="ru-RU" sz="3200" dirty="0" err="1" smtClean="0">
                <a:solidFill>
                  <a:srgbClr val="C00000"/>
                </a:solidFill>
              </a:rPr>
              <a:t>междуреченска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8712968" cy="5544616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Основной фигурой флага является  кусок угля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на фоне вспышки, которая  аллегорически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показывает, огонь, тепло  и свет, которые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даёт уголь.</a:t>
            </a:r>
          </a:p>
          <a:p>
            <a:r>
              <a:rPr lang="ru-RU" sz="3200" b="1" dirty="0" smtClean="0">
                <a:solidFill>
                  <a:schemeClr val="tx1"/>
                </a:solidFill>
                <a:hlinkClick r:id="rId3" tooltip="Чернь (геральдика)"/>
              </a:rPr>
              <a:t>Чёрный цвет</a:t>
            </a:r>
            <a:r>
              <a:rPr lang="ru-RU" sz="3200" dirty="0" smtClean="0">
                <a:solidFill>
                  <a:schemeClr val="tx1"/>
                </a:solidFill>
              </a:rPr>
              <a:t> - благоразумие, мудрость,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скромность,  честность и вечность  бытия.</a:t>
            </a:r>
          </a:p>
          <a:p>
            <a:r>
              <a:rPr lang="ru-RU" sz="3200" b="1" u="sng" dirty="0" smtClean="0">
                <a:solidFill>
                  <a:schemeClr val="tx1"/>
                </a:solidFill>
              </a:rPr>
              <a:t>Зелёная полоса с двумя голубыми</a:t>
            </a:r>
          </a:p>
          <a:p>
            <a:r>
              <a:rPr lang="ru-RU" sz="3200" b="1" u="sng" dirty="0" smtClean="0">
                <a:solidFill>
                  <a:schemeClr val="tx1"/>
                </a:solidFill>
              </a:rPr>
              <a:t> поясами</a:t>
            </a:r>
            <a:r>
              <a:rPr lang="ru-RU" sz="3200" dirty="0" smtClean="0">
                <a:solidFill>
                  <a:schemeClr val="tx1"/>
                </a:solidFill>
              </a:rPr>
              <a:t> отражает тайгу, реки </a:t>
            </a:r>
            <a:r>
              <a:rPr lang="ru-RU" sz="3200" b="1" dirty="0" smtClean="0">
                <a:solidFill>
                  <a:schemeClr val="tx1"/>
                </a:solidFill>
                <a:hlinkClick r:id="rId4" tooltip="Томь (приток Оби)"/>
              </a:rPr>
              <a:t>Томь</a:t>
            </a:r>
            <a:r>
              <a:rPr lang="ru-RU" sz="3200" dirty="0" smtClean="0">
                <a:solidFill>
                  <a:schemeClr val="tx1"/>
                </a:solidFill>
              </a:rPr>
              <a:t> и </a:t>
            </a:r>
            <a:r>
              <a:rPr lang="ru-RU" sz="3200" b="1" dirty="0" smtClean="0">
                <a:solidFill>
                  <a:schemeClr val="tx1"/>
                </a:solidFill>
                <a:hlinkClick r:id="rId5" tooltip="Уса (приток Томи)"/>
              </a:rPr>
              <a:t>Усу</a:t>
            </a:r>
            <a:r>
              <a:rPr lang="ru-RU" sz="3200" b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на месте слияния которых расположен город. </a:t>
            </a:r>
          </a:p>
          <a:p>
            <a:r>
              <a:rPr lang="ru-RU" sz="3200" b="1" dirty="0" smtClean="0">
                <a:solidFill>
                  <a:schemeClr val="tx1"/>
                </a:solidFill>
                <a:hlinkClick r:id="rId6" tooltip="Зелень (геральдика)"/>
              </a:rPr>
              <a:t>Зелёный цвет</a:t>
            </a:r>
            <a:r>
              <a:rPr lang="ru-RU" sz="3200" dirty="0" smtClean="0">
                <a:solidFill>
                  <a:schemeClr val="tx1"/>
                </a:solidFill>
              </a:rPr>
              <a:t>  — символ весны, радости,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надежды, жизни, природы, а также символ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здоровья.</a:t>
            </a:r>
          </a:p>
          <a:p>
            <a:r>
              <a:rPr lang="ru-RU" sz="3200" b="1" u="sng" dirty="0" smtClean="0">
                <a:solidFill>
                  <a:schemeClr val="tx1"/>
                </a:solidFill>
              </a:rPr>
              <a:t>Голубой цвет </a:t>
            </a:r>
            <a:r>
              <a:rPr lang="ru-RU" sz="3200" dirty="0" smtClean="0">
                <a:solidFill>
                  <a:schemeClr val="tx1"/>
                </a:solidFill>
              </a:rPr>
              <a:t>(</a:t>
            </a:r>
            <a:r>
              <a:rPr lang="ru-RU" sz="3200" dirty="0" smtClean="0">
                <a:solidFill>
                  <a:schemeClr val="tx1"/>
                </a:solidFill>
                <a:hlinkClick r:id="rId7" tooltip="Лазурь (геральдика)"/>
              </a:rPr>
              <a:t>лазурь</a:t>
            </a:r>
            <a:r>
              <a:rPr lang="ru-RU" sz="3200" dirty="0" smtClean="0">
                <a:solidFill>
                  <a:schemeClr val="tx1"/>
                </a:solidFill>
              </a:rPr>
              <a:t>)  — символ чести, славы, преданности, истины, добродетели и чистого неба.</a:t>
            </a:r>
          </a:p>
          <a:p>
            <a:r>
              <a:rPr lang="ru-RU" sz="3200" b="1" u="sng" dirty="0" smtClean="0">
                <a:solidFill>
                  <a:schemeClr val="tx1"/>
                </a:solidFill>
              </a:rPr>
              <a:t>Белый цвет</a:t>
            </a:r>
            <a:r>
              <a:rPr lang="ru-RU" sz="3200" u="sng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(</a:t>
            </a:r>
            <a:r>
              <a:rPr lang="ru-RU" sz="3200" dirty="0" smtClean="0">
                <a:solidFill>
                  <a:schemeClr val="tx1"/>
                </a:solidFill>
                <a:hlinkClick r:id="rId8" tooltip="Серебро (геральдика)"/>
              </a:rPr>
              <a:t>серебро</a:t>
            </a:r>
            <a:r>
              <a:rPr lang="ru-RU" sz="3200" dirty="0" smtClean="0">
                <a:solidFill>
                  <a:schemeClr val="tx1"/>
                </a:solidFill>
              </a:rPr>
              <a:t>) — символизирует чистоту,  мудрость, благородство, мир, </a:t>
            </a:r>
            <a:r>
              <a:rPr lang="ru-RU" sz="3200" dirty="0" err="1" smtClean="0">
                <a:solidFill>
                  <a:schemeClr val="tx1"/>
                </a:solidFill>
              </a:rPr>
              <a:t>взаимосотрудничество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tx1"/>
                </a:solidFill>
                <a:hlinkClick r:id="rId9" tooltip="Червлень"/>
              </a:rPr>
              <a:t>Красный цвет</a:t>
            </a:r>
            <a:r>
              <a:rPr lang="ru-RU" sz="3200" dirty="0" smtClean="0">
                <a:solidFill>
                  <a:schemeClr val="tx1"/>
                </a:solidFill>
              </a:rPr>
              <a:t> полотнища символизирует энергию, которая даёт жизнь городу и огонь, расплавляющий металл, а также это символ труда, тепла, активности, мужества, праздника и красоты.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есь город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1"/>
            <a:ext cx="9144000" cy="68442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4249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 </a:t>
            </a:r>
            <a:endParaRPr lang="ru-RU" sz="1200" b="1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Гимн Междуреченска</a:t>
            </a:r>
          </a:p>
          <a:p>
            <a:r>
              <a:rPr lang="ru-RU" dirty="0" smtClean="0"/>
              <a:t>Слова  Леонида </a:t>
            </a:r>
            <a:r>
              <a:rPr lang="ru-RU" dirty="0" err="1" smtClean="0"/>
              <a:t>Костылева</a:t>
            </a:r>
            <a:r>
              <a:rPr lang="ru-RU" dirty="0" smtClean="0"/>
              <a:t> 		Музыка Марины Аристовой</a:t>
            </a:r>
          </a:p>
          <a:p>
            <a:pPr algn="ctr"/>
            <a:r>
              <a:rPr lang="ru-RU" b="1" dirty="0" smtClean="0"/>
              <a:t>В объятьях рек и гор таежных,</a:t>
            </a:r>
          </a:p>
          <a:p>
            <a:pPr algn="ctr"/>
            <a:r>
              <a:rPr lang="ru-RU" b="1" dirty="0" smtClean="0"/>
              <a:t>Жемчужиной на солнце заиграв,</a:t>
            </a:r>
          </a:p>
          <a:p>
            <a:pPr algn="ctr"/>
            <a:r>
              <a:rPr lang="ru-RU" b="1" dirty="0" smtClean="0"/>
              <a:t>Родился город, на мечту похожий,</a:t>
            </a:r>
          </a:p>
          <a:p>
            <a:pPr algn="ctr"/>
            <a:r>
              <a:rPr lang="ru-RU" b="1" dirty="0" smtClean="0"/>
              <a:t>Шахтерской славой для России став.</a:t>
            </a:r>
          </a:p>
          <a:p>
            <a:pPr algn="ctr"/>
            <a:r>
              <a:rPr lang="ru-RU" b="1" dirty="0" smtClean="0"/>
              <a:t>Припев:</a:t>
            </a:r>
          </a:p>
          <a:p>
            <a:pPr algn="ctr"/>
            <a:r>
              <a:rPr lang="ru-RU" b="1" dirty="0" smtClean="0"/>
              <a:t>Родина моя Междуреченск,</a:t>
            </a:r>
          </a:p>
          <a:p>
            <a:pPr algn="ctr"/>
            <a:r>
              <a:rPr lang="ru-RU" b="1" dirty="0" smtClean="0"/>
              <a:t>Заповедный край, </a:t>
            </a:r>
            <a:r>
              <a:rPr lang="ru-RU" b="1" dirty="0" err="1" smtClean="0"/>
              <a:t>Томуса</a:t>
            </a:r>
            <a:r>
              <a:rPr lang="ru-RU" b="1" dirty="0" smtClean="0"/>
              <a:t>,</a:t>
            </a:r>
          </a:p>
          <a:p>
            <a:pPr algn="ctr"/>
            <a:r>
              <a:rPr lang="ru-RU" b="1" dirty="0" smtClean="0"/>
              <a:t>Славься, город наш, живи вечно,</a:t>
            </a:r>
          </a:p>
          <a:p>
            <a:pPr algn="ctr"/>
            <a:r>
              <a:rPr lang="ru-RU" b="1" dirty="0" smtClean="0"/>
              <a:t>Новостройками держи небеса.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 </a:t>
            </a:r>
            <a:r>
              <a:rPr lang="ru-RU" b="1" dirty="0" err="1" smtClean="0"/>
              <a:t>Кузбаском</a:t>
            </a:r>
            <a:r>
              <a:rPr lang="ru-RU" b="1" dirty="0" smtClean="0"/>
              <a:t> ритме созиданья</a:t>
            </a:r>
          </a:p>
          <a:p>
            <a:pPr algn="ctr"/>
            <a:r>
              <a:rPr lang="ru-RU" b="1" dirty="0" smtClean="0"/>
              <a:t>Трудом, что многогранен, многолик,</a:t>
            </a:r>
          </a:p>
          <a:p>
            <a:pPr algn="ctr"/>
            <a:r>
              <a:rPr lang="ru-RU" b="1" dirty="0" smtClean="0"/>
              <a:t>Творится нами дело процветанья.</a:t>
            </a:r>
          </a:p>
          <a:p>
            <a:pPr algn="ctr"/>
            <a:r>
              <a:rPr lang="ru-RU" b="1" dirty="0" smtClean="0"/>
              <a:t>И в том для нас грядущий день велик.</a:t>
            </a:r>
          </a:p>
          <a:p>
            <a:pPr algn="ctr"/>
            <a:r>
              <a:rPr lang="ru-RU" b="1" dirty="0" smtClean="0"/>
              <a:t>Припев: </a:t>
            </a:r>
          </a:p>
          <a:p>
            <a:pPr algn="ctr"/>
            <a:r>
              <a:rPr lang="ru-RU" b="1" dirty="0" smtClean="0"/>
              <a:t>Строкою яркой, летописной</a:t>
            </a:r>
          </a:p>
          <a:p>
            <a:pPr algn="ctr"/>
            <a:r>
              <a:rPr lang="ru-RU" b="1" dirty="0" smtClean="0"/>
              <a:t>И с будущим, в котором мы сильны,</a:t>
            </a:r>
          </a:p>
          <a:p>
            <a:pPr algn="ctr"/>
            <a:r>
              <a:rPr lang="ru-RU" b="1" dirty="0" smtClean="0"/>
              <a:t>Наш славный Междуреченск живописно</a:t>
            </a:r>
          </a:p>
          <a:p>
            <a:pPr algn="ctr"/>
            <a:r>
              <a:rPr lang="ru-RU" b="1" dirty="0" smtClean="0"/>
              <a:t>Вплетается в историю страны.</a:t>
            </a:r>
          </a:p>
          <a:p>
            <a:pPr algn="ctr"/>
            <a:r>
              <a:rPr lang="ru-RU" b="1" dirty="0" smtClean="0"/>
              <a:t>Припев: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867400" cy="720080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smtClean="0"/>
              <a:t> </a:t>
            </a:r>
            <a:r>
              <a:rPr lang="ru-RU" sz="3200" u="sng" dirty="0" smtClean="0">
                <a:solidFill>
                  <a:srgbClr val="C00000"/>
                </a:solidFill>
              </a:rPr>
              <a:t>Река   </a:t>
            </a:r>
            <a:r>
              <a:rPr lang="ru-RU" sz="3200" u="sng" dirty="0" err="1" smtClean="0">
                <a:solidFill>
                  <a:srgbClr val="C00000"/>
                </a:solidFill>
              </a:rPr>
              <a:t>томь</a:t>
            </a:r>
            <a:endParaRPr lang="ru-RU" sz="3200" u="sng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439472" cy="106413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По имени реки названы город </a:t>
            </a:r>
            <a:r>
              <a:rPr lang="ru-RU" sz="1800" b="1" dirty="0" smtClean="0">
                <a:solidFill>
                  <a:schemeClr val="tx1"/>
                </a:solidFill>
                <a:hlinkClick r:id="rId2" tooltip="Томск"/>
              </a:rPr>
              <a:t>Томск</a:t>
            </a:r>
            <a:r>
              <a:rPr lang="ru-RU" sz="1800" b="1" dirty="0" smtClean="0">
                <a:solidFill>
                  <a:schemeClr val="tx1"/>
                </a:solidFill>
              </a:rPr>
              <a:t>, алюминиевые катера «Томь», футбольный клуб </a:t>
            </a:r>
            <a:r>
              <a:rPr lang="ru-RU" sz="1800" b="1" dirty="0" smtClean="0">
                <a:solidFill>
                  <a:schemeClr val="tx1"/>
                </a:solidFill>
                <a:hlinkClick r:id="rId3" tooltip="Томь (футбольный клуб)"/>
              </a:rPr>
              <a:t>«Томь»</a:t>
            </a:r>
            <a:r>
              <a:rPr lang="ru-RU" sz="1800" b="1" dirty="0" smtClean="0">
                <a:solidFill>
                  <a:schemeClr val="tx1"/>
                </a:solidFill>
              </a:rPr>
              <a:t>, музей-заповедник «</a:t>
            </a:r>
            <a:r>
              <a:rPr lang="ru-RU" sz="1800" b="1" dirty="0" smtClean="0">
                <a:solidFill>
                  <a:schemeClr val="tx1"/>
                </a:solidFill>
                <a:hlinkClick r:id="rId4" tooltip="Томская писаница"/>
              </a:rPr>
              <a:t>Томская </a:t>
            </a:r>
            <a:r>
              <a:rPr lang="ru-RU" sz="1800" b="1" dirty="0" err="1" smtClean="0">
                <a:solidFill>
                  <a:schemeClr val="tx1"/>
                </a:solidFill>
                <a:hlinkClick r:id="rId4" tooltip="Томская писаница"/>
              </a:rPr>
              <a:t>писаница</a:t>
            </a:r>
            <a:r>
              <a:rPr lang="ru-RU" sz="1800" b="1" dirty="0" smtClean="0">
                <a:solidFill>
                  <a:schemeClr val="tx1"/>
                </a:solidFill>
              </a:rPr>
              <a:t>», </a:t>
            </a:r>
            <a:r>
              <a:rPr lang="ru-RU" sz="1800" b="1" dirty="0" err="1" smtClean="0">
                <a:solidFill>
                  <a:schemeClr val="tx1"/>
                </a:solidFill>
                <a:hlinkClick r:id="rId5" tooltip="Томь-Усинская ГРЭС"/>
              </a:rPr>
              <a:t>Томь-Усинская</a:t>
            </a:r>
            <a:r>
              <a:rPr lang="ru-RU" sz="1800" b="1" dirty="0" smtClean="0">
                <a:solidFill>
                  <a:schemeClr val="tx1"/>
                </a:solidFill>
                <a:hlinkClick r:id="rId5" tooltip="Томь-Усинская ГРЭС"/>
              </a:rPr>
              <a:t> ГРЭС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b="1" dirty="0" smtClean="0">
                <a:solidFill>
                  <a:schemeClr val="tx1"/>
                </a:solidFill>
                <a:hlinkClick r:id="rId6" tooltip="Томь (гостиница, Кемерово) (страница отсутствует)"/>
              </a:rPr>
              <a:t>гостиница в г. Кемерово</a:t>
            </a:r>
            <a:r>
              <a:rPr lang="ru-RU" sz="1800" b="1" dirty="0" smtClean="0">
                <a:solidFill>
                  <a:schemeClr val="tx1"/>
                </a:solidFill>
              </a:rPr>
              <a:t>, </a:t>
            </a:r>
            <a:r>
              <a:rPr lang="ru-RU" sz="1800" b="1" dirty="0" smtClean="0">
                <a:solidFill>
                  <a:schemeClr val="tx1"/>
                </a:solidFill>
                <a:hlinkClick r:id="rId7" tooltip="Томь (магнитофон) (страница отсутствует)"/>
              </a:rPr>
              <a:t>магнитофон</a:t>
            </a:r>
            <a:r>
              <a:rPr lang="ru-RU" sz="1800" b="1" dirty="0" smtClean="0">
                <a:solidFill>
                  <a:schemeClr val="tx1"/>
                </a:solidFill>
              </a:rPr>
              <a:t>, </a:t>
            </a:r>
            <a:r>
              <a:rPr lang="ru-RU" sz="1800" b="1" dirty="0" smtClean="0">
                <a:solidFill>
                  <a:schemeClr val="tx1"/>
                </a:solidFill>
                <a:hlinkClick r:id="rId8" tooltip="Томь (тормозная жидкость) (страница отсутствует)"/>
              </a:rPr>
              <a:t>тормозная жидкость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томь.jpg"/>
          <p:cNvPicPr>
            <a:picLocks noGrp="1" noChangeAspect="1"/>
          </p:cNvPicPr>
          <p:nvPr>
            <p:ph type="pic" idx="1"/>
          </p:nvPr>
        </p:nvPicPr>
        <p:blipFill>
          <a:blip r:embed="rId9" cstate="print"/>
          <a:srcRect t="1515" b="1515"/>
          <a:stretch>
            <a:fillRect/>
          </a:stretch>
        </p:blipFill>
        <p:spPr>
          <a:xfrm>
            <a:off x="1187624" y="980728"/>
            <a:ext cx="6937412" cy="432048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ека ус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560" r="3560"/>
          <a:stretch>
            <a:fillRect/>
          </a:stretch>
        </p:blipFill>
        <p:spPr>
          <a:xfrm>
            <a:off x="971600" y="880820"/>
            <a:ext cx="7272808" cy="41289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867400" cy="648072"/>
          </a:xfrm>
        </p:spPr>
        <p:txBody>
          <a:bodyPr>
            <a:noAutofit/>
          </a:bodyPr>
          <a:lstStyle/>
          <a:p>
            <a:pPr algn="ctr"/>
            <a:r>
              <a:rPr lang="en-US" sz="1200" b="0" dirty="0" smtClean="0"/>
              <a:t> </a:t>
            </a:r>
            <a:r>
              <a:rPr lang="ru-RU" sz="3200" u="sng" dirty="0" smtClean="0">
                <a:solidFill>
                  <a:srgbClr val="C00000"/>
                </a:solidFill>
              </a:rPr>
              <a:t>Река  уса</a:t>
            </a:r>
            <a:endParaRPr lang="ru-RU" sz="3200" u="sng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085184"/>
            <a:ext cx="8784976" cy="158417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Правый </a:t>
            </a:r>
            <a:r>
              <a:rPr lang="ru-RU" sz="1800" b="1" u="sng" dirty="0" smtClean="0">
                <a:solidFill>
                  <a:schemeClr val="tx1"/>
                </a:solidFill>
                <a:hlinkClick r:id="rId3" tooltip="Приток"/>
              </a:rPr>
              <a:t>приток</a:t>
            </a:r>
            <a:r>
              <a:rPr lang="ru-RU" sz="1800" b="1" dirty="0" smtClean="0">
                <a:solidFill>
                  <a:schemeClr val="tx1"/>
                </a:solidFill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  <a:hlinkClick r:id="rId4" tooltip="Томь (приток Оби)"/>
              </a:rPr>
              <a:t>Томи</a:t>
            </a:r>
            <a:r>
              <a:rPr lang="ru-RU" sz="1800" b="1" dirty="0" smtClean="0">
                <a:solidFill>
                  <a:schemeClr val="tx1"/>
                </a:solidFill>
              </a:rPr>
              <a:t>. Берёт начало в </a:t>
            </a:r>
            <a:r>
              <a:rPr lang="ru-RU" sz="1800" b="1" dirty="0" smtClean="0">
                <a:solidFill>
                  <a:schemeClr val="tx1"/>
                </a:solidFill>
                <a:hlinkClick r:id="rId5" tooltip="Кузнецкий Алатау"/>
              </a:rPr>
              <a:t>Кузнецком Алатау</a:t>
            </a:r>
            <a:r>
              <a:rPr lang="ru-RU" sz="1800" b="1" dirty="0" smtClean="0">
                <a:solidFill>
                  <a:schemeClr val="tx1"/>
                </a:solidFill>
              </a:rPr>
              <a:t>, недалеко от границы Кемеровской области и </a:t>
            </a:r>
            <a:r>
              <a:rPr lang="ru-RU" sz="1800" b="1" dirty="0" smtClean="0">
                <a:solidFill>
                  <a:schemeClr val="tx1"/>
                </a:solidFill>
                <a:hlinkClick r:id="rId6" tooltip="Хакасия"/>
              </a:rPr>
              <a:t>Хакасии</a:t>
            </a:r>
            <a:r>
              <a:rPr lang="ru-RU" sz="1800" b="1" dirty="0" smtClean="0">
                <a:solidFill>
                  <a:schemeClr val="tx1"/>
                </a:solidFill>
              </a:rPr>
              <a:t>. Замерзает в ноябре — начале декабря, вскрывается в конце апреля — начале мая. В бассейне Усы развита добыча коксующегося каменного угля. </a:t>
            </a:r>
            <a:endParaRPr lang="ru-RU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ра югус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1043608" y="922789"/>
            <a:ext cx="6696744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867400" cy="522288"/>
          </a:xfrm>
        </p:spPr>
        <p:txBody>
          <a:bodyPr>
            <a:normAutofit/>
          </a:bodyPr>
          <a:lstStyle/>
          <a:p>
            <a:pPr algn="ctr"/>
            <a:r>
              <a:rPr lang="en-US" sz="1300" b="0" dirty="0" smtClean="0"/>
              <a:t> </a:t>
            </a:r>
            <a:r>
              <a:rPr lang="ru-RU" sz="2800" u="sng" dirty="0" smtClean="0">
                <a:solidFill>
                  <a:srgbClr val="C00000"/>
                </a:solidFill>
              </a:rPr>
              <a:t>Гора   </a:t>
            </a:r>
            <a:r>
              <a:rPr lang="ru-RU" sz="2800" u="sng" dirty="0" err="1" smtClean="0">
                <a:solidFill>
                  <a:srgbClr val="C00000"/>
                </a:solidFill>
              </a:rPr>
              <a:t>югус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23448" cy="106413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 На горнолыжный комплекс «</a:t>
            </a:r>
            <a:r>
              <a:rPr lang="ru-RU" sz="1800" b="1" dirty="0" err="1" smtClean="0">
                <a:solidFill>
                  <a:schemeClr val="tx1"/>
                </a:solidFill>
              </a:rPr>
              <a:t>Югус</a:t>
            </a:r>
            <a:r>
              <a:rPr lang="ru-RU" sz="1800" b="1" dirty="0" smtClean="0">
                <a:solidFill>
                  <a:schemeClr val="tx1"/>
                </a:solidFill>
              </a:rPr>
              <a:t>» ежегодно приезжают тысячи туристов: здесь есть комплекс трамплинов, пять горнолыжных трасс, бугельные и канатные дороги. На базе комплекса проводятся региональные и федеральные соревнования.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днебесные зубья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909" b="8909"/>
          <a:stretch>
            <a:fillRect/>
          </a:stretch>
        </p:blipFill>
        <p:spPr>
          <a:xfrm>
            <a:off x="899592" y="765174"/>
            <a:ext cx="7664958" cy="44700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867400" cy="522288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</a:rPr>
              <a:t>Поднебесные  зубья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01208"/>
            <a:ext cx="8223448" cy="129614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Туристический район в </a:t>
            </a:r>
            <a:r>
              <a:rPr lang="ru-RU" sz="1600" b="1" dirty="0" smtClean="0">
                <a:solidFill>
                  <a:schemeClr val="tx1"/>
                </a:solidFill>
                <a:hlinkClick r:id="rId3" tooltip="Кузнецкий Алатау"/>
              </a:rPr>
              <a:t>Кузнецком Алатау</a:t>
            </a:r>
            <a:r>
              <a:rPr lang="ru-RU" sz="1600" b="1" dirty="0" smtClean="0">
                <a:solidFill>
                  <a:schemeClr val="tx1"/>
                </a:solidFill>
              </a:rPr>
              <a:t>. Расположен на границе </a:t>
            </a:r>
            <a:r>
              <a:rPr lang="ru-RU" sz="1600" b="1" dirty="0" smtClean="0">
                <a:solidFill>
                  <a:schemeClr val="tx1"/>
                </a:solidFill>
                <a:hlinkClick r:id="rId4" tooltip="Кемеровская область"/>
              </a:rPr>
              <a:t>Кемеровской области</a:t>
            </a:r>
            <a:r>
              <a:rPr lang="ru-RU" sz="1600" b="1" dirty="0" smtClean="0">
                <a:solidFill>
                  <a:schemeClr val="tx1"/>
                </a:solidFill>
              </a:rPr>
              <a:t> и </a:t>
            </a:r>
            <a:r>
              <a:rPr lang="ru-RU" sz="1600" b="1" dirty="0" smtClean="0">
                <a:solidFill>
                  <a:schemeClr val="tx1"/>
                </a:solidFill>
                <a:hlinkClick r:id="rId5" tooltip="Хакасия"/>
              </a:rPr>
              <a:t>Хакасии</a:t>
            </a:r>
            <a:r>
              <a:rPr lang="ru-RU" sz="1600" b="1" dirty="0" smtClean="0">
                <a:solidFill>
                  <a:schemeClr val="tx1"/>
                </a:solidFill>
              </a:rPr>
              <a:t> вблизи железнодорожной станции </a:t>
            </a:r>
            <a:r>
              <a:rPr lang="ru-RU" sz="1600" b="1" dirty="0" err="1" smtClean="0">
                <a:solidFill>
                  <a:schemeClr val="tx1"/>
                </a:solidFill>
              </a:rPr>
              <a:t>Лужба</a:t>
            </a:r>
            <a:r>
              <a:rPr lang="ru-RU" sz="1600" b="1" dirty="0" smtClean="0">
                <a:solidFill>
                  <a:schemeClr val="tx1"/>
                </a:solidFill>
              </a:rPr>
              <a:t>.  Чистейшие ручьи и реки текут из синих каровых озёр, много родников, водопадов, порогов. На склонах хребта в истоках рек много </a:t>
            </a:r>
            <a:r>
              <a:rPr lang="ru-RU" sz="1600" b="1" dirty="0" err="1" smtClean="0">
                <a:solidFill>
                  <a:schemeClr val="tx1"/>
                </a:solidFill>
              </a:rPr>
              <a:t>каров</a:t>
            </a:r>
            <a:r>
              <a:rPr lang="ru-RU" sz="1600" b="1" dirty="0" smtClean="0">
                <a:solidFill>
                  <a:schemeClr val="tx1"/>
                </a:solidFill>
              </a:rPr>
              <a:t> с </a:t>
            </a:r>
            <a:r>
              <a:rPr lang="ru-RU" sz="1600" b="1" dirty="0" smtClean="0">
                <a:solidFill>
                  <a:schemeClr val="tx1"/>
                </a:solidFill>
                <a:hlinkClick r:id="rId6" tooltip="Морена"/>
              </a:rPr>
              <a:t>моренами</a:t>
            </a:r>
            <a:r>
              <a:rPr lang="ru-RU" sz="1600" b="1" dirty="0" smtClean="0">
                <a:solidFill>
                  <a:schemeClr val="tx1"/>
                </a:solidFill>
              </a:rPr>
              <a:t> в устьях. Во многих из них лежат небольшие ледники, находящиеся на аномально низкой высоте.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658</TotalTime>
  <Words>1001</Words>
  <Application>Microsoft Office PowerPoint</Application>
  <PresentationFormat>Экран (4:3)</PresentationFormat>
  <Paragraphs>95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Franklin Gothic Book</vt:lpstr>
      <vt:lpstr>Franklin Gothic Medium</vt:lpstr>
      <vt:lpstr>Wingdings 2</vt:lpstr>
      <vt:lpstr>Трек</vt:lpstr>
      <vt:lpstr>Наш любимый Междуреченск!!!</vt:lpstr>
      <vt:lpstr>Цель:  Формировать любовь к родному городу и интерес к его прошлому и настоящему; познакомить с историей названия города, воспитать чувство гордости за своих земляков; обогащать и активизировать словарь   </vt:lpstr>
      <vt:lpstr>Презентация PowerPoint</vt:lpstr>
      <vt:lpstr> Герб города междуреченска</vt:lpstr>
      <vt:lpstr>Презентация PowerPoint</vt:lpstr>
      <vt:lpstr> Река   томь</vt:lpstr>
      <vt:lpstr> Река  уса</vt:lpstr>
      <vt:lpstr> Гора   югус</vt:lpstr>
      <vt:lpstr>Поднебесные  зубья</vt:lpstr>
      <vt:lpstr> Заповедник  «кузнецкий алатау»</vt:lpstr>
      <vt:lpstr>Альпийский ручей в заповеднике</vt:lpstr>
      <vt:lpstr>Цветение водосбора сибирского</vt:lpstr>
      <vt:lpstr> Кинотеатр  кузбасс</vt:lpstr>
      <vt:lpstr>Дворец культуры имени в.и.ленина</vt:lpstr>
      <vt:lpstr> ДК «Распадский»</vt:lpstr>
      <vt:lpstr>Дворец спорта «Кристалл»</vt:lpstr>
      <vt:lpstr>Площадь  согласия</vt:lpstr>
      <vt:lpstr> Памятник  воинам освободителям</vt:lpstr>
      <vt:lpstr> Памятник  шахтерской  славы</vt:lpstr>
      <vt:lpstr> Шахта  «распадская»</vt:lpstr>
      <vt:lpstr> Проспект  шахтеров</vt:lpstr>
      <vt:lpstr>Проспект  коммунистический</vt:lpstr>
      <vt:lpstr> Вид на сыркашинскую гору с проспекта коммунистический</vt:lpstr>
      <vt:lpstr> Аллея молодоженов на проспекте коммунистическом</vt:lpstr>
      <vt:lpstr>Парк культуры и отдыха «гулливер»</vt:lpstr>
      <vt:lpstr>Презентация PowerPoint</vt:lpstr>
      <vt:lpstr>Презентация PowerPoint</vt:lpstr>
      <vt:lpstr> Христианская церковь</vt:lpstr>
      <vt:lpstr>  Вокзал  города  междуреченска</vt:lpstr>
      <vt:lpstr>Спасибо  за внимание!!!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любимый Междуреченск!!!</dc:title>
  <dc:creator>Mvideo</dc:creator>
  <cp:lastModifiedBy>Admin</cp:lastModifiedBy>
  <cp:revision>70</cp:revision>
  <dcterms:created xsi:type="dcterms:W3CDTF">2014-07-05T09:17:57Z</dcterms:created>
  <dcterms:modified xsi:type="dcterms:W3CDTF">2022-02-13T08:08:29Z</dcterms:modified>
</cp:coreProperties>
</file>