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FD79-F84E-4A57-8971-A1A48AEB0DC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930C-BC2E-44CC-A189-EA407F245C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FD79-F84E-4A57-8971-A1A48AEB0DC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930C-BC2E-44CC-A189-EA407F245C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FD79-F84E-4A57-8971-A1A48AEB0DC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930C-BC2E-44CC-A189-EA407F245CF9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FD79-F84E-4A57-8971-A1A48AEB0DC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930C-BC2E-44CC-A189-EA407F245CF9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FD79-F84E-4A57-8971-A1A48AEB0DC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930C-BC2E-44CC-A189-EA407F245C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FD79-F84E-4A57-8971-A1A48AEB0DC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930C-BC2E-44CC-A189-EA407F245CF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FD79-F84E-4A57-8971-A1A48AEB0DC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930C-BC2E-44CC-A189-EA407F245C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FD79-F84E-4A57-8971-A1A48AEB0DC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930C-BC2E-44CC-A189-EA407F245C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FD79-F84E-4A57-8971-A1A48AEB0DC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930C-BC2E-44CC-A189-EA407F245CF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FD79-F84E-4A57-8971-A1A48AEB0DC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930C-BC2E-44CC-A189-EA407F245CF9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CFD79-F84E-4A57-8971-A1A48AEB0DC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7930C-BC2E-44CC-A189-EA407F245CF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4BCFD79-F84E-4A57-8971-A1A48AEB0DC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C07930C-BC2E-44CC-A189-EA407F245CF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microsoft.com/office/2007/relationships/hdphoto" Target="../media/hdphoto1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microsoft.com/office/2007/relationships/hdphoto" Target="../media/hdphoto2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microsoft.com/office/2007/relationships/hdphoto" Target="../media/hdphoto21.wdp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microsoft.com/office/2007/relationships/hdphoto" Target="../media/hdphoto22.wdp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4.wdp"/><Relationship Id="rId5" Type="http://schemas.openxmlformats.org/officeDocument/2006/relationships/image" Target="../media/image53.jpeg"/><Relationship Id="rId4" Type="http://schemas.microsoft.com/office/2007/relationships/hdphoto" Target="../media/hdphoto2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microsoft.com/office/2007/relationships/hdphoto" Target="../media/hdphoto26.wdp"/><Relationship Id="rId4" Type="http://schemas.openxmlformats.org/officeDocument/2006/relationships/image" Target="../media/image55.jpeg"/><Relationship Id="rId9" Type="http://schemas.microsoft.com/office/2007/relationships/hdphoto" Target="../media/hdphoto28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png"/><Relationship Id="rId7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microsoft.com/office/2007/relationships/hdphoto" Target="../media/hdphoto13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5.wdp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14.wdp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27.jpeg"/><Relationship Id="rId4" Type="http://schemas.microsoft.com/office/2007/relationships/hdphoto" Target="../media/hdphoto1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geofondkem.ru/images/map-rus-kem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71" l="813" r="98780"/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317" y="1916832"/>
            <a:ext cx="4672014" cy="294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476672"/>
            <a:ext cx="85715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i="1" cap="none" spc="50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Достопримечательности </a:t>
            </a:r>
          </a:p>
          <a:p>
            <a:pPr algn="ctr"/>
            <a:r>
              <a:rPr lang="ru-RU" sz="5400" b="1" i="1" cap="none" spc="50" dirty="0" smtClean="0">
                <a:ln w="28575">
                  <a:solidFill>
                    <a:schemeClr val="tx1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Кемеровской области</a:t>
            </a:r>
            <a:endParaRPr lang="ru-RU" sz="5400" b="1" cap="none" spc="50" dirty="0">
              <a:ln w="28575">
                <a:solidFill>
                  <a:schemeClr val="tx1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5837055"/>
            <a:ext cx="4755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Выполнила: Харлова  Виктория Николаевна</a:t>
            </a:r>
          </a:p>
          <a:p>
            <a:r>
              <a:rPr lang="ru-RU" b="1" dirty="0" smtClean="0"/>
              <a:t>воспитатель МБДОУ «Детский сад № </a:t>
            </a:r>
            <a:r>
              <a:rPr lang="ru-RU" b="1" dirty="0" smtClean="0"/>
              <a:t>26</a:t>
            </a:r>
            <a:r>
              <a:rPr lang="ru-RU" b="1" dirty="0" smtClean="0"/>
              <a:t> «</a:t>
            </a:r>
            <a:r>
              <a:rPr lang="ru-RU" b="1" dirty="0" err="1" smtClean="0"/>
              <a:t>Журавушка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87168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008112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Калтан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://old.kaltan.net/image/gerbB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0"/>
          <a:stretch/>
        </p:blipFill>
        <p:spPr bwMode="auto">
          <a:xfrm>
            <a:off x="7189380" y="188640"/>
            <a:ext cx="1814601" cy="210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ÑÐ¾ÑÐ¾ Ð³ ÐÐ°Ð»ÑÐ°Ð½Ð°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2492"/>
            <a:ext cx="5266615" cy="3942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Ð²Ð¾ÐºÐ·Ð°Ð» Ð³ ÐÐ°Ð»ÑÐ°Ð½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13" y="2874032"/>
            <a:ext cx="3347864" cy="2510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028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Киселевск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http://www.heraldicum.ru/russia/subjects/towns/images/kiselev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300" y="188640"/>
            <a:ext cx="209903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upload.wikimedia.org/wikipedia/commons/b/b7/Flag_of_Kiselyovsk_%28Kemerovo_oblast%29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88640"/>
            <a:ext cx="2598783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photo.russian-church.ru/06/c5/e1/e8/4b/1000-865-cf2b224aca27c371f49deb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8" t="7488" r="16841" b="17953"/>
          <a:stretch/>
        </p:blipFill>
        <p:spPr bwMode="auto">
          <a:xfrm>
            <a:off x="189893" y="2132856"/>
            <a:ext cx="3688169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1912" y="6133652"/>
            <a:ext cx="385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Часовня Варвары Великомученицы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7176" name="Picture 8" descr="http://lib42.ru/storage/images/cultural/552/view/1520328393787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5" t="679" r="23395"/>
          <a:stretch/>
        </p:blipFill>
        <p:spPr bwMode="auto">
          <a:xfrm>
            <a:off x="4355976" y="1896258"/>
            <a:ext cx="2381984" cy="3982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55310" y="3969060"/>
            <a:ext cx="1927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Покров Пресвятой Богородицы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98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Ленинск-Кузнецкий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https://upload.wikimedia.org/wikipedia/commons/5/53/Flag_of_Leninsk-Kuznetsky_%28Kemerovsaya_oblast%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944217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7variant.ru/wp/wp-content/uploads/2016/02/gerb_leninsk-kuznetskij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52" y="188640"/>
            <a:ext cx="1810172" cy="225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lkmuseum.ru/wp-content/uploads/2016/11/13.-%D0%9F%D0%B0%D0%BC%D1%8F%D1%82%D0%BD%D0%B8%D0%BA-%D0%B3%D0%B5%D1%80%D0%BE%D1%8F%D0%BC-%D0%BC%D0%B0%D1%80%D1%82%D0%BE%D0%B2%D1%81%D0%BA%D0%BE%D0%B3%D0%BE-%D0%B2%D0%BE%D1%81%D1%81%D1%82%D0%B0%D0%BD%D0%B8%D1%8F-1919-%D0%B3%D0%BE%D0%B4%D0%B0-%D1%83%D0%BB.-%D0%9C%D1%83%D1%81%D0%BE%D1%85%D1%80%D0%B0%D0%BD%D0%BE%D0%B2%D0%B0-1024x76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27" t="16108" r="20515" b="14204"/>
          <a:stretch/>
        </p:blipFill>
        <p:spPr bwMode="auto">
          <a:xfrm>
            <a:off x="179512" y="1628800"/>
            <a:ext cx="3205987" cy="40417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298" y="5991700"/>
            <a:ext cx="3249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Стела  героям </a:t>
            </a:r>
          </a:p>
          <a:p>
            <a:pPr algn="ctr"/>
            <a:r>
              <a:rPr lang="ru-RU" b="1" i="1" dirty="0" err="1" smtClean="0">
                <a:solidFill>
                  <a:srgbClr val="FF0000"/>
                </a:solidFill>
              </a:rPr>
              <a:t>Кольчугинского</a:t>
            </a:r>
            <a:r>
              <a:rPr lang="ru-RU" b="1" i="1" dirty="0" smtClean="0">
                <a:solidFill>
                  <a:srgbClr val="FF0000"/>
                </a:solidFill>
              </a:rPr>
              <a:t> восстания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8200" name="Picture 8" descr="https://ic.pics.livejournal.com/permyakovr/64102119/219292/219292_9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8" r="30793" b="10757"/>
          <a:stretch/>
        </p:blipFill>
        <p:spPr bwMode="auto">
          <a:xfrm>
            <a:off x="4427984" y="2186697"/>
            <a:ext cx="4320480" cy="3535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44008" y="5991700"/>
            <a:ext cx="3249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Скульптура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 «Парочка на лавочке»</a:t>
            </a:r>
            <a:endParaRPr lang="ru-RU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0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858424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Мариинск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://kirovskuiraion.ru/resources/image/1466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456" y="1"/>
            <a:ext cx="1792938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morodina.com/uploads/image/image/17878/DSC021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82" t="8974" r="18384" b="24318"/>
          <a:stretch/>
        </p:blipFill>
        <p:spPr bwMode="auto">
          <a:xfrm>
            <a:off x="323528" y="1124744"/>
            <a:ext cx="4081032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5373216"/>
            <a:ext cx="3249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Памятник императрице Марии Александровне</a:t>
            </a:r>
            <a:endParaRPr lang="ru-RU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222" name="Picture 6" descr="http://photos.wikimapia.org/p/00/04/63/00/28_ful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2" t="5110" r="10197" b="8763"/>
          <a:stretch/>
        </p:blipFill>
        <p:spPr bwMode="auto">
          <a:xfrm>
            <a:off x="4572000" y="2060849"/>
            <a:ext cx="4419967" cy="3774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07101" y="6024473"/>
            <a:ext cx="3249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</a:rPr>
              <a:t>Памятник картошке</a:t>
            </a:r>
            <a:endParaRPr lang="ru-RU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43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Междуреченск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http://idkontakt.ru/public/news/2016/11/c13caef92fe54aada06b1ace9a4276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61" y="2239188"/>
            <a:ext cx="2824162" cy="3248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designcard.ru/cfoto.php?fname=content/clipart/2063.jpg&amp;mw=350&amp;ma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4" t="3736" r="17954"/>
          <a:stretch/>
        </p:blipFill>
        <p:spPr bwMode="auto">
          <a:xfrm>
            <a:off x="6892290" y="188640"/>
            <a:ext cx="2125980" cy="320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9599" y="587727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Гора </a:t>
            </a:r>
            <a:r>
              <a:rPr lang="ru-RU" b="1" i="1" dirty="0" err="1" smtClean="0">
                <a:solidFill>
                  <a:srgbClr val="FF0000"/>
                </a:solidFill>
              </a:rPr>
              <a:t>Югус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0250" name="Picture 10" descr="http://turkuzbass.ru/wp-content/uploads/2017/02/bulvar-1024x9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6" r="23314" b="33541"/>
          <a:stretch/>
        </p:blipFill>
        <p:spPr bwMode="auto">
          <a:xfrm>
            <a:off x="3347864" y="1124744"/>
            <a:ext cx="3273524" cy="28951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skk-crystal.ru/wp-includes/img/slider/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938" y="4221088"/>
            <a:ext cx="4679424" cy="25322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901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/>
          <a:lstStyle/>
          <a:p>
            <a:r>
              <a:rPr lang="ru-RU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Мыски</a:t>
            </a:r>
            <a:endParaRPr lang="ru-RU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http://miosag.ru/image/data/znachki/metallicheskiy-znachok-s-gerbom-misk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r="11440" b="9078"/>
          <a:stretch/>
        </p:blipFill>
        <p:spPr bwMode="auto">
          <a:xfrm>
            <a:off x="7208078" y="1"/>
            <a:ext cx="1827311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data.photo.sibnet.ru/upload/imggreat/121764267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962" y="3861048"/>
            <a:ext cx="3840427" cy="2880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kolbasinashk.ucoz.ru/_si/0/155691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94" t="-3281" r="28083" b="-1"/>
          <a:stretch/>
        </p:blipFill>
        <p:spPr bwMode="auto">
          <a:xfrm>
            <a:off x="323528" y="908720"/>
            <a:ext cx="3184068" cy="48245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kuzbasslegends.ru/wp-content/uploads/2012/06/009-%D0%9F%D0%B0%D0%BC%D1%8F%D1%82%D0%BD%D0%B8%D0%BA-%D0%93%D0%B0%D0%B9%D0%B4%D0%B0%D1%80%D1%8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6" t="3579" r="5019" b="27337"/>
          <a:stretch/>
        </p:blipFill>
        <p:spPr bwMode="auto">
          <a:xfrm>
            <a:off x="3995936" y="1268760"/>
            <a:ext cx="2800399" cy="24151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750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Новокузнецк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https://img.vashgorod.ru/uploads/images/news/5c0ebd6291797678d85a64d183a836e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2" t="4761" r="20609" b="2519"/>
          <a:stretch/>
        </p:blipFill>
        <p:spPr bwMode="auto">
          <a:xfrm>
            <a:off x="7092280" y="121236"/>
            <a:ext cx="1872208" cy="299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fototerra.ru/photo/Russia/Novokuznetsk/image2652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4" r="41153"/>
          <a:stretch/>
        </p:blipFill>
        <p:spPr bwMode="auto">
          <a:xfrm>
            <a:off x="107503" y="1700808"/>
            <a:ext cx="3463045" cy="38164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uk-42.ru/wp-content/uploads/2016/06/%D0%BF%D0%B0%D0%BC%D1%8F%D1%82%D0%BD%D0%B8%D0%BA-%D1%81%D1%82%D1%83%D0%B4%D0%B5%D0%BD%D1%82-%D0%B8-%D1%81%D1%82%D1%83%D0%B4%D0%B5%D0%BD%D1%82%D0%BA%D0%B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4984"/>
            <a:ext cx="4896544" cy="2754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51920" y="620156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Памятник «Студент и студентка»</a:t>
            </a:r>
            <a:endParaRPr lang="ru-RU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583223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4">
                    <a:lumMod val="75000"/>
                  </a:schemeClr>
                </a:solidFill>
              </a:rPr>
              <a:t>Памятник «Любовь»</a:t>
            </a:r>
            <a:endParaRPr lang="ru-RU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397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332656"/>
            <a:ext cx="8229600" cy="786416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Осинники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http://www.osinniki.org/uploads/posts/2017-06/1496900539_osinniki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900" y="0"/>
            <a:ext cx="264310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lib42.ru/storage/images/cultural/93/view/141931715439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25" t="12600" r="20125"/>
          <a:stretch/>
        </p:blipFill>
        <p:spPr bwMode="auto">
          <a:xfrm>
            <a:off x="234390" y="1484784"/>
            <a:ext cx="3463290" cy="4994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user.vse42.ru/files/ui-52848288c94e27.61659108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58476"/>
            <a:ext cx="2504753" cy="3782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osinniki.org/uploads/posts/2012-11/1352341049_dsc0081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31" t="4651" r="25817" b="35714"/>
          <a:stretch/>
        </p:blipFill>
        <p:spPr bwMode="auto">
          <a:xfrm>
            <a:off x="6808202" y="3573016"/>
            <a:ext cx="2028496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078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zoozel.ru/gallery/images/1844207_flag-kuznechnogo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64704"/>
            <a:ext cx="2448272" cy="178804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97918" y="188640"/>
            <a:ext cx="682235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Ке́меровская</a:t>
            </a:r>
            <a:r>
              <a:rPr lang="ru-RU" sz="2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22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о́бласть</a:t>
            </a:r>
            <a:r>
              <a:rPr lang="ru-RU" sz="2200" dirty="0">
                <a:latin typeface="Monotype Corsiva" panose="03010101010201010101" pitchFamily="66" charset="0"/>
              </a:rPr>
              <a:t>  — субъект </a:t>
            </a:r>
            <a:r>
              <a:rPr lang="ru-RU" sz="2200" dirty="0" smtClean="0">
                <a:latin typeface="Monotype Corsiva" panose="03010101010201010101" pitchFamily="66" charset="0"/>
              </a:rPr>
              <a:t>Российской Федерации. </a:t>
            </a:r>
          </a:p>
          <a:p>
            <a:r>
              <a:rPr lang="ru-RU" sz="2200" dirty="0" smtClean="0">
                <a:latin typeface="Monotype Corsiva" panose="03010101010201010101" pitchFamily="66" charset="0"/>
              </a:rPr>
              <a:t>Дата образования - </a:t>
            </a:r>
            <a:r>
              <a:rPr lang="ru-RU" sz="2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26 </a:t>
            </a:r>
            <a:r>
              <a:rPr lang="ru-RU" sz="2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января 1943 </a:t>
            </a:r>
            <a:r>
              <a:rPr lang="ru-RU" sz="2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года</a:t>
            </a:r>
            <a:r>
              <a:rPr lang="ru-RU" sz="2200" dirty="0" smtClean="0">
                <a:latin typeface="Monotype Corsiva" panose="03010101010201010101" pitchFamily="66" charset="0"/>
              </a:rPr>
              <a:t>.</a:t>
            </a:r>
          </a:p>
          <a:p>
            <a:r>
              <a:rPr lang="ru-RU" sz="2200" dirty="0" smtClean="0">
                <a:latin typeface="Monotype Corsiva" panose="03010101010201010101" pitchFamily="66" charset="0"/>
              </a:rPr>
              <a:t>Площадь </a:t>
            </a:r>
            <a:r>
              <a:rPr lang="ru-RU" sz="2200" dirty="0">
                <a:latin typeface="Monotype Corsiva" panose="03010101010201010101" pitchFamily="66" charset="0"/>
              </a:rPr>
              <a:t>области — </a:t>
            </a:r>
            <a:r>
              <a:rPr lang="ru-RU" sz="2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95 725 </a:t>
            </a:r>
            <a:r>
              <a:rPr lang="ru-RU" sz="2200" dirty="0">
                <a:latin typeface="Monotype Corsiva" panose="03010101010201010101" pitchFamily="66" charset="0"/>
              </a:rPr>
              <a:t>км²; </a:t>
            </a:r>
            <a:r>
              <a:rPr lang="ru-RU" sz="2200" dirty="0" smtClean="0">
                <a:latin typeface="Monotype Corsiva" panose="03010101010201010101" pitchFamily="66" charset="0"/>
              </a:rPr>
              <a:t> по </a:t>
            </a:r>
            <a:r>
              <a:rPr lang="ru-RU" sz="2200" dirty="0">
                <a:latin typeface="Monotype Corsiva" panose="03010101010201010101" pitchFamily="66" charset="0"/>
              </a:rPr>
              <a:t>этому показателю область занимает </a:t>
            </a:r>
            <a:r>
              <a:rPr lang="ru-RU" sz="2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34-е</a:t>
            </a:r>
            <a:r>
              <a:rPr lang="ru-RU" sz="2200" dirty="0">
                <a:latin typeface="Monotype Corsiva" panose="03010101010201010101" pitchFamily="66" charset="0"/>
              </a:rPr>
              <a:t> место в стране</a:t>
            </a:r>
            <a:r>
              <a:rPr lang="ru-RU" sz="2200" dirty="0" smtClean="0">
                <a:latin typeface="Monotype Corsiva" panose="03010101010201010101" pitchFamily="66" charset="0"/>
              </a:rPr>
              <a:t>.</a:t>
            </a:r>
          </a:p>
          <a:p>
            <a:r>
              <a:rPr lang="ru-RU" sz="2200" dirty="0" smtClean="0">
                <a:latin typeface="Monotype Corsiva" panose="03010101010201010101" pitchFamily="66" charset="0"/>
              </a:rPr>
              <a:t>Численность населения на 2019 год – </a:t>
            </a:r>
            <a:r>
              <a:rPr lang="ru-RU" sz="2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2673796</a:t>
            </a:r>
            <a:r>
              <a:rPr lang="ru-RU" sz="2200" dirty="0" smtClean="0">
                <a:latin typeface="Monotype Corsiva" panose="03010101010201010101" pitchFamily="66" charset="0"/>
              </a:rPr>
              <a:t> человек.</a:t>
            </a:r>
          </a:p>
          <a:p>
            <a:r>
              <a:rPr lang="ru-RU" sz="2200" dirty="0" smtClean="0">
                <a:latin typeface="Monotype Corsiva" panose="03010101010201010101" pitchFamily="66" charset="0"/>
              </a:rPr>
              <a:t>Кемеровская </a:t>
            </a:r>
            <a:r>
              <a:rPr lang="ru-RU" sz="2200" dirty="0">
                <a:latin typeface="Monotype Corsiva" panose="03010101010201010101" pitchFamily="66" charset="0"/>
              </a:rPr>
              <a:t>область — самая густонаселённая часть </a:t>
            </a:r>
            <a:endParaRPr lang="ru-RU" sz="2200" dirty="0" smtClean="0">
              <a:latin typeface="Monotype Corsiva" panose="03010101010201010101" pitchFamily="66" charset="0"/>
            </a:endParaRPr>
          </a:p>
          <a:p>
            <a:r>
              <a:rPr lang="ru-RU" sz="2200" dirty="0" smtClean="0">
                <a:latin typeface="Monotype Corsiva" panose="03010101010201010101" pitchFamily="66" charset="0"/>
              </a:rPr>
              <a:t>Сибири </a:t>
            </a:r>
            <a:r>
              <a:rPr lang="ru-RU" sz="2200" dirty="0">
                <a:latin typeface="Monotype Corsiva" panose="03010101010201010101" pitchFamily="66" charset="0"/>
              </a:rPr>
              <a:t>и азиатской части России. </a:t>
            </a:r>
            <a:r>
              <a:rPr lang="ru-RU" sz="2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Русские</a:t>
            </a:r>
            <a:r>
              <a:rPr lang="ru-RU" sz="2200" dirty="0" smtClean="0">
                <a:latin typeface="Monotype Corsiva" panose="03010101010201010101" pitchFamily="66" charset="0"/>
              </a:rPr>
              <a:t> составляют </a:t>
            </a:r>
          </a:p>
          <a:p>
            <a:r>
              <a:rPr lang="ru-RU" sz="2200" dirty="0" smtClean="0">
                <a:latin typeface="Monotype Corsiva" panose="03010101010201010101" pitchFamily="66" charset="0"/>
              </a:rPr>
              <a:t>более </a:t>
            </a:r>
            <a:r>
              <a:rPr lang="ru-RU" sz="2200" dirty="0">
                <a:latin typeface="Monotype Corsiva" panose="03010101010201010101" pitchFamily="66" charset="0"/>
              </a:rPr>
              <a:t>90 % населения. Из малочисленных народов в области проживают </a:t>
            </a:r>
            <a:r>
              <a:rPr lang="ru-RU" sz="2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шорцы,</a:t>
            </a:r>
            <a:r>
              <a:rPr lang="ru-RU" sz="2200" dirty="0">
                <a:solidFill>
                  <a:srgbClr val="FF0000"/>
                </a:solidFill>
                <a:latin typeface="Monotype Corsiva" panose="03010101010201010101" pitchFamily="66" charset="0"/>
              </a:rPr>
              <a:t> </a:t>
            </a:r>
            <a:r>
              <a:rPr lang="ru-RU" sz="2200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телеуты</a:t>
            </a:r>
            <a:r>
              <a:rPr lang="ru-RU" sz="2200" dirty="0">
                <a:solidFill>
                  <a:srgbClr val="FF0000"/>
                </a:solidFill>
                <a:latin typeface="Monotype Corsiva" panose="03010101010201010101" pitchFamily="66" charset="0"/>
              </a:rPr>
              <a:t> и </a:t>
            </a:r>
            <a:r>
              <a:rPr lang="ru-RU" sz="2200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сибирские татары</a:t>
            </a:r>
            <a:r>
              <a:rPr lang="ru-RU" sz="2200" dirty="0" smtClean="0">
                <a:latin typeface="Monotype Corsiva" panose="03010101010201010101" pitchFamily="66" charset="0"/>
              </a:rPr>
              <a:t>, </a:t>
            </a:r>
            <a:r>
              <a:rPr lang="ru-RU" sz="2200" dirty="0">
                <a:latin typeface="Monotype Corsiva" panose="03010101010201010101" pitchFamily="66" charset="0"/>
              </a:rPr>
              <a:t>сохранившие свои культурные традиции</a:t>
            </a:r>
            <a:r>
              <a:rPr lang="ru-RU" sz="2200" dirty="0" smtClean="0">
                <a:latin typeface="Monotype Corsiva" panose="03010101010201010101" pitchFamily="66" charset="0"/>
              </a:rPr>
              <a:t>.</a:t>
            </a:r>
          </a:p>
          <a:p>
            <a:r>
              <a:rPr lang="ru-RU" sz="2200" dirty="0" smtClean="0">
                <a:latin typeface="Monotype Corsiva" panose="03010101010201010101" pitchFamily="66" charset="0"/>
              </a:rPr>
              <a:t>Административный </a:t>
            </a:r>
            <a:r>
              <a:rPr lang="ru-RU" sz="2200" dirty="0">
                <a:latin typeface="Monotype Corsiva" panose="03010101010201010101" pitchFamily="66" charset="0"/>
              </a:rPr>
              <a:t>центр области — город </a:t>
            </a:r>
            <a:r>
              <a:rPr lang="ru-RU" sz="2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Кемерово</a:t>
            </a:r>
            <a:r>
              <a:rPr lang="ru-RU" sz="2200" dirty="0" smtClean="0">
                <a:latin typeface="Monotype Corsiva" panose="03010101010201010101" pitchFamily="66" charset="0"/>
              </a:rPr>
              <a:t>.</a:t>
            </a:r>
          </a:p>
          <a:p>
            <a:r>
              <a:rPr lang="ru-RU" sz="2200" dirty="0" smtClean="0">
                <a:latin typeface="Monotype Corsiva" panose="03010101010201010101" pitchFamily="66" charset="0"/>
              </a:rPr>
              <a:t>Граничит </a:t>
            </a:r>
            <a:r>
              <a:rPr lang="ru-RU" sz="2200" dirty="0">
                <a:latin typeface="Monotype Corsiva" panose="03010101010201010101" pitchFamily="66" charset="0"/>
              </a:rPr>
              <a:t>на северо-востоке и севере с </a:t>
            </a:r>
            <a:r>
              <a:rPr lang="ru-RU" sz="2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Томской областью</a:t>
            </a:r>
            <a:r>
              <a:rPr lang="ru-RU" sz="2200" dirty="0" smtClean="0">
                <a:latin typeface="Monotype Corsiva" panose="03010101010201010101" pitchFamily="66" charset="0"/>
              </a:rPr>
              <a:t>, </a:t>
            </a:r>
            <a:r>
              <a:rPr lang="ru-RU" sz="2200" dirty="0">
                <a:latin typeface="Monotype Corsiva" panose="03010101010201010101" pitchFamily="66" charset="0"/>
              </a:rPr>
              <a:t>на северо-востоке — с </a:t>
            </a:r>
            <a:r>
              <a:rPr lang="ru-RU" sz="2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Красноярским краем</a:t>
            </a:r>
            <a:r>
              <a:rPr lang="ru-RU" sz="2200" dirty="0" smtClean="0">
                <a:latin typeface="Monotype Corsiva" panose="03010101010201010101" pitchFamily="66" charset="0"/>
              </a:rPr>
              <a:t>, </a:t>
            </a:r>
            <a:r>
              <a:rPr lang="ru-RU" sz="2200" dirty="0">
                <a:latin typeface="Monotype Corsiva" panose="03010101010201010101" pitchFamily="66" charset="0"/>
              </a:rPr>
              <a:t>на востоке — с </a:t>
            </a:r>
            <a:r>
              <a:rPr lang="ru-RU" sz="2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Республикой Хакассия</a:t>
            </a:r>
            <a:r>
              <a:rPr lang="ru-RU" sz="2200" dirty="0" smtClean="0">
                <a:latin typeface="Monotype Corsiva" panose="03010101010201010101" pitchFamily="66" charset="0"/>
              </a:rPr>
              <a:t>, </a:t>
            </a:r>
            <a:r>
              <a:rPr lang="ru-RU" sz="2200" dirty="0">
                <a:latin typeface="Monotype Corsiva" panose="03010101010201010101" pitchFamily="66" charset="0"/>
              </a:rPr>
              <a:t>на юге — с </a:t>
            </a:r>
            <a:r>
              <a:rPr lang="ru-RU" sz="2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Республикой Алтай</a:t>
            </a:r>
            <a:r>
              <a:rPr lang="ru-RU" sz="2200" dirty="0" smtClean="0">
                <a:latin typeface="Monotype Corsiva" panose="03010101010201010101" pitchFamily="66" charset="0"/>
              </a:rPr>
              <a:t>, </a:t>
            </a:r>
            <a:r>
              <a:rPr lang="ru-RU" sz="2200" dirty="0">
                <a:latin typeface="Monotype Corsiva" panose="03010101010201010101" pitchFamily="66" charset="0"/>
              </a:rPr>
              <a:t>на юго-западе — с </a:t>
            </a:r>
            <a:r>
              <a:rPr lang="ru-RU" sz="2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Алтайским краем</a:t>
            </a:r>
            <a:r>
              <a:rPr lang="ru-RU" sz="2200" dirty="0" smtClean="0">
                <a:latin typeface="Monotype Corsiva" panose="03010101010201010101" pitchFamily="66" charset="0"/>
              </a:rPr>
              <a:t>, </a:t>
            </a:r>
            <a:r>
              <a:rPr lang="ru-RU" sz="2200" dirty="0">
                <a:latin typeface="Monotype Corsiva" panose="03010101010201010101" pitchFamily="66" charset="0"/>
              </a:rPr>
              <a:t>на северо-западе — с </a:t>
            </a:r>
            <a:r>
              <a:rPr lang="ru-RU" sz="2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Новосибирской областью</a:t>
            </a:r>
            <a:r>
              <a:rPr lang="ru-RU" sz="2200" dirty="0" smtClean="0">
                <a:latin typeface="Monotype Corsiva" panose="03010101010201010101" pitchFamily="66" charset="0"/>
              </a:rPr>
              <a:t>.</a:t>
            </a:r>
            <a:endParaRPr lang="ru-RU" sz="2200" dirty="0">
              <a:latin typeface="Monotype Corsiva" panose="03010101010201010101" pitchFamily="66" charset="0"/>
            </a:endParaRPr>
          </a:p>
          <a:p>
            <a:r>
              <a:rPr lang="ru-RU" sz="2200" dirty="0">
                <a:latin typeface="Monotype Corsiva" panose="03010101010201010101" pitchFamily="66" charset="0"/>
              </a:rPr>
              <a:t>Административно состоит из </a:t>
            </a:r>
            <a:r>
              <a:rPr lang="ru-RU" sz="2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20</a:t>
            </a:r>
            <a:r>
              <a:rPr lang="ru-RU" sz="2200" dirty="0">
                <a:latin typeface="Monotype Corsiva" panose="03010101010201010101" pitchFamily="66" charset="0"/>
              </a:rPr>
              <a:t> </a:t>
            </a:r>
            <a:r>
              <a:rPr lang="ru-RU" sz="2200" dirty="0" smtClean="0">
                <a:latin typeface="Monotype Corsiva" panose="03010101010201010101" pitchFamily="66" charset="0"/>
              </a:rPr>
              <a:t>городов</a:t>
            </a:r>
            <a:r>
              <a:rPr lang="ru-RU" sz="2200" dirty="0">
                <a:latin typeface="Monotype Corsiva" panose="03010101010201010101" pitchFamily="66" charset="0"/>
              </a:rPr>
              <a:t> и </a:t>
            </a:r>
            <a:r>
              <a:rPr lang="ru-RU" sz="2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18</a:t>
            </a:r>
            <a:r>
              <a:rPr lang="ru-RU" sz="2200" dirty="0">
                <a:latin typeface="Monotype Corsiva" panose="03010101010201010101" pitchFamily="66" charset="0"/>
              </a:rPr>
              <a:t> районов.</a:t>
            </a:r>
          </a:p>
        </p:txBody>
      </p:sp>
      <p:pic>
        <p:nvPicPr>
          <p:cNvPr id="5" name="Рисунок 4" descr="ÐÐµÑÐ± ÐºÐµÐ¼ÐµÑÐ¾Ð²ÑÐºÐ¾Ð¹ Ð¾Ð±Ð»Ð°ÑÑÐ¸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480" y="3112517"/>
            <a:ext cx="1633220" cy="1772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3974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Ð¡ÐµÑÐ³ÐµÐ¹ ÐÐ²Ð³ÐµÐ½ÑÐµÐ²Ð¸Ñ Ð¦Ð¸Ð²Ð¸Ð»ÐµÐ²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" y="0"/>
            <a:ext cx="9137094" cy="602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51520" y="6165304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Глава Кемеровской области – губернатор Сергей Евгеньевич </a:t>
            </a:r>
            <a:r>
              <a:rPr lang="ru-RU" sz="2400" b="1" dirty="0" err="1" smtClean="0">
                <a:solidFill>
                  <a:srgbClr val="FF0000"/>
                </a:solidFill>
                <a:latin typeface="Monotype Corsiva" panose="03010101010201010101" pitchFamily="66" charset="0"/>
              </a:rPr>
              <a:t>Цивилёв</a:t>
            </a:r>
            <a:endParaRPr lang="ru-RU" sz="2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36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476672"/>
            <a:ext cx="5256584" cy="547260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из всех 20 городов Кемеровской области славится своими красотами природы и имеет свои достопримечательности, которые отличаются своей изысканностью и оригинальностью. </a:t>
            </a:r>
            <a:endParaRPr lang="ru-RU" sz="36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lik-kuzbassa.narod.ru/Kraevedenie.files/map-ke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626" y="404665"/>
            <a:ext cx="3675257" cy="610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500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Кемерово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https://arhivurokov.ru/kopilka/up/html/2018/03/24/k_5ab62b003e0ae/img_user_file_5ab62b00cd188_7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7" t="33391" r="34680" b="8696"/>
          <a:stretch/>
        </p:blipFill>
        <p:spPr bwMode="auto">
          <a:xfrm>
            <a:off x="7380311" y="188640"/>
            <a:ext cx="1669415" cy="22694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://fb.ru/misc/i/gallery/43958/1814670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63" r="18706"/>
          <a:stretch/>
        </p:blipFill>
        <p:spPr bwMode="auto">
          <a:xfrm>
            <a:off x="179512" y="1916832"/>
            <a:ext cx="1512168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00991" y="5502344"/>
            <a:ext cx="2191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Памятник основателю Кемерово – Михайло Волкову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8" name="Рисунок 7" descr="http://900igr.net/up/datai/189439/0026-030-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8" r="-1346"/>
          <a:stretch/>
        </p:blipFill>
        <p:spPr bwMode="auto">
          <a:xfrm>
            <a:off x="1932328" y="2435950"/>
            <a:ext cx="3719792" cy="29372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atributia.ru/upload/iblock/d4c/d4c160c973646278437714e2db65ba06.jpg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2529478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967754" y="1916832"/>
            <a:ext cx="39869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Музей – заповедник «Красная горка»</a:t>
            </a:r>
            <a:endParaRPr lang="ru-RU" i="1" dirty="0">
              <a:solidFill>
                <a:schemeClr val="tx2"/>
              </a:solidFill>
            </a:endParaRPr>
          </a:p>
        </p:txBody>
      </p:sp>
      <p:pic>
        <p:nvPicPr>
          <p:cNvPr id="10" name="Рисунок 9" descr="Ð¡ÐºÑÐ»ÑÐ¿ÑÑÑÐ° ÐÐ¾Ð»ÑÐ±ÐµÐ»Ñ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923" y="3888506"/>
            <a:ext cx="3152775" cy="24208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228184" y="3308196"/>
            <a:ext cx="2645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solidFill>
                  <a:schemeClr val="tx2"/>
                </a:solidFill>
              </a:rPr>
              <a:t>Скульптура «Колыбель»</a:t>
            </a:r>
            <a:endParaRPr lang="ru-RU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40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76470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Анжеро-Судженск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https://upload.wikimedia.org/wikipedia/commons/2/21/Flag_of_Anzhero-Sudzhensk_%28Kemerovo_oblast%29.pn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10" y="188640"/>
            <a:ext cx="1728192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ÐÐµÑÐ±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107027"/>
            <a:ext cx="1008112" cy="154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travel4us.ru/_ph/46/517211648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4" t="2867" r="1141" b="16667"/>
          <a:stretch/>
        </p:blipFill>
        <p:spPr bwMode="auto">
          <a:xfrm>
            <a:off x="2411759" y="964743"/>
            <a:ext cx="3984012" cy="3256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49328" y="1837445"/>
            <a:ext cx="1728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solidFill>
                  <a:schemeClr val="tx2"/>
                </a:solidFill>
              </a:rPr>
              <a:t>Скульптурная </a:t>
            </a:r>
            <a:endParaRPr lang="ru-RU" sz="1600" b="1" i="1" dirty="0" smtClean="0">
              <a:solidFill>
                <a:schemeClr val="tx2"/>
              </a:solidFill>
            </a:endParaRPr>
          </a:p>
          <a:p>
            <a:pPr algn="ctr"/>
            <a:r>
              <a:rPr lang="ru-RU" sz="1600" b="1" i="1" dirty="0" smtClean="0">
                <a:solidFill>
                  <a:schemeClr val="tx2"/>
                </a:solidFill>
              </a:rPr>
              <a:t>композиция </a:t>
            </a:r>
          </a:p>
          <a:p>
            <a:pPr algn="ctr"/>
            <a:r>
              <a:rPr lang="ru-RU" sz="1600" b="1" i="1" dirty="0" smtClean="0">
                <a:solidFill>
                  <a:schemeClr val="tx2"/>
                </a:solidFill>
              </a:rPr>
              <a:t>«</a:t>
            </a:r>
            <a:r>
              <a:rPr lang="ru-RU" sz="1600" b="1" i="1" dirty="0">
                <a:solidFill>
                  <a:schemeClr val="tx2"/>
                </a:solidFill>
              </a:rPr>
              <a:t>Сказки </a:t>
            </a:r>
            <a:endParaRPr lang="ru-RU" sz="1600" b="1" i="1" dirty="0" smtClean="0">
              <a:solidFill>
                <a:schemeClr val="tx2"/>
              </a:solidFill>
            </a:endParaRPr>
          </a:p>
          <a:p>
            <a:pPr algn="ctr"/>
            <a:r>
              <a:rPr lang="ru-RU" sz="1600" b="1" i="1" dirty="0" smtClean="0">
                <a:solidFill>
                  <a:schemeClr val="tx2"/>
                </a:solidFill>
              </a:rPr>
              <a:t>детства</a:t>
            </a:r>
            <a:r>
              <a:rPr lang="ru-RU" sz="1600" b="1" i="1" dirty="0">
                <a:solidFill>
                  <a:schemeClr val="tx2"/>
                </a:solidFill>
              </a:rPr>
              <a:t>»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9" name="Рисунок 8" descr="http://www.travel4us.ru/Russia/AnzeroSudzensk/Attraction/Time_is_money.jpg"/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771" y="1567377"/>
            <a:ext cx="2520280" cy="3992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176981" y="5877272"/>
            <a:ext cx="2957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solidFill>
                  <a:schemeClr val="tx2"/>
                </a:solidFill>
              </a:rPr>
              <a:t>Скульптурная композиция </a:t>
            </a:r>
            <a:endParaRPr lang="ru-RU" b="1" i="1" dirty="0" smtClean="0">
              <a:solidFill>
                <a:schemeClr val="tx2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«</a:t>
            </a:r>
            <a:r>
              <a:rPr lang="ru-RU" b="1" i="1" dirty="0">
                <a:solidFill>
                  <a:schemeClr val="tx2"/>
                </a:solidFill>
              </a:rPr>
              <a:t>Время-деньги»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1" name="Рисунок 10" descr="http://www.travel4us.ru/_ph/46/413465414.jpg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1" t="3101" r="6887" b="13786"/>
          <a:stretch/>
        </p:blipFill>
        <p:spPr bwMode="auto">
          <a:xfrm>
            <a:off x="249327" y="3820748"/>
            <a:ext cx="4045041" cy="2920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337917" y="5195639"/>
            <a:ext cx="1872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tx2"/>
                </a:solidFill>
              </a:rPr>
              <a:t>Говорящий памятник </a:t>
            </a:r>
            <a:endParaRPr lang="ru-RU" b="1" i="1" dirty="0" smtClean="0">
              <a:solidFill>
                <a:schemeClr val="tx2"/>
              </a:solidFill>
            </a:endParaRPr>
          </a:p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коту-охраннику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89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24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Белово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ÐÐµÑÐ± Ð³Ð¾ÑÐ¾Ð´Ð°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458" y="-99392"/>
            <a:ext cx="1080120" cy="1628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Ð¤Ð»Ð°Ð³ Ð³Ð¾ÑÐ¾Ð´Ð°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54" y="199167"/>
            <a:ext cx="2023522" cy="12750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689928" y="5743013"/>
            <a:ext cx="345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Скульптура «Семейное счастье» в парке «Семья»</a:t>
            </a: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076" name="Picture 4" descr="http://user.vse42.ru/files/P_S1280x841q80/Wnone/ui-53f5c7df3d22c7.18785409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4" t="-253" r="21135"/>
          <a:stretch/>
        </p:blipFill>
        <p:spPr bwMode="auto">
          <a:xfrm>
            <a:off x="6245885" y="1844824"/>
            <a:ext cx="2716291" cy="37181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ÐÐµÐ»Ð¾Ð²ÑÐºÐ¸Ð¹ Ð²Ð¾Ð´Ð¾Ð¿Ð°Ð´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" y="1512401"/>
            <a:ext cx="5862459" cy="4693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554" y="6381328"/>
            <a:ext cx="5229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Беловский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водопад</a:t>
            </a:r>
            <a:endParaRPr lang="ru-RU" b="1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2009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43608" y="117848"/>
            <a:ext cx="8229600" cy="930432"/>
          </a:xfrm>
        </p:spPr>
        <p:txBody>
          <a:bodyPr/>
          <a:lstStyle/>
          <a:p>
            <a:r>
              <a:rPr lang="ru-RU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Берёзовский</a:t>
            </a:r>
            <a:endParaRPr lang="ru-RU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www.heraldicum.ru/russia/subjects/towns/images/bereza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434" y="174998"/>
            <a:ext cx="134114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d/da/Flag_of_Berezovsky_%28Sverdlovsk_oblast%29.svg/1200px-Flag_of_Berezovsky_%28Sverdlovsk_oblast%29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16" y="160898"/>
            <a:ext cx="2700301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72862" y="6488668"/>
            <a:ext cx="3450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3300"/>
                </a:solidFill>
              </a:rPr>
              <a:t>Храм Иоанна </a:t>
            </a:r>
            <a:r>
              <a:rPr lang="ru-RU" b="1" i="1" dirty="0" err="1" smtClean="0">
                <a:solidFill>
                  <a:srgbClr val="003300"/>
                </a:solidFill>
              </a:rPr>
              <a:t>Кронштадского</a:t>
            </a:r>
            <a:endParaRPr lang="ru-RU" b="1" i="1" dirty="0">
              <a:solidFill>
                <a:srgbClr val="003300"/>
              </a:solidFill>
            </a:endParaRPr>
          </a:p>
        </p:txBody>
      </p:sp>
      <p:pic>
        <p:nvPicPr>
          <p:cNvPr id="4106" name="Picture 10" descr="http://xn--b1algoccq.xn--p1ai/%D0%BA%D0%B0%D1%80%D1%82%D0%B8%D0%BD%D0%BA%D0%B0/%D0%B1%D0%BE%D0%BB%D1%8C%D1%88%D0%B0%D1%8F/a3f88cfbefd527a918abb12279df14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5"/>
          <a:stretch/>
        </p:blipFill>
        <p:spPr bwMode="auto">
          <a:xfrm>
            <a:off x="5757861" y="1975198"/>
            <a:ext cx="3280736" cy="43870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8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berez.org/uploads/posts/2009-10/1256613201__dsc0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2" t="4014" r="16319" b="17197"/>
          <a:stretch/>
        </p:blipFill>
        <p:spPr bwMode="auto">
          <a:xfrm>
            <a:off x="213048" y="2064812"/>
            <a:ext cx="5240540" cy="4207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8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357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58424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Гурьевск</a:t>
            </a:r>
            <a:endParaRPr lang="ru-RU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s://s.pfst.net/2015.08/829359063413a29130b9a5d4c6b9e9af1fd5973704f9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04" y="188641"/>
            <a:ext cx="249050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marketdom.ru/gorod/images/gerb/118260.g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126" y="170395"/>
            <a:ext cx="1798052" cy="210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tatic.panoramio.com.storage.googleapis.com/photos/large/1287539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4607428" cy="34555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8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572" y="5801022"/>
            <a:ext cx="4391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03300"/>
                </a:solidFill>
              </a:rPr>
              <a:t>Горнолыжный комплекс «Золотая гора»</a:t>
            </a:r>
            <a:endParaRPr lang="ru-RU" b="1" i="1" dirty="0">
              <a:solidFill>
                <a:srgbClr val="003300"/>
              </a:solidFill>
            </a:endParaRPr>
          </a:p>
        </p:txBody>
      </p:sp>
      <p:pic>
        <p:nvPicPr>
          <p:cNvPr id="5128" name="Picture 8" descr="http://www.ljplus.ru/img4/k/h/khorvat/dscn292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9" t="1528"/>
          <a:stretch/>
        </p:blipFill>
        <p:spPr bwMode="auto">
          <a:xfrm>
            <a:off x="6172320" y="2421148"/>
            <a:ext cx="2041832" cy="33841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8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24128" y="5985688"/>
            <a:ext cx="2618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3300"/>
                </a:solidFill>
              </a:rPr>
              <a:t>Часовня Святого </a:t>
            </a:r>
          </a:p>
          <a:p>
            <a:pPr algn="ctr"/>
            <a:r>
              <a:rPr lang="ru-RU" b="1" i="1" dirty="0" smtClean="0">
                <a:solidFill>
                  <a:srgbClr val="003300"/>
                </a:solidFill>
              </a:rPr>
              <a:t>Иоанна Рузского</a:t>
            </a:r>
            <a:endParaRPr lang="ru-RU" b="1" i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2113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155</TotalTime>
  <Words>318</Words>
  <Application>Microsoft Office PowerPoint</Application>
  <PresentationFormat>Экран (4:3)</PresentationFormat>
  <Paragraphs>57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Candara</vt:lpstr>
      <vt:lpstr>Monotype Corsiva</vt:lpstr>
      <vt:lpstr>Symbol</vt:lpstr>
      <vt:lpstr>Волна</vt:lpstr>
      <vt:lpstr>Презентация PowerPoint</vt:lpstr>
      <vt:lpstr>Презентация PowerPoint</vt:lpstr>
      <vt:lpstr>Презентация PowerPoint</vt:lpstr>
      <vt:lpstr>Каждый из всех 20 городов Кемеровской области славится своими красотами природы и имеет свои достопримечательности, которые отличаются своей изысканностью и оригинальностью. </vt:lpstr>
      <vt:lpstr>Кемерово</vt:lpstr>
      <vt:lpstr>Анжеро-Судженск</vt:lpstr>
      <vt:lpstr>Белово</vt:lpstr>
      <vt:lpstr>Берёзовский</vt:lpstr>
      <vt:lpstr>Гурьевск</vt:lpstr>
      <vt:lpstr>Калтан</vt:lpstr>
      <vt:lpstr>Киселевск</vt:lpstr>
      <vt:lpstr>Ленинск-Кузнецкий</vt:lpstr>
      <vt:lpstr>Мариинск</vt:lpstr>
      <vt:lpstr>Междуреченск</vt:lpstr>
      <vt:lpstr>Мыски</vt:lpstr>
      <vt:lpstr>Новокузнецк</vt:lpstr>
      <vt:lpstr>Осинники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КейЭл</dc:creator>
  <cp:lastModifiedBy>Admin</cp:lastModifiedBy>
  <cp:revision>17</cp:revision>
  <dcterms:created xsi:type="dcterms:W3CDTF">2019-02-06T01:32:36Z</dcterms:created>
  <dcterms:modified xsi:type="dcterms:W3CDTF">2022-02-13T08:02:04Z</dcterms:modified>
</cp:coreProperties>
</file>