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0" r:id="rId14"/>
    <p:sldId id="269" r:id="rId15"/>
    <p:sldId id="271" r:id="rId16"/>
    <p:sldId id="272" r:id="rId17"/>
    <p:sldId id="273" r:id="rId18"/>
    <p:sldId id="274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752475" cy="6858000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6152" y="1267485"/>
            <a:ext cx="7235981" cy="5133316"/>
          </a:xfrm>
        </p:spPr>
        <p:txBody>
          <a:bodyPr/>
          <a:lstStyle>
            <a:lvl1pPr>
              <a:defRPr sz="11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6151" y="201702"/>
            <a:ext cx="6189583" cy="949569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1A1BF-AE0B-495F-B121-EFC764352006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50469" y="236415"/>
            <a:ext cx="785301" cy="365125"/>
          </a:xfrm>
        </p:spPr>
        <p:txBody>
          <a:bodyPr/>
          <a:lstStyle>
            <a:lvl1pPr>
              <a:defRPr sz="1400"/>
            </a:lvl1pPr>
          </a:lstStyle>
          <a:p>
            <a:fld id="{52D35DC6-7171-4129-A914-CD4BC673EDCA}" type="slidenum">
              <a:rPr lang="ru-RU" smtClean="0"/>
              <a:t>‹#›</a:t>
            </a:fld>
            <a:endParaRPr lang="ru-RU"/>
          </a:p>
        </p:txBody>
      </p:sp>
      <p:grpSp>
        <p:nvGrpSpPr>
          <p:cNvPr id="7" name="Group 6"/>
          <p:cNvGrpSpPr/>
          <p:nvPr/>
        </p:nvGrpSpPr>
        <p:grpSpPr>
          <a:xfrm>
            <a:off x="7467600" y="209550"/>
            <a:ext cx="657226" cy="431800"/>
            <a:chOff x="7467600" y="209550"/>
            <a:chExt cx="657226" cy="431800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7467600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5"/>
            <p:cNvSpPr>
              <a:spLocks/>
            </p:cNvSpPr>
            <p:nvPr/>
          </p:nvSpPr>
          <p:spPr bwMode="auto">
            <a:xfrm>
              <a:off x="7677151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7881939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1A1BF-AE0B-495F-B121-EFC764352006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35DC6-7171-4129-A914-CD4BC673E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1A1BF-AE0B-495F-B121-EFC764352006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35DC6-7171-4129-A914-CD4BC673E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</p:spPr>
        <p:txBody>
          <a:bodyPr>
            <a:noAutofit/>
          </a:bodyPr>
          <a:lstStyle>
            <a:lvl1pPr algn="l">
              <a:defRPr sz="7200" baseline="0">
                <a:ln w="12700">
                  <a:solidFill>
                    <a:schemeClr val="tx2"/>
                  </a:solidFill>
                </a:ln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838200"/>
            <a:ext cx="7467600" cy="4419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1A1BF-AE0B-495F-B121-EFC764352006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2D35DC6-7171-4129-A914-CD4BC673EDCA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199" y="4484080"/>
            <a:ext cx="7239001" cy="762000"/>
          </a:xfrm>
        </p:spPr>
        <p:txBody>
          <a:bodyPr bIns="0"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</p:spPr>
        <p:txBody>
          <a:bodyPr>
            <a:noAutofit/>
          </a:bodyPr>
          <a:lstStyle>
            <a:lvl1pPr algn="l">
              <a:defRPr sz="7200" baseline="0">
                <a:ln w="12700">
                  <a:solidFill>
                    <a:schemeClr val="tx2"/>
                  </a:solidFill>
                </a:ln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1A1BF-AE0B-495F-B121-EFC764352006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2D35DC6-7171-4129-A914-CD4BC673EDCA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1A1BF-AE0B-495F-B121-EFC764352006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35DC6-7171-4129-A914-CD4BC673EDC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16152" y="841248"/>
            <a:ext cx="3730752" cy="43891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102352" y="841248"/>
            <a:ext cx="3730752" cy="43891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841248"/>
            <a:ext cx="3733800" cy="533400"/>
          </a:xfrm>
        </p:spPr>
        <p:txBody>
          <a:bodyPr anchor="t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5400" y="841248"/>
            <a:ext cx="3735267" cy="533400"/>
          </a:xfrm>
        </p:spPr>
        <p:txBody>
          <a:bodyPr anchor="t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1A1BF-AE0B-495F-B121-EFC764352006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35DC6-7171-4129-A914-CD4BC673EDCA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16152" y="1380744"/>
            <a:ext cx="3730752" cy="384048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5102352" y="1380743"/>
            <a:ext cx="3730752" cy="384048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1A1BF-AE0B-495F-B121-EFC764352006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35DC6-7171-4129-A914-CD4BC673E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1A1BF-AE0B-495F-B121-EFC764352006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2D35DC6-7171-4129-A914-CD4BC673EDCA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0" y="395287"/>
            <a:ext cx="3008313" cy="1162050"/>
          </a:xfrm>
        </p:spPr>
        <p:txBody>
          <a:bodyPr anchor="b"/>
          <a:lstStyle>
            <a:lvl1pPr algn="l">
              <a:defRPr sz="2000" b="1">
                <a:ln>
                  <a:noFill/>
                </a:ln>
                <a:solidFill>
                  <a:srgbClr val="FF7605"/>
                </a:solidFill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1557337"/>
            <a:ext cx="3008313" cy="438626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914400" y="381000"/>
            <a:ext cx="4800600" cy="59436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721A1BF-AE0B-495F-B121-EFC764352006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2D35DC6-7171-4129-A914-CD4BC673EDCA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624754"/>
            <a:ext cx="5486400" cy="404446"/>
          </a:xfrm>
        </p:spPr>
        <p:txBody>
          <a:bodyPr bIns="0" anchor="b"/>
          <a:lstStyle>
            <a:lvl1pPr algn="l">
              <a:defRPr sz="2000" b="1">
                <a:ln w="12700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23975" y="381000"/>
            <a:ext cx="5867400" cy="408146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029200"/>
            <a:ext cx="4038600" cy="1371600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1A1BF-AE0B-495F-B121-EFC764352006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35DC6-7171-4129-A914-CD4BC673E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5200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838200"/>
            <a:ext cx="7467600" cy="441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59680" y="6553200"/>
            <a:ext cx="7162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5740400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52D35DC6-7171-4129-A914-CD4BC673EDCA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reeform 5"/>
          <p:cNvSpPr>
            <a:spLocks/>
          </p:cNvSpPr>
          <p:nvPr/>
        </p:nvSpPr>
        <p:spPr bwMode="auto">
          <a:xfrm>
            <a:off x="8453438" y="5715000"/>
            <a:ext cx="242887" cy="431800"/>
          </a:xfrm>
          <a:custGeom>
            <a:avLst/>
            <a:gdLst/>
            <a:ahLst/>
            <a:cxnLst>
              <a:cxn ang="0">
                <a:pos x="62" y="0"/>
              </a:cxn>
              <a:cxn ang="0">
                <a:pos x="0" y="0"/>
              </a:cxn>
              <a:cxn ang="0">
                <a:pos x="89" y="136"/>
              </a:cxn>
              <a:cxn ang="0">
                <a:pos x="89" y="136"/>
              </a:cxn>
              <a:cxn ang="0">
                <a:pos x="0" y="272"/>
              </a:cxn>
              <a:cxn ang="0">
                <a:pos x="62" y="272"/>
              </a:cxn>
              <a:cxn ang="0">
                <a:pos x="153" y="136"/>
              </a:cxn>
              <a:cxn ang="0">
                <a:pos x="62" y="0"/>
              </a:cxn>
            </a:cxnLst>
            <a:rect l="0" t="0" r="r" b="b"/>
            <a:pathLst>
              <a:path w="153" h="272">
                <a:moveTo>
                  <a:pt x="62" y="0"/>
                </a:moveTo>
                <a:lnTo>
                  <a:pt x="0" y="0"/>
                </a:lnTo>
                <a:lnTo>
                  <a:pt x="89" y="136"/>
                </a:lnTo>
                <a:lnTo>
                  <a:pt x="89" y="136"/>
                </a:lnTo>
                <a:lnTo>
                  <a:pt x="0" y="272"/>
                </a:lnTo>
                <a:lnTo>
                  <a:pt x="62" y="272"/>
                </a:lnTo>
                <a:lnTo>
                  <a:pt x="153" y="136"/>
                </a:lnTo>
                <a:lnTo>
                  <a:pt x="62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-1198682" y="4821116"/>
            <a:ext cx="262596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721A1BF-AE0B-495F-B121-EFC764352006}" type="datetimeFigureOut">
              <a:rPr lang="ru-RU" smtClean="0"/>
              <a:t>23.11.2022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  <p:txStyles>
    <p:titleStyle>
      <a:lvl1pPr algn="l" defTabSz="914400" rtl="0" eaLnBrk="1" latinLnBrk="0" hangingPunct="1">
        <a:spcBef>
          <a:spcPct val="0"/>
        </a:spcBef>
        <a:buNone/>
        <a:defRPr sz="7200" b="1" kern="1200">
          <a:ln w="12700">
            <a:solidFill>
              <a:schemeClr val="tx2"/>
            </a:solidFill>
          </a:ln>
          <a:solidFill>
            <a:schemeClr val="bg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˃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Calibri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&gt;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Calibri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microsoft.com/office/2007/relationships/hdphoto" Target="../media/hdphoto3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g-fotki.yandex.ru/get/4519/200418627.70/0_11d387_e34d75c_ori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4"/>
          <a:stretch/>
        </p:blipFill>
        <p:spPr bwMode="auto">
          <a:xfrm>
            <a:off x="107504" y="0"/>
            <a:ext cx="89289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91680" y="980728"/>
            <a:ext cx="53285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СТРОИТЕЛЬНЫЕ ПРОФЕССИИ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F62543-4D97-4EFC-A969-586091893A6E}"/>
              </a:ext>
            </a:extLst>
          </p:cNvPr>
          <p:cNvSpPr txBox="1"/>
          <p:nvPr/>
        </p:nvSpPr>
        <p:spPr>
          <a:xfrm>
            <a:off x="3275856" y="3068960"/>
            <a:ext cx="42484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Авторы: </a:t>
            </a:r>
          </a:p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Харлова В.Н., учитель-логопед МБДОУ № 26 «Журавушка»</a:t>
            </a:r>
          </a:p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Сухорукова Е.П., учитель-логопед МБДОУ № 26 «Журавушка»</a:t>
            </a:r>
          </a:p>
        </p:txBody>
      </p:sp>
    </p:spTree>
    <p:extLst>
      <p:ext uri="{BB962C8B-B14F-4D97-AF65-F5344CB8AC3E}">
        <p14:creationId xmlns:p14="http://schemas.microsoft.com/office/powerpoint/2010/main" val="28481588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188640"/>
            <a:ext cx="8712968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После возведения стен приходит время крыть крышу. А занимаются этим </a:t>
            </a:r>
          </a:p>
        </p:txBody>
      </p:sp>
      <p:pic>
        <p:nvPicPr>
          <p:cNvPr id="10242" name="Picture 2" descr="http://www.krovlirussia.ru/wp-content/uploads/2014/05/professi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27"/>
          <a:stretch/>
        </p:blipFill>
        <p:spPr bwMode="auto">
          <a:xfrm>
            <a:off x="256203" y="1412776"/>
            <a:ext cx="5498807" cy="505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737860" y="1628800"/>
            <a:ext cx="329863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"День-день-день!</a:t>
            </a:r>
          </a:p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День-день-день!"-</a:t>
            </a:r>
          </a:p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Раздается целый день.</a:t>
            </a:r>
          </a:p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Это кровельщик нам крышу</a:t>
            </a:r>
          </a:p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Починить сегодня вышел,</a:t>
            </a:r>
          </a:p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Чтобы в доме не текло,</a:t>
            </a:r>
          </a:p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Чтобы было в нем тепло.</a:t>
            </a:r>
            <a:b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</a:b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71800" y="756787"/>
            <a:ext cx="366382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КРОВЕЛЬЩИКИ</a:t>
            </a:r>
          </a:p>
        </p:txBody>
      </p:sp>
    </p:spTree>
    <p:extLst>
      <p:ext uri="{BB962C8B-B14F-4D97-AF65-F5344CB8AC3E}">
        <p14:creationId xmlns:p14="http://schemas.microsoft.com/office/powerpoint/2010/main" val="35039275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9248" y="179348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Затем                                                                        занимаются подключением разных строительных элементов, сантехники, систем вентиляции, тепловой сети, котлов</a:t>
            </a:r>
          </a:p>
        </p:txBody>
      </p:sp>
      <p:pic>
        <p:nvPicPr>
          <p:cNvPr id="11266" name="Picture 2" descr="https://place.ua/files/images/items/214/214237z_m-foto-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8855040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79712" y="-53062"/>
            <a:ext cx="47139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МОНТАЖНИКИ</a:t>
            </a:r>
          </a:p>
        </p:txBody>
      </p:sp>
    </p:spTree>
    <p:extLst>
      <p:ext uri="{BB962C8B-B14F-4D97-AF65-F5344CB8AC3E}">
        <p14:creationId xmlns:p14="http://schemas.microsoft.com/office/powerpoint/2010/main" val="15857060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kedu.ru/upload/medialibrary/svarshick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1" r="8949"/>
          <a:stretch/>
        </p:blipFill>
        <p:spPr bwMode="auto">
          <a:xfrm>
            <a:off x="697260" y="3031881"/>
            <a:ext cx="3754740" cy="382611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2" name="Picture 4" descr="http://old.zerkalokryma.ru/images/cms/data/krymnash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8" t="1528" r="15580"/>
          <a:stretch/>
        </p:blipFill>
        <p:spPr bwMode="auto">
          <a:xfrm>
            <a:off x="5020885" y="-4544"/>
            <a:ext cx="4123085" cy="352839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251520" y="476672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 в синей спецовке</a:t>
            </a:r>
            <a:b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в синих очках,</a:t>
            </a:r>
            <a:b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 синюю молнию</a:t>
            </a:r>
            <a:b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Держит в руках.</a:t>
            </a:r>
            <a:b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Она как живая:</a:t>
            </a:r>
            <a:b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Подвижна, сильна.</a:t>
            </a:r>
            <a:b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Смотрите, как яростно</a:t>
            </a:r>
            <a:b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Бьётся она!</a:t>
            </a:r>
            <a:b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0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27984" y="3645024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Вот смолкла,</a:t>
            </a:r>
            <a:b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Затихла,</a:t>
            </a:r>
            <a:b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Свернулась клубком,</a:t>
            </a:r>
            <a:b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сварщик коснулся её</a:t>
            </a:r>
            <a:b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Проводком,</a:t>
            </a:r>
            <a:b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молния брызнула</a:t>
            </a:r>
            <a:b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Золотом звёзд,</a:t>
            </a:r>
            <a:b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будто жар-птица</a:t>
            </a:r>
            <a:b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Расправила хвост!</a:t>
            </a:r>
            <a:endParaRPr lang="ru-RU" sz="20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-99392"/>
            <a:ext cx="442798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СВАРЩИК</a:t>
            </a:r>
          </a:p>
        </p:txBody>
      </p:sp>
    </p:spTree>
    <p:extLst>
      <p:ext uri="{BB962C8B-B14F-4D97-AF65-F5344CB8AC3E}">
        <p14:creationId xmlns:p14="http://schemas.microsoft.com/office/powerpoint/2010/main" val="4347835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95736" y="260648"/>
            <a:ext cx="432048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ШТУКАТУР</a:t>
            </a:r>
          </a:p>
        </p:txBody>
      </p:sp>
      <p:pic>
        <p:nvPicPr>
          <p:cNvPr id="14338" name="Picture 2" descr="https://guruotdelki.ru/wp-content/uploads/2017/12/1394120784_osnova-sten-bez-izyana-eto-shtukaturk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05"/>
          <a:stretch/>
        </p:blipFill>
        <p:spPr bwMode="auto">
          <a:xfrm>
            <a:off x="257161" y="1340768"/>
            <a:ext cx="5394959" cy="55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652120" y="1343080"/>
            <a:ext cx="322210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Штукатур поверхность гладкой</a:t>
            </a:r>
            <a:br>
              <a:rPr lang="ru-RU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Оставляет за собой.</a:t>
            </a:r>
            <a:br>
              <a:rPr lang="ru-RU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 поверх кирпичной кладки</a:t>
            </a:r>
            <a:br>
              <a:rPr lang="ru-RU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Нанесёт раствора слой.</a:t>
            </a:r>
            <a:br>
              <a:rPr lang="ru-RU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Мастерком своим умело</a:t>
            </a:r>
            <a:br>
              <a:rPr lang="ru-RU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Стены выровняет он.</a:t>
            </a:r>
            <a:br>
              <a:rPr lang="ru-RU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Спорится любое дело,</a:t>
            </a:r>
            <a:br>
              <a:rPr lang="ru-RU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Если делом увлечён.</a:t>
            </a:r>
          </a:p>
        </p:txBody>
      </p:sp>
    </p:spTree>
    <p:extLst>
      <p:ext uri="{BB962C8B-B14F-4D97-AF65-F5344CB8AC3E}">
        <p14:creationId xmlns:p14="http://schemas.microsoft.com/office/powerpoint/2010/main" val="19199851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62342" y="1200814"/>
            <a:ext cx="478572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Маляры пришли втроём,</a:t>
            </a:r>
            <a:br>
              <a:rPr lang="ru-RU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Обновили старый дом:</a:t>
            </a:r>
            <a:br>
              <a:rPr lang="ru-RU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Был облезлый, скучный, голый,</a:t>
            </a:r>
            <a:br>
              <a:rPr lang="ru-RU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Стал нарядный и весёлый!</a:t>
            </a:r>
            <a:br>
              <a:rPr lang="ru-RU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ребята со двора</a:t>
            </a:r>
            <a:br>
              <a:rPr lang="ru-RU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Малярам кричат: «Ура!»</a:t>
            </a:r>
            <a:endParaRPr lang="ru-RU" sz="24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14" name="Picture 2" descr="https://banner2.kisspng.com/20180608/ghk/kisspng-painting-house-painter-and-decorator-drawing-artis-acajeux-springkastelen-5b1b01208e5907.426628851528496416583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0889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23" r="18701"/>
          <a:stretch/>
        </p:blipFill>
        <p:spPr bwMode="auto">
          <a:xfrm flipH="1">
            <a:off x="5364088" y="404664"/>
            <a:ext cx="3417570" cy="499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user97341.clients-cdnnow.ru/wp-content/uploads/awpcp/images/vibormalyara-1782f04a-larg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1" t="3172" r="6281" b="9667"/>
          <a:stretch/>
        </p:blipFill>
        <p:spPr bwMode="auto">
          <a:xfrm>
            <a:off x="179512" y="3501008"/>
            <a:ext cx="3611880" cy="323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115616" y="116632"/>
            <a:ext cx="24128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МАЛЯР</a:t>
            </a:r>
          </a:p>
        </p:txBody>
      </p:sp>
    </p:spTree>
    <p:extLst>
      <p:ext uri="{BB962C8B-B14F-4D97-AF65-F5344CB8AC3E}">
        <p14:creationId xmlns:p14="http://schemas.microsoft.com/office/powerpoint/2010/main" val="41667543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39842" y="1059960"/>
            <a:ext cx="307808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Вдруг погас в квартире свет.</a:t>
            </a:r>
            <a:br>
              <a:rPr lang="ru-RU" sz="24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Как нам быть, кто даст совет?</a:t>
            </a:r>
            <a:br>
              <a:rPr lang="ru-RU" sz="24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Мы электрика зовём.</a:t>
            </a:r>
            <a:br>
              <a:rPr lang="ru-RU" sz="24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Он приходит сразу в дом.</a:t>
            </a:r>
            <a:br>
              <a:rPr lang="ru-RU" sz="24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Ремонтирует проводку.</a:t>
            </a:r>
            <a:br>
              <a:rPr lang="ru-RU" sz="24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Действует умело, чётко.</a:t>
            </a:r>
            <a:br>
              <a:rPr lang="ru-RU" sz="24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С электричеством, друзья,</a:t>
            </a:r>
            <a:br>
              <a:rPr lang="ru-RU" sz="24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Быть беспечными нельзя.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35454"/>
            <a:ext cx="36004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ЭЛЕКТРИК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1520" y="404664"/>
            <a:ext cx="8892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                                                             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проводит дома провода,  устанавливает розетки и выключатели</a:t>
            </a:r>
          </a:p>
        </p:txBody>
      </p:sp>
      <p:pic>
        <p:nvPicPr>
          <p:cNvPr id="15362" name="Picture 2" descr="http://img1.wsimg.com/isteam/stock/727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6"/>
          <a:stretch/>
        </p:blipFill>
        <p:spPr bwMode="auto">
          <a:xfrm>
            <a:off x="251520" y="1412776"/>
            <a:ext cx="3395826" cy="2860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s://masterpotolok.com/uploads/posts/2017-11/1511950559_45-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284984"/>
            <a:ext cx="2607665" cy="2822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15739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70118" y="61886"/>
            <a:ext cx="25312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СТОЛЯР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836712"/>
            <a:ext cx="34381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Мастер он весьма хороший,</a:t>
            </a:r>
          </a:p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Сделал шкаф нам для прихожей.</a:t>
            </a:r>
          </a:p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 не плотник, не маляр.</a:t>
            </a:r>
          </a:p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Мебель делает... (столяр)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68144" y="4149080"/>
            <a:ext cx="294506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Топором, рубанком</a:t>
            </a:r>
          </a:p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Выстругал он планки</a:t>
            </a:r>
          </a:p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Сделал подоконники</a:t>
            </a:r>
          </a:p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 сучка, задоринки.</a:t>
            </a:r>
          </a:p>
        </p:txBody>
      </p:sp>
      <p:pic>
        <p:nvPicPr>
          <p:cNvPr id="16386" name="Picture 2" descr="http://www.clean-habitat.com/wp-content/uploads/2017/02/iStock-5103329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979456"/>
            <a:ext cx="3486830" cy="276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://dom-dacha-svoimi-rukami.ru/images/photos/medium/article7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55130"/>
            <a:ext cx="4488433" cy="299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12622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55776" y="260648"/>
            <a:ext cx="37513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САНТЕХНИК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68F798F-DB98-4FB4-9AF1-6116BA36F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334" y="1125954"/>
            <a:ext cx="4140176" cy="2761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CE10A7C-319A-4DA6-B6F9-AA41DEF69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900332"/>
            <a:ext cx="3096344" cy="287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3DF41E-836C-4A91-878F-F2ACDBE4360C}"/>
              </a:ext>
            </a:extLst>
          </p:cNvPr>
          <p:cNvSpPr txBox="1"/>
          <p:nvPr/>
        </p:nvSpPr>
        <p:spPr>
          <a:xfrm>
            <a:off x="431824" y="1556792"/>
            <a:ext cx="414017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i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вашей кухне водопад</a:t>
            </a:r>
            <a:br>
              <a:rPr lang="ru-RU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i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полу ручьи журчат.</a:t>
            </a:r>
            <a:br>
              <a:rPr lang="ru-RU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i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 тихо словно вор,</a:t>
            </a:r>
            <a:br>
              <a:rPr lang="ru-RU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i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мойке спрятался засор!</a:t>
            </a:r>
            <a:br>
              <a:rPr lang="ru-RU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i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Вантуз </a:t>
            </a:r>
            <a:r>
              <a:rPr lang="ru-RU" sz="2400" b="1" i="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сторйный</a:t>
            </a:r>
            <a:r>
              <a:rPr lang="ru-RU" sz="2400" b="1" i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молодчина,</a:t>
            </a:r>
            <a:br>
              <a:rPr lang="ru-RU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i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круглой шляпе из резины,</a:t>
            </a:r>
            <a:br>
              <a:rPr lang="ru-RU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i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Удалой и боевой,</a:t>
            </a:r>
            <a:br>
              <a:rPr lang="ru-RU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i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Прыгнул в мойку головой!</a:t>
            </a:r>
            <a:br>
              <a:rPr lang="ru-RU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i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Раскачался над засором</a:t>
            </a:r>
            <a:br>
              <a:rPr lang="ru-RU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i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погнал его с позором!</a:t>
            </a:r>
            <a:br>
              <a:rPr lang="ru-RU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i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Задрожал засор, завыл,</a:t>
            </a:r>
            <a:br>
              <a:rPr lang="ru-RU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i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Путь воде освободил!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442163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496DF8D-9351-45C6-B495-3437FC2D290C}"/>
              </a:ext>
            </a:extLst>
          </p:cNvPr>
          <p:cNvSpPr/>
          <p:nvPr/>
        </p:nvSpPr>
        <p:spPr>
          <a:xfrm>
            <a:off x="2707743" y="260648"/>
            <a:ext cx="34474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ДИЗАЙНЕР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33A727B-C14F-4BE0-B8E0-C2077D3F6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39952" y="1217902"/>
            <a:ext cx="4716016" cy="415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D1818E-8130-4FD0-9EED-5CE244DCA5BF}"/>
              </a:ext>
            </a:extLst>
          </p:cNvPr>
          <p:cNvSpPr txBox="1"/>
          <p:nvPr/>
        </p:nvSpPr>
        <p:spPr>
          <a:xfrm>
            <a:off x="421743" y="1229164"/>
            <a:ext cx="344741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i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Чтоб уютным сделать дом,</a:t>
            </a:r>
            <a:br>
              <a:rPr lang="ru-RU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i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 дизайнера зовём.</a:t>
            </a:r>
            <a:br>
              <a:rPr lang="ru-RU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i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 идеи воплощает,</a:t>
            </a:r>
            <a:br>
              <a:rPr lang="ru-RU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i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Интерьер нам обновляет.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674894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t.depositphotos.com/1765462/1282/v/950/depositphotos_12824910-stock-illustration-under-construction-fram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5" t="8000" r="5837" b="5422"/>
          <a:stretch/>
        </p:blipFill>
        <p:spPr bwMode="auto">
          <a:xfrm>
            <a:off x="0" y="0"/>
            <a:ext cx="70637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 rot="289836">
            <a:off x="1847694" y="1844824"/>
            <a:ext cx="336612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Строю  школы, строю бани, строю новые дома, </a:t>
            </a:r>
          </a:p>
          <a:p>
            <a:pPr algn="ctr" fontAlgn="base"/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Строю целые деревни, даже строю города!</a:t>
            </a:r>
          </a:p>
          <a:p>
            <a:pPr algn="ctr" fontAlgn="base"/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Строить нужно аккуратно, строить нужно на века, </a:t>
            </a:r>
          </a:p>
          <a:p>
            <a:pPr algn="ctr" fontAlgn="base"/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Чтоб жилось в тепле, уюте, даже в сильные снега.</a:t>
            </a:r>
          </a:p>
          <a:p>
            <a:pPr algn="ctr" fontAlgn="base"/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своём деле я художник и над ленью победитель,</a:t>
            </a:r>
          </a:p>
          <a:p>
            <a:pPr algn="ctr" fontAlgn="base"/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Догадались? я -…               СТРОИТЕЛЬ</a:t>
            </a:r>
          </a:p>
        </p:txBody>
      </p:sp>
      <p:pic>
        <p:nvPicPr>
          <p:cNvPr id="2052" name="Picture 4" descr="https://banner2.kisspng.com/20180626/whk/kisspng-bob-the-builder-child-television-bob-cut-bob-the-builder-5b31bb0a5aa840.451031431529985802371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333" b="94778" l="8111" r="87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59" t="14185" r="12174" b="5681"/>
          <a:stretch/>
        </p:blipFill>
        <p:spPr bwMode="auto">
          <a:xfrm>
            <a:off x="6557908" y="1268760"/>
            <a:ext cx="2551752" cy="3075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13692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195736" y="325219"/>
            <a:ext cx="4248472" cy="6247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cs typeface="Arial" pitchFamily="34" charset="0"/>
              </a:rPr>
              <a:t>Всех профессий очень много.</a:t>
            </a:r>
            <a:br>
              <a:rPr kumimoji="0" lang="ru-RU" sz="2000" b="1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cs typeface="Arial" pitchFamily="34" charset="0"/>
              </a:rPr>
            </a:br>
            <a:r>
              <a:rPr kumimoji="0" lang="ru-RU" sz="2000" b="1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cs typeface="Arial" pitchFamily="34" charset="0"/>
              </a:rPr>
              <a:t>Их нельзя все перечесть.</a:t>
            </a:r>
            <a:br>
              <a:rPr kumimoji="0" lang="ru-RU" sz="2000" b="1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cs typeface="Arial" pitchFamily="34" charset="0"/>
              </a:rPr>
            </a:br>
            <a:r>
              <a:rPr kumimoji="0" lang="ru-RU" sz="2000" b="1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cs typeface="Arial" pitchFamily="34" charset="0"/>
              </a:rPr>
              <a:t>Не везде работу видно.</a:t>
            </a:r>
            <a:br>
              <a:rPr kumimoji="0" lang="ru-RU" sz="2000" b="1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cs typeface="Arial" pitchFamily="34" charset="0"/>
              </a:rPr>
            </a:br>
            <a:r>
              <a:rPr kumimoji="0" lang="ru-RU" sz="2000" b="1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cs typeface="Arial" pitchFamily="34" charset="0"/>
              </a:rPr>
              <a:t>Хоть подняться, хоть присесть.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cs typeface="Arial" pitchFamily="34" charset="0"/>
              </a:rPr>
              <a:t>Есть профессия такая.</a:t>
            </a:r>
            <a:br>
              <a:rPr kumimoji="0" lang="ru-RU" sz="2000" b="1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cs typeface="Arial" pitchFamily="34" charset="0"/>
              </a:rPr>
            </a:br>
            <a:r>
              <a:rPr kumimoji="0" lang="ru-RU" sz="2000" b="1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cs typeface="Arial" pitchFamily="34" charset="0"/>
              </a:rPr>
              <a:t>Все видны её дела.</a:t>
            </a:r>
            <a:br>
              <a:rPr kumimoji="0" lang="ru-RU" sz="2000" b="1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cs typeface="Arial" pitchFamily="34" charset="0"/>
              </a:rPr>
            </a:br>
            <a:r>
              <a:rPr kumimoji="0" lang="ru-RU" sz="2000" b="1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cs typeface="Arial" pitchFamily="34" charset="0"/>
              </a:rPr>
              <a:t>Были здесь бурьяны, ямы.</a:t>
            </a:r>
            <a:br>
              <a:rPr kumimoji="0" lang="ru-RU" sz="2000" b="1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cs typeface="Arial" pitchFamily="34" charset="0"/>
              </a:rPr>
            </a:br>
            <a:r>
              <a:rPr kumimoji="0" lang="ru-RU" sz="2000" b="1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cs typeface="Arial" pitchFamily="34" charset="0"/>
              </a:rPr>
              <a:t>А теперь стоят дома.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cs typeface="Arial" pitchFamily="34" charset="0"/>
              </a:rPr>
              <a:t>Проезжаешь иль проходишь,</a:t>
            </a:r>
            <a:br>
              <a:rPr kumimoji="0" lang="ru-RU" sz="2000" b="1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cs typeface="Arial" pitchFamily="34" charset="0"/>
              </a:rPr>
            </a:br>
            <a:r>
              <a:rPr kumimoji="0" lang="ru-RU" sz="2000" b="1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cs typeface="Arial" pitchFamily="34" charset="0"/>
              </a:rPr>
              <a:t>Что-то делает народ.</a:t>
            </a:r>
            <a:br>
              <a:rPr kumimoji="0" lang="ru-RU" sz="2000" b="1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cs typeface="Arial" pitchFamily="34" charset="0"/>
              </a:rPr>
            </a:br>
            <a:r>
              <a:rPr kumimoji="0" lang="ru-RU" sz="2000" b="1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cs typeface="Arial" pitchFamily="34" charset="0"/>
              </a:rPr>
              <a:t>И людей совсем немного.</a:t>
            </a:r>
            <a:br>
              <a:rPr kumimoji="0" lang="ru-RU" sz="2000" b="1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cs typeface="Arial" pitchFamily="34" charset="0"/>
              </a:rPr>
            </a:br>
            <a:r>
              <a:rPr kumimoji="0" lang="ru-RU" sz="2000" b="1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cs typeface="Arial" pitchFamily="34" charset="0"/>
              </a:rPr>
              <a:t>Шустро ходят взад, вперёд.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cs typeface="Arial" pitchFamily="34" charset="0"/>
              </a:rPr>
              <a:t>Проезжаешь через годик —</a:t>
            </a:r>
            <a:br>
              <a:rPr kumimoji="0" lang="ru-RU" sz="2000" b="1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cs typeface="Arial" pitchFamily="34" charset="0"/>
              </a:rPr>
            </a:br>
            <a:r>
              <a:rPr kumimoji="0" lang="ru-RU" sz="2000" b="1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cs typeface="Arial" pitchFamily="34" charset="0"/>
              </a:rPr>
              <a:t>Боже мой, вот красота!</a:t>
            </a:r>
            <a:br>
              <a:rPr kumimoji="0" lang="ru-RU" sz="2000" b="1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cs typeface="Arial" pitchFamily="34" charset="0"/>
              </a:rPr>
            </a:br>
            <a:r>
              <a:rPr kumimoji="0" lang="ru-RU" sz="2000" b="1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cs typeface="Arial" pitchFamily="34" charset="0"/>
              </a:rPr>
              <a:t>Здесь стоит дворец прекрасный!</a:t>
            </a:r>
            <a:br>
              <a:rPr kumimoji="0" lang="ru-RU" sz="2000" b="1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cs typeface="Arial" pitchFamily="34" charset="0"/>
              </a:rPr>
            </a:br>
            <a:r>
              <a:rPr kumimoji="0" lang="ru-RU" sz="2000" b="1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cs typeface="Arial" pitchFamily="34" charset="0"/>
              </a:rPr>
              <a:t>Это ж диво, чудеса!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cs typeface="Arial" pitchFamily="34" charset="0"/>
              </a:rPr>
              <a:t>Нет видней такой работы</a:t>
            </a:r>
            <a:br>
              <a:rPr kumimoji="0" lang="ru-RU" sz="2000" b="1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cs typeface="Arial" pitchFamily="34" charset="0"/>
              </a:rPr>
            </a:br>
            <a:r>
              <a:rPr kumimoji="0" lang="ru-RU" sz="2000" b="1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cs typeface="Arial" pitchFamily="34" charset="0"/>
              </a:rPr>
              <a:t>И не спрячешь никуда.</a:t>
            </a:r>
            <a:br>
              <a:rPr kumimoji="0" lang="ru-RU" sz="2000" b="1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cs typeface="Arial" pitchFamily="34" charset="0"/>
              </a:rPr>
            </a:br>
            <a:r>
              <a:rPr kumimoji="0" lang="ru-RU" sz="2000" b="1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cs typeface="Arial" pitchFamily="34" charset="0"/>
              </a:rPr>
              <a:t>Что построит нам строитель,</a:t>
            </a:r>
            <a:br>
              <a:rPr kumimoji="0" lang="ru-RU" sz="2000" b="1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cs typeface="Arial" pitchFamily="34" charset="0"/>
              </a:rPr>
            </a:br>
            <a:r>
              <a:rPr kumimoji="0" lang="ru-RU" sz="2000" b="1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cs typeface="Arial" pitchFamily="34" charset="0"/>
              </a:rPr>
              <a:t>Это будет </a:t>
            </a:r>
            <a:r>
              <a:rPr kumimoji="0" lang="ru-RU" sz="2000" b="1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cs typeface="Arial" pitchFamily="34" charset="0"/>
              </a:rPr>
              <a:t>навека</a:t>
            </a:r>
            <a:r>
              <a:rPr kumimoji="0" lang="ru-RU" sz="2000" b="1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cs typeface="Arial" pitchFamily="34" charset="0"/>
              </a:rPr>
              <a:t>!</a:t>
            </a:r>
          </a:p>
        </p:txBody>
      </p:sp>
      <p:pic>
        <p:nvPicPr>
          <p:cNvPr id="3075" name="Picture 3" descr="http://s1.1zoom.me/big3/809/379234-svetik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1" r="15307"/>
          <a:stretch/>
        </p:blipFill>
        <p:spPr bwMode="auto">
          <a:xfrm>
            <a:off x="6277796" y="116632"/>
            <a:ext cx="2746628" cy="24521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7" name="Picture 5" descr="http://www.1zoom.me/big2/850/298027-svetik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7" r="16346"/>
          <a:stretch/>
        </p:blipFill>
        <p:spPr bwMode="auto">
          <a:xfrm>
            <a:off x="6290402" y="3645024"/>
            <a:ext cx="2863892" cy="301774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9" name="Picture 7" descr="http://www.kartinki.me/pic/201209/2560x1600/kartinki.me-726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0" r="27036" b="6260"/>
          <a:stretch/>
        </p:blipFill>
        <p:spPr bwMode="auto">
          <a:xfrm>
            <a:off x="-10234" y="296659"/>
            <a:ext cx="2448662" cy="30894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http://s1.1zoom.me/b5050/462/285151-svetik_1920x120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r="8937"/>
          <a:stretch/>
        </p:blipFill>
        <p:spPr bwMode="auto">
          <a:xfrm>
            <a:off x="-10234" y="3964686"/>
            <a:ext cx="2448662" cy="237842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62814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1992" y="51578"/>
            <a:ext cx="2138536" cy="1872208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Каждое строительство здание начинается </a:t>
            </a:r>
          </a:p>
          <a:p>
            <a:pPr marL="0" indent="0" algn="ctr">
              <a:buNone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с его проектирования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131840" y="1340768"/>
            <a:ext cx="415820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Архитектор строит дом,</a:t>
            </a:r>
          </a:p>
          <a:p>
            <a:pPr algn="ctr"/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Дом многоэтажный.</a:t>
            </a:r>
          </a:p>
          <a:p>
            <a:pPr algn="ctr"/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Строит дом карандашом</a:t>
            </a:r>
          </a:p>
          <a:p>
            <a:pPr algn="ctr"/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На листке бумажном.</a:t>
            </a:r>
          </a:p>
          <a:p>
            <a:pPr algn="ctr"/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Нужно всё нарисовать,</a:t>
            </a:r>
          </a:p>
          <a:p>
            <a:pPr algn="ctr"/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Вычислить, проверить,</a:t>
            </a:r>
          </a:p>
          <a:p>
            <a:pPr algn="ctr"/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Все квартиры сосчитать,</a:t>
            </a:r>
          </a:p>
          <a:p>
            <a:pPr algn="ctr"/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Лестницы и двери.</a:t>
            </a:r>
          </a:p>
          <a:p>
            <a:pPr algn="ctr"/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Чтоб стоял он много лет,</a:t>
            </a:r>
          </a:p>
          <a:p>
            <a:pPr algn="ctr"/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Чтобы был в квартире свет,</a:t>
            </a:r>
          </a:p>
          <a:p>
            <a:pPr algn="ctr"/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Ванны, умывальники</a:t>
            </a:r>
          </a:p>
          <a:p>
            <a:pPr algn="ctr"/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Для больших и маленьких.</a:t>
            </a:r>
          </a:p>
        </p:txBody>
      </p:sp>
      <p:pic>
        <p:nvPicPr>
          <p:cNvPr id="4098" name="Picture 2" descr="https://www.freelancecambodia.com/wp-content/uploads/2014/12/yay-8982448-digital-1024x68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" r="4390" b="6852"/>
          <a:stretch/>
        </p:blipFill>
        <p:spPr bwMode="auto">
          <a:xfrm>
            <a:off x="7101378" y="0"/>
            <a:ext cx="1944216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new-park.ru/assets/template/images/engine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52536" y="1890454"/>
            <a:ext cx="3810903" cy="4268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915816" y="258415"/>
            <a:ext cx="40227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АРХИТЕКТОР</a:t>
            </a:r>
          </a:p>
        </p:txBody>
      </p:sp>
    </p:spTree>
    <p:extLst>
      <p:ext uri="{BB962C8B-B14F-4D97-AF65-F5344CB8AC3E}">
        <p14:creationId xmlns:p14="http://schemas.microsoft.com/office/powerpoint/2010/main" val="1992895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cdn5.vectorstock.com/i/1000x1000/64/29/architect-or-engineer-with-construction-symbols-vector-855642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95"/>
          <a:stretch/>
        </p:blipFill>
        <p:spPr bwMode="auto">
          <a:xfrm>
            <a:off x="251520" y="-25112"/>
            <a:ext cx="8892480" cy="6865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1359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15974"/>
            <a:ext cx="87129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После того, как архитектор создал проект, строители воплощают его в жизнь. Перед строительными работами обязательно разравнивается площадка под будущее здание экскаваторами, а работают на них 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146" name="Picture 2" descr="http://gallery.jcbindia.com/images/tracked-excavator/30plus-tracked-excavato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" t="2961" r="13884" b="7354"/>
          <a:stretch/>
        </p:blipFill>
        <p:spPr bwMode="auto">
          <a:xfrm>
            <a:off x="251520" y="1772816"/>
            <a:ext cx="8892480" cy="5085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699792" y="1064930"/>
            <a:ext cx="445679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ЭКСКАВАТОРЩИКИ</a:t>
            </a:r>
          </a:p>
        </p:txBody>
      </p:sp>
    </p:spTree>
    <p:extLst>
      <p:ext uri="{BB962C8B-B14F-4D97-AF65-F5344CB8AC3E}">
        <p14:creationId xmlns:p14="http://schemas.microsoft.com/office/powerpoint/2010/main" val="42432217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260648"/>
            <a:ext cx="8784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                  После разравнивания места для будущего здания </a:t>
            </a:r>
          </a:p>
          <a:p>
            <a:pPr>
              <a:lnSpc>
                <a:spcPct val="150000"/>
              </a:lnSpc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                                                          начинают заливать фундамент.</a:t>
            </a:r>
          </a:p>
        </p:txBody>
      </p:sp>
      <p:pic>
        <p:nvPicPr>
          <p:cNvPr id="7170" name="Picture 2" descr="https://besplatka.ua/aws/25/82/85/72/trebuyutsya-monolitchiki--armaturshchiki--betonshchiki--v-photo-a22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4" t="15238" r="8750" b="2645"/>
          <a:stretch/>
        </p:blipFill>
        <p:spPr bwMode="auto">
          <a:xfrm>
            <a:off x="1763688" y="1772816"/>
            <a:ext cx="5852160" cy="4434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71600" y="706924"/>
            <a:ext cx="335040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БЕТОНЩИКИ</a:t>
            </a:r>
          </a:p>
        </p:txBody>
      </p:sp>
    </p:spTree>
    <p:extLst>
      <p:ext uri="{BB962C8B-B14F-4D97-AF65-F5344CB8AC3E}">
        <p14:creationId xmlns:p14="http://schemas.microsoft.com/office/powerpoint/2010/main" val="3115771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0678" y="188640"/>
            <a:ext cx="85689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Далее                                                                      выкладывают кирпичи и возводят стены с помощью таких инструментов как: молоточек, кирка, мастерок.</a:t>
            </a:r>
          </a:p>
        </p:txBody>
      </p:sp>
      <p:pic>
        <p:nvPicPr>
          <p:cNvPr id="8194" name="Picture 2" descr="https://bobr.by/data/image3_30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4" y="1298664"/>
            <a:ext cx="5559336" cy="555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spb.kmpn.ru/upload/iblock/8d2/8d2b8a776f7068db1d658c1abd3af084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1" t="11950" r="19511" b="8684"/>
          <a:stretch/>
        </p:blipFill>
        <p:spPr bwMode="auto">
          <a:xfrm>
            <a:off x="6320745" y="1134286"/>
            <a:ext cx="2869094" cy="243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iz-kirpicha.su/wp-content/uploads/2017/08/molotok-kirk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53" b="100000" l="8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5220">
            <a:off x="6020716" y="2160406"/>
            <a:ext cx="2663104" cy="2534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://stolyarblg.ru/uploads/product/1300/1312/1749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3" b="98148" l="512" r="992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11321">
            <a:off x="5948113" y="4045271"/>
            <a:ext cx="2808313" cy="2133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47664" y="4071"/>
            <a:ext cx="409961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КАМЕНЩИКИ</a:t>
            </a:r>
          </a:p>
        </p:txBody>
      </p:sp>
    </p:spTree>
    <p:extLst>
      <p:ext uri="{BB962C8B-B14F-4D97-AF65-F5344CB8AC3E}">
        <p14:creationId xmlns:p14="http://schemas.microsoft.com/office/powerpoint/2010/main" val="2839475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8406" y="213182"/>
            <a:ext cx="8712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Иногда бывают стены бетонные, их возводят с помощью подъемного крана, на котором работает </a:t>
            </a:r>
            <a:endParaRPr lang="ru-RU" sz="2400" b="1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9218" name="Picture 2" descr="http://3.bp.blogspot.com/-Qt-kzcpGqcQ/T9twC_KR07I/AAAAAAAABy8/_YcHnLYovO4/s1600/IMG210_reduc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07" y="1268759"/>
            <a:ext cx="5560570" cy="5507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818976" y="1628800"/>
            <a:ext cx="295232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Кирпичи, раствор и доски</a:t>
            </a:r>
          </a:p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На этаж поднимет просто</a:t>
            </a:r>
          </a:p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Однорукий великан –</a:t>
            </a:r>
          </a:p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Деловой подъёмный кран.</a:t>
            </a:r>
          </a:p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Управлять легко привык</a:t>
            </a:r>
          </a:p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Краном мастер… КРАНОВЩИК</a:t>
            </a:r>
            <a:b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</a:b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452061" y="692354"/>
            <a:ext cx="378986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КРАНОВЩИК</a:t>
            </a:r>
          </a:p>
        </p:txBody>
      </p:sp>
    </p:spTree>
    <p:extLst>
      <p:ext uri="{BB962C8B-B14F-4D97-AF65-F5344CB8AC3E}">
        <p14:creationId xmlns:p14="http://schemas.microsoft.com/office/powerpoint/2010/main" val="103389908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ermal">
  <a:themeElements>
    <a:clrScheme name="Thermal">
      <a:dk1>
        <a:srgbClr val="4D5B6B"/>
      </a:dk1>
      <a:lt1>
        <a:srgbClr val="FFFFFF"/>
      </a:lt1>
      <a:dk2>
        <a:srgbClr val="675D59"/>
      </a:dk2>
      <a:lt2>
        <a:srgbClr val="E8DED8"/>
      </a:lt2>
      <a:accent1>
        <a:srgbClr val="FF7605"/>
      </a:accent1>
      <a:accent2>
        <a:srgbClr val="7F7F7F"/>
      </a:accent2>
      <a:accent3>
        <a:srgbClr val="7F5185"/>
      </a:accent3>
      <a:accent4>
        <a:srgbClr val="89AAD3"/>
      </a:accent4>
      <a:accent5>
        <a:srgbClr val="8F5B4B"/>
      </a:accent5>
      <a:accent6>
        <a:srgbClr val="C84340"/>
      </a:accent6>
      <a:hlink>
        <a:srgbClr val="89AAD3"/>
      </a:hlink>
      <a:folHlink>
        <a:srgbClr val="795185"/>
      </a:folHlink>
    </a:clrScheme>
    <a:fontScheme name="Thermal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erm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63500" dist="38100" dir="81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101600" dist="63500" dir="81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000000"/>
            </a:lightRig>
          </a:scene3d>
          <a:sp3d>
            <a:bevelT h="190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25000"/>
              </a:schemeClr>
            </a:gs>
            <a:gs pos="55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90000"/>
                <a:satMod val="300000"/>
                <a:lumMod val="9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8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Термический</Template>
  <TotalTime>313</TotalTime>
  <Words>748</Words>
  <Application>Microsoft Office PowerPoint</Application>
  <PresentationFormat>Экран (4:3)</PresentationFormat>
  <Paragraphs>79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Arial Black</vt:lpstr>
      <vt:lpstr>Calibri</vt:lpstr>
      <vt:lpstr>Thermal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КейЭл</dc:creator>
  <cp:lastModifiedBy>Пользователь</cp:lastModifiedBy>
  <cp:revision>22</cp:revision>
  <dcterms:created xsi:type="dcterms:W3CDTF">2018-12-19T04:02:40Z</dcterms:created>
  <dcterms:modified xsi:type="dcterms:W3CDTF">2022-11-23T05:13:13Z</dcterms:modified>
</cp:coreProperties>
</file>