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4" r:id="rId4"/>
    <p:sldId id="265" r:id="rId5"/>
    <p:sldId id="266" r:id="rId6"/>
    <p:sldId id="267" r:id="rId7"/>
    <p:sldId id="262" r:id="rId8"/>
    <p:sldId id="268" r:id="rId9"/>
    <p:sldId id="269" r:id="rId10"/>
    <p:sldId id="263" r:id="rId11"/>
    <p:sldId id="270" r:id="rId12"/>
    <p:sldId id="271" r:id="rId13"/>
    <p:sldId id="273" r:id="rId14"/>
    <p:sldId id="272" r:id="rId15"/>
    <p:sldId id="274" r:id="rId16"/>
    <p:sldId id="275" r:id="rId17"/>
    <p:sldId id="276" r:id="rId18"/>
    <p:sldId id="26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D46C"/>
    <a:srgbClr val="FC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E196-72E9-4C69-8B4B-5E0B7B7EB43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163F-4739-4BB9-987D-5890496058C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8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E196-72E9-4C69-8B4B-5E0B7B7EB43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163F-4739-4BB9-987D-589049605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8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E196-72E9-4C69-8B4B-5E0B7B7EB43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163F-4739-4BB9-987D-589049605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35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E196-72E9-4C69-8B4B-5E0B7B7EB43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163F-4739-4BB9-987D-5890496058C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062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E196-72E9-4C69-8B4B-5E0B7B7EB43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163F-4739-4BB9-987D-589049605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59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E196-72E9-4C69-8B4B-5E0B7B7EB43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163F-4739-4BB9-987D-5890496058C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16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E196-72E9-4C69-8B4B-5E0B7B7EB43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163F-4739-4BB9-987D-589049605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27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E196-72E9-4C69-8B4B-5E0B7B7EB43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163F-4739-4BB9-987D-589049605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63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E196-72E9-4C69-8B4B-5E0B7B7EB43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163F-4739-4BB9-987D-589049605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68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E196-72E9-4C69-8B4B-5E0B7B7EB43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163F-4739-4BB9-987D-589049605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49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E196-72E9-4C69-8B4B-5E0B7B7EB43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163F-4739-4BB9-987D-589049605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86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E196-72E9-4C69-8B4B-5E0B7B7EB43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163F-4739-4BB9-987D-589049605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1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E196-72E9-4C69-8B4B-5E0B7B7EB43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163F-4739-4BB9-987D-589049605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08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E196-72E9-4C69-8B4B-5E0B7B7EB43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163F-4739-4BB9-987D-589049605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84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E196-72E9-4C69-8B4B-5E0B7B7EB43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163F-4739-4BB9-987D-589049605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34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E196-72E9-4C69-8B4B-5E0B7B7EB43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163F-4739-4BB9-987D-589049605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7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E196-72E9-4C69-8B4B-5E0B7B7EB43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163F-4739-4BB9-987D-589049605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91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CEAEA"/>
            </a:gs>
            <a:gs pos="100000">
              <a:schemeClr val="accent6">
                <a:lumMod val="40000"/>
                <a:lumOff val="6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1C4E196-72E9-4C69-8B4B-5E0B7B7EB43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06C163F-4739-4BB9-987D-589049605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873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slide" Target="slide2.xml"/><Relationship Id="rId4" Type="http://schemas.microsoft.com/office/2007/relationships/hdphoto" Target="../media/hdphoto2.wdp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6.png"/><Relationship Id="rId10" Type="http://schemas.openxmlformats.org/officeDocument/2006/relationships/image" Target="../media/image34.png"/><Relationship Id="rId4" Type="http://schemas.microsoft.com/office/2007/relationships/hdphoto" Target="../media/hdphoto2.wdp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6.png"/><Relationship Id="rId10" Type="http://schemas.openxmlformats.org/officeDocument/2006/relationships/image" Target="../media/image38.png"/><Relationship Id="rId4" Type="http://schemas.microsoft.com/office/2007/relationships/hdphoto" Target="../media/hdphoto2.wdp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6.png"/><Relationship Id="rId10" Type="http://schemas.openxmlformats.org/officeDocument/2006/relationships/image" Target="../media/image42.png"/><Relationship Id="rId4" Type="http://schemas.microsoft.com/office/2007/relationships/hdphoto" Target="../media/hdphoto2.wdp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5.pn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6.png"/><Relationship Id="rId10" Type="http://schemas.openxmlformats.org/officeDocument/2006/relationships/image" Target="../media/image46.png"/><Relationship Id="rId4" Type="http://schemas.microsoft.com/office/2007/relationships/hdphoto" Target="../media/hdphoto2.wdp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5.png"/><Relationship Id="rId7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microsoft.com/office/2007/relationships/hdphoto" Target="../media/hdphoto2.wdp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5.png"/><Relationship Id="rId7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6.png"/><Relationship Id="rId10" Type="http://schemas.openxmlformats.org/officeDocument/2006/relationships/image" Target="../media/image54.png"/><Relationship Id="rId4" Type="http://schemas.microsoft.com/office/2007/relationships/hdphoto" Target="../media/hdphoto2.wdp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2.png"/><Relationship Id="rId4" Type="http://schemas.openxmlformats.org/officeDocument/2006/relationships/slide" Target="slide6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11.png"/><Relationship Id="rId5" Type="http://schemas.openxmlformats.org/officeDocument/2006/relationships/slide" Target="slide2.xml"/><Relationship Id="rId15" Type="http://schemas.openxmlformats.org/officeDocument/2006/relationships/slide" Target="slide5.xml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1.wdp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84312" y="982980"/>
            <a:ext cx="8001000" cy="10744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играем со звуками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187632" y="4346787"/>
            <a:ext cx="7004368" cy="1947333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Выполнила Левченко В.В.</a:t>
            </a:r>
          </a:p>
          <a:p>
            <a:endParaRPr lang="ru-RU" sz="4000" i="1" dirty="0"/>
          </a:p>
          <a:p>
            <a:endParaRPr lang="ru-RU" sz="4000" i="1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9350991" y="5320453"/>
            <a:ext cx="2604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66FF"/>
                </a:solidFill>
              </a:rPr>
              <a:t>Г. Междуреченск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8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78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916"/>
          <a:stretch/>
        </p:blipFill>
        <p:spPr>
          <a:xfrm>
            <a:off x="132521" y="412658"/>
            <a:ext cx="3048001" cy="3610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6680" r="3879" b="3047"/>
          <a:stretch/>
        </p:blipFill>
        <p:spPr>
          <a:xfrm>
            <a:off x="6042991" y="965751"/>
            <a:ext cx="2862469" cy="2716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6680" r="3879" b="3047"/>
          <a:stretch/>
        </p:blipFill>
        <p:spPr>
          <a:xfrm>
            <a:off x="8905460" y="965751"/>
            <a:ext cx="2862469" cy="27166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6680" r="3879" b="3047"/>
          <a:stretch/>
        </p:blipFill>
        <p:spPr>
          <a:xfrm>
            <a:off x="3180522" y="970720"/>
            <a:ext cx="2862469" cy="27166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13" y="1258956"/>
            <a:ext cx="1583633" cy="15836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1" y="4245478"/>
            <a:ext cx="1815674" cy="22805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3625">
            <a:off x="9248257" y="4276115"/>
            <a:ext cx="1759246" cy="23212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4139638"/>
            <a:ext cx="3896148" cy="2492236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11557729" y="6297169"/>
            <a:ext cx="381000" cy="3810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188495" y="6259513"/>
            <a:ext cx="381000" cy="3810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sp>
        <p:nvSpPr>
          <p:cNvPr id="18" name="Управляющая кнопка: домой 17">
            <a:hlinkClick r:id="rId10" action="ppaction://hlinksldjump" highlightClick="1"/>
          </p:cNvPr>
          <p:cNvSpPr/>
          <p:nvPr/>
        </p:nvSpPr>
        <p:spPr>
          <a:xfrm>
            <a:off x="11811000" y="0"/>
            <a:ext cx="381000" cy="3810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5E-6 -0.23472 C 5E-6 -0.33981 0.05287 -0.46921 0.09584 -0.46921 L 0.1918 -0.4692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2.70833E-6 -0.22246 C 2.70833E-6 -0.32199 0.09179 -0.44468 0.1664 -0.44468 L 0.33294 -0.4446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1" y="-222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19948 -0.507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74" y="-25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78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916"/>
          <a:stretch/>
        </p:blipFill>
        <p:spPr>
          <a:xfrm>
            <a:off x="132521" y="412658"/>
            <a:ext cx="3048001" cy="3610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6680" r="3879" b="3047"/>
          <a:stretch/>
        </p:blipFill>
        <p:spPr>
          <a:xfrm>
            <a:off x="6042991" y="965751"/>
            <a:ext cx="2862469" cy="2716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6680" r="3879" b="3047"/>
          <a:stretch/>
        </p:blipFill>
        <p:spPr>
          <a:xfrm>
            <a:off x="8905460" y="965751"/>
            <a:ext cx="2862469" cy="27166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6680" r="3879" b="3047"/>
          <a:stretch/>
        </p:blipFill>
        <p:spPr>
          <a:xfrm>
            <a:off x="3180522" y="970720"/>
            <a:ext cx="2862469" cy="2716696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11557729" y="6297169"/>
            <a:ext cx="381000" cy="3810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188495" y="6259513"/>
            <a:ext cx="381000" cy="3810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sp>
        <p:nvSpPr>
          <p:cNvPr id="18" name="Управляющая кнопка: домой 17">
            <a:hlinkClick r:id="rId6" action="ppaction://hlinksldjump" highlightClick="1"/>
          </p:cNvPr>
          <p:cNvSpPr/>
          <p:nvPr/>
        </p:nvSpPr>
        <p:spPr>
          <a:xfrm>
            <a:off x="11811000" y="0"/>
            <a:ext cx="381000" cy="3810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73" y="1246909"/>
            <a:ext cx="1593050" cy="1593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63" y="3805230"/>
            <a:ext cx="1739959" cy="21050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824" y="4150381"/>
            <a:ext cx="2469638" cy="2312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488" y="4328511"/>
            <a:ext cx="2579441" cy="185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0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3.125E-6 -0.20208 C -3.125E-6 -0.29259 0.11862 -0.40393 0.21498 -0.40393 L 0.43034 -0.4039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10" y="-20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-0.22755 C 2.91667E-6 -0.32963 0.08633 -0.45509 0.15651 -0.45509 L 0.31315 -0.45509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51" y="-227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45027 -0.449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13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78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916"/>
          <a:stretch/>
        </p:blipFill>
        <p:spPr>
          <a:xfrm>
            <a:off x="132521" y="412658"/>
            <a:ext cx="3048001" cy="3610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6680" r="3879" b="3047"/>
          <a:stretch/>
        </p:blipFill>
        <p:spPr>
          <a:xfrm>
            <a:off x="6042991" y="965751"/>
            <a:ext cx="2862469" cy="2716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6680" r="3879" b="3047"/>
          <a:stretch/>
        </p:blipFill>
        <p:spPr>
          <a:xfrm>
            <a:off x="8905460" y="965751"/>
            <a:ext cx="2862469" cy="27166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6680" r="3879" b="3047"/>
          <a:stretch/>
        </p:blipFill>
        <p:spPr>
          <a:xfrm>
            <a:off x="3180522" y="970720"/>
            <a:ext cx="2862469" cy="2716696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11557729" y="6297169"/>
            <a:ext cx="381000" cy="3810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188495" y="6259513"/>
            <a:ext cx="381000" cy="3810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sp>
        <p:nvSpPr>
          <p:cNvPr id="18" name="Управляющая кнопка: домой 17">
            <a:hlinkClick r:id="rId6" action="ppaction://hlinksldjump" highlightClick="1"/>
          </p:cNvPr>
          <p:cNvSpPr/>
          <p:nvPr/>
        </p:nvSpPr>
        <p:spPr>
          <a:xfrm>
            <a:off x="11811000" y="0"/>
            <a:ext cx="381000" cy="3810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1" y="1071358"/>
            <a:ext cx="1402087" cy="14020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21" y="4125204"/>
            <a:ext cx="2813583" cy="21719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4" y="4183087"/>
            <a:ext cx="1883985" cy="1916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627" y="4108828"/>
            <a:ext cx="2814025" cy="184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9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3.33333E-6 -0.22755 C -3.33333E-6 -0.32963 0.18959 -0.4551 0.34362 -0.4551 L 0.68724 -0.455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62" y="-227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3 -0.0537 L -0.10638 -0.45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9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0.20912 -0.471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78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916"/>
          <a:stretch/>
        </p:blipFill>
        <p:spPr>
          <a:xfrm>
            <a:off x="132521" y="412658"/>
            <a:ext cx="3048001" cy="3610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6680" r="3879" b="3047"/>
          <a:stretch/>
        </p:blipFill>
        <p:spPr>
          <a:xfrm>
            <a:off x="6042991" y="965751"/>
            <a:ext cx="2862469" cy="2716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6680" r="3879" b="3047"/>
          <a:stretch/>
        </p:blipFill>
        <p:spPr>
          <a:xfrm>
            <a:off x="8905460" y="965751"/>
            <a:ext cx="2862469" cy="27166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6680" r="3879" b="3047"/>
          <a:stretch/>
        </p:blipFill>
        <p:spPr>
          <a:xfrm>
            <a:off x="3180522" y="970720"/>
            <a:ext cx="2862469" cy="2716696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11557729" y="6297169"/>
            <a:ext cx="381000" cy="3810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188495" y="6259513"/>
            <a:ext cx="381000" cy="3810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sp>
        <p:nvSpPr>
          <p:cNvPr id="18" name="Управляющая кнопка: домой 17">
            <a:hlinkClick r:id="rId6" action="ppaction://hlinksldjump" highlightClick="1"/>
          </p:cNvPr>
          <p:cNvSpPr/>
          <p:nvPr/>
        </p:nvSpPr>
        <p:spPr>
          <a:xfrm>
            <a:off x="11811000" y="0"/>
            <a:ext cx="381000" cy="3810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46" y="1228298"/>
            <a:ext cx="1469206" cy="14692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0" b="7477"/>
          <a:stretch/>
        </p:blipFill>
        <p:spPr>
          <a:xfrm>
            <a:off x="1460846" y="4503056"/>
            <a:ext cx="2601468" cy="1965983"/>
          </a:xfrm>
          <a:prstGeom prst="rect">
            <a:avLst/>
          </a:prstGeom>
        </p:spPr>
      </p:pic>
      <p:sp>
        <p:nvSpPr>
          <p:cNvPr id="3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3" t="15594" r="36217" b="16912"/>
          <a:stretch/>
        </p:blipFill>
        <p:spPr>
          <a:xfrm>
            <a:off x="5745235" y="4108608"/>
            <a:ext cx="1938456" cy="23604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612" y="4312693"/>
            <a:ext cx="1100830" cy="19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6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17253 -0.47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-23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07956 -0.486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-24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04518 -0.494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-2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78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916"/>
          <a:stretch/>
        </p:blipFill>
        <p:spPr>
          <a:xfrm>
            <a:off x="132521" y="412658"/>
            <a:ext cx="3048001" cy="3610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6680" r="3879" b="3047"/>
          <a:stretch/>
        </p:blipFill>
        <p:spPr>
          <a:xfrm>
            <a:off x="6042991" y="965751"/>
            <a:ext cx="2862469" cy="2716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6680" r="3879" b="3047"/>
          <a:stretch/>
        </p:blipFill>
        <p:spPr>
          <a:xfrm>
            <a:off x="8905460" y="965751"/>
            <a:ext cx="2862469" cy="27166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6680" r="3879" b="3047"/>
          <a:stretch/>
        </p:blipFill>
        <p:spPr>
          <a:xfrm>
            <a:off x="3180522" y="970720"/>
            <a:ext cx="2862469" cy="2716696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11557729" y="6297169"/>
            <a:ext cx="381000" cy="3810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188495" y="6259513"/>
            <a:ext cx="381000" cy="3810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sp>
        <p:nvSpPr>
          <p:cNvPr id="18" name="Управляющая кнопка: домой 17">
            <a:hlinkClick r:id="rId6" action="ppaction://hlinksldjump" highlightClick="1"/>
          </p:cNvPr>
          <p:cNvSpPr/>
          <p:nvPr/>
        </p:nvSpPr>
        <p:spPr>
          <a:xfrm>
            <a:off x="11811000" y="0"/>
            <a:ext cx="381000" cy="3810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48" y="777923"/>
            <a:ext cx="1717447" cy="1717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797" y="3682447"/>
            <a:ext cx="1972044" cy="29580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98" y="4517504"/>
            <a:ext cx="2250658" cy="174200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85" y="3996953"/>
            <a:ext cx="2490716" cy="24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3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-0.22662 C 2.5E-6 -0.32824 0.09739 -0.45324 0.17656 -0.45324 L 0.35325 -0.4532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-22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-0.14401 -0.509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25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0.06432 -0.49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6" y="-2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78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916"/>
          <a:stretch/>
        </p:blipFill>
        <p:spPr>
          <a:xfrm>
            <a:off x="132521" y="412658"/>
            <a:ext cx="3048001" cy="3610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6680" r="3879" b="3047"/>
          <a:stretch/>
        </p:blipFill>
        <p:spPr>
          <a:xfrm>
            <a:off x="6042991" y="965751"/>
            <a:ext cx="2862469" cy="2716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6680" r="3879" b="3047"/>
          <a:stretch/>
        </p:blipFill>
        <p:spPr>
          <a:xfrm>
            <a:off x="8905460" y="965751"/>
            <a:ext cx="2862469" cy="27166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6680" r="3879" b="3047"/>
          <a:stretch/>
        </p:blipFill>
        <p:spPr>
          <a:xfrm>
            <a:off x="3180522" y="970720"/>
            <a:ext cx="2862469" cy="2716696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11557729" y="6297169"/>
            <a:ext cx="381000" cy="3810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188495" y="6259513"/>
            <a:ext cx="381000" cy="3810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sp>
        <p:nvSpPr>
          <p:cNvPr id="18" name="Управляющая кнопка: домой 17">
            <a:hlinkClick r:id="rId6" action="ppaction://hlinksldjump" highlightClick="1"/>
          </p:cNvPr>
          <p:cNvSpPr/>
          <p:nvPr/>
        </p:nvSpPr>
        <p:spPr>
          <a:xfrm>
            <a:off x="11811000" y="0"/>
            <a:ext cx="381000" cy="3810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6" b="12461"/>
          <a:stretch/>
        </p:blipFill>
        <p:spPr>
          <a:xfrm>
            <a:off x="1157113" y="1405719"/>
            <a:ext cx="1746629" cy="12282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45" y="4304021"/>
            <a:ext cx="2183648" cy="2183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t="7499" r="12146" b="11170"/>
          <a:stretch/>
        </p:blipFill>
        <p:spPr>
          <a:xfrm>
            <a:off x="9170040" y="4476466"/>
            <a:ext cx="1734522" cy="17469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30"/>
          <a:stretch/>
        </p:blipFill>
        <p:spPr>
          <a:xfrm>
            <a:off x="5254388" y="4023505"/>
            <a:ext cx="2322716" cy="24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5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2.5E-6 -0.24121 C 2.5E-6 -0.34931 0.11432 -0.48241 0.20703 -0.48241 L 0.41419 -0.4824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3" y="-24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13854 -0.509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-25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0.05325 -0.483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-2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78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916"/>
          <a:stretch/>
        </p:blipFill>
        <p:spPr>
          <a:xfrm>
            <a:off x="132521" y="412658"/>
            <a:ext cx="3048001" cy="3610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6680" r="3879" b="3047"/>
          <a:stretch/>
        </p:blipFill>
        <p:spPr>
          <a:xfrm>
            <a:off x="6042991" y="965751"/>
            <a:ext cx="2862469" cy="2716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6680" r="3879" b="3047"/>
          <a:stretch/>
        </p:blipFill>
        <p:spPr>
          <a:xfrm>
            <a:off x="8905460" y="965751"/>
            <a:ext cx="2862469" cy="27166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6680" r="3879" b="3047"/>
          <a:stretch/>
        </p:blipFill>
        <p:spPr>
          <a:xfrm>
            <a:off x="3180522" y="970720"/>
            <a:ext cx="2862469" cy="2716696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11557729" y="6297169"/>
            <a:ext cx="381000" cy="3810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188495" y="6259513"/>
            <a:ext cx="381000" cy="3810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sp>
        <p:nvSpPr>
          <p:cNvPr id="18" name="Управляющая кнопка: домой 17">
            <a:hlinkClick r:id="rId6" action="ppaction://hlinksldjump" highlightClick="1"/>
          </p:cNvPr>
          <p:cNvSpPr/>
          <p:nvPr/>
        </p:nvSpPr>
        <p:spPr>
          <a:xfrm>
            <a:off x="11811000" y="0"/>
            <a:ext cx="381000" cy="3810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19" y="1446661"/>
            <a:ext cx="1251634" cy="12078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60" y="4231984"/>
            <a:ext cx="2248332" cy="24461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84" y="4581568"/>
            <a:ext cx="3084278" cy="19309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760" y="3841565"/>
            <a:ext cx="2092744" cy="25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4.16667E-6 -0.26111 C -4.16667E-6 -0.37824 0.11211 -0.52223 0.20313 -0.52223 L 0.40638 -0.5222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-26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2.91667E-6 -0.23611 C 2.91667E-6 -0.3419 0.09114 -0.47199 0.16523 -0.47199 L 0.33047 -0.47199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3" y="-2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-0.42526 -0.506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3" y="-25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2"/>
          <p:cNvSpPr txBox="1">
            <a:spLocks noChangeArrowheads="1"/>
          </p:cNvSpPr>
          <p:nvPr/>
        </p:nvSpPr>
        <p:spPr bwMode="auto">
          <a:xfrm>
            <a:off x="2362200" y="243386"/>
            <a:ext cx="777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err="1" smtClean="0">
                <a:solidFill>
                  <a:srgbClr val="FF0000"/>
                </a:solidFill>
              </a:rPr>
              <a:t>ЗдоровО</a:t>
            </a:r>
            <a:r>
              <a:rPr lang="ru-RU" sz="6000" b="1" dirty="0" smtClean="0">
                <a:solidFill>
                  <a:srgbClr val="FF0000"/>
                </a:solidFill>
              </a:rPr>
              <a:t>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1989" name="Picture 8" descr="Попуг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4360" y="966576"/>
            <a:ext cx="55308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1811000" y="0"/>
            <a:ext cx="381000" cy="3810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452" y="6263837"/>
            <a:ext cx="39627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0"/>
          <a:stretch/>
        </p:blipFill>
        <p:spPr>
          <a:xfrm>
            <a:off x="455752" y="2620369"/>
            <a:ext cx="10756841" cy="359085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253018" y="1867469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2" b="80484"/>
          <a:stretch/>
        </p:blipFill>
        <p:spPr>
          <a:xfrm>
            <a:off x="10025418" y="1162539"/>
            <a:ext cx="1175438" cy="704930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1811000" y="0"/>
            <a:ext cx="381000" cy="3810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0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04653" y="1402164"/>
            <a:ext cx="2593827" cy="3355199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65860" y="214720"/>
            <a:ext cx="92811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kern="0" dirty="0" smtClean="0">
                <a:solidFill>
                  <a:srgbClr val="0000FF"/>
                </a:solidFill>
                <a:latin typeface="Times New Roman" pitchFamily="18" charset="0"/>
              </a:rPr>
              <a:t>Герои мультфильмов приготовили для вас задания.</a:t>
            </a:r>
            <a:br>
              <a:rPr lang="ru-RU" sz="2800" b="1" kern="0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b="1" kern="0" dirty="0" smtClean="0">
                <a:solidFill>
                  <a:srgbClr val="FF3300"/>
                </a:solidFill>
                <a:latin typeface="Times New Roman" pitchFamily="18" charset="0"/>
              </a:rPr>
              <a:t>Выбирай и выполняй!</a:t>
            </a:r>
          </a:p>
        </p:txBody>
      </p:sp>
      <p:sp>
        <p:nvSpPr>
          <p:cNvPr id="6" name="Text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104653" y="4760893"/>
            <a:ext cx="2654068" cy="954107"/>
          </a:xfrm>
          <a:prstGeom prst="rect">
            <a:avLst/>
          </a:prstGeom>
          <a:solidFill>
            <a:srgbClr val="99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FFFF"/>
                </a:solidFill>
                <a:latin typeface="Arial" charset="0"/>
              </a:rPr>
              <a:t>Магазин игрушек</a:t>
            </a:r>
          </a:p>
        </p:txBody>
      </p:sp>
      <p:pic>
        <p:nvPicPr>
          <p:cNvPr id="7" name="Picture 32" descr="Кот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660" y="1446609"/>
            <a:ext cx="2770059" cy="340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28578" y="4733419"/>
            <a:ext cx="2646141" cy="98158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FF00"/>
                </a:solidFill>
                <a:latin typeface="Arial" charset="0"/>
              </a:rPr>
              <a:t>Твёрдые - мягкие</a:t>
            </a:r>
          </a:p>
        </p:txBody>
      </p:sp>
      <p:pic>
        <p:nvPicPr>
          <p:cNvPr id="9" name="Picture 25" descr="Попугай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950" y="1584541"/>
            <a:ext cx="3046014" cy="307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14950" y="4747155"/>
            <a:ext cx="3237410" cy="95410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66FF"/>
                </a:solidFill>
                <a:latin typeface="Arial" charset="0"/>
              </a:rPr>
              <a:t>Где прячется звук?</a:t>
            </a:r>
            <a:endParaRPr lang="ru-RU" sz="2800" b="1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11" name="Объект 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2" b="80484"/>
          <a:stretch/>
        </p:blipFill>
        <p:spPr>
          <a:xfrm>
            <a:off x="10758721" y="433755"/>
            <a:ext cx="1175438" cy="70493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193075" y="5715000"/>
            <a:ext cx="92811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kern="0" dirty="0" smtClean="0">
                <a:solidFill>
                  <a:srgbClr val="FF3300"/>
                </a:solidFill>
                <a:latin typeface="Times New Roman" pitchFamily="18" charset="0"/>
              </a:rPr>
              <a:t>Внимание! </a:t>
            </a:r>
            <a:r>
              <a:rPr lang="ru-RU" sz="2000" b="1" kern="0" dirty="0" smtClean="0">
                <a:solidFill>
                  <a:schemeClr val="bg2"/>
                </a:solidFill>
                <a:latin typeface="Times New Roman" pitchFamily="18" charset="0"/>
              </a:rPr>
              <a:t>Вы всегда можете вернуться в меню, кликнув мышкой на домик.</a:t>
            </a:r>
          </a:p>
          <a:p>
            <a:pPr algn="ctr" eaLnBrk="1" hangingPunct="1"/>
            <a:r>
              <a:rPr lang="ru-RU" sz="2000" b="1" kern="0" dirty="0" smtClean="0">
                <a:solidFill>
                  <a:schemeClr val="bg2"/>
                </a:solidFill>
                <a:latin typeface="Times New Roman" pitchFamily="18" charset="0"/>
              </a:rPr>
              <a:t>Кликнув мышкой на бабочку, вы можете выйти из игры.</a:t>
            </a:r>
            <a:endParaRPr lang="ru-RU" sz="2000" b="1" kern="0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2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8" grpId="0" animBg="1"/>
      <p:bldP spid="10" grpId="0" animBg="1"/>
      <p:bldP spid="1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"/>
          <p:cNvSpPr txBox="1">
            <a:spLocks noChangeArrowheads="1"/>
          </p:cNvSpPr>
          <p:nvPr/>
        </p:nvSpPr>
        <p:spPr bwMode="auto">
          <a:xfrm>
            <a:off x="3429000" y="6096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>
                <a:solidFill>
                  <a:srgbClr val="FF0066"/>
                </a:solidFill>
              </a:rPr>
              <a:t>Магазин игрушек</a:t>
            </a:r>
          </a:p>
        </p:txBody>
      </p:sp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807521" y="1371600"/>
            <a:ext cx="1021277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B05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66FF"/>
                </a:solidFill>
              </a:rPr>
              <a:t>Цель: закрепление знаний о гласных и согласных звуках.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66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</a:rPr>
              <a:t>Ход игры: </a:t>
            </a:r>
            <a:r>
              <a:rPr lang="ru-RU" sz="2000" dirty="0" smtClean="0">
                <a:solidFill>
                  <a:srgbClr val="000000"/>
                </a:solidFill>
              </a:rPr>
              <a:t>разложить </a:t>
            </a:r>
            <a:r>
              <a:rPr lang="ru-RU" sz="2000" dirty="0">
                <a:solidFill>
                  <a:srgbClr val="000000"/>
                </a:solidFill>
              </a:rPr>
              <a:t>игрушки по корзинам. В корзину с красным кружком помещают игрушки, названия которых начинаются с гласного звука. В корзину с синим кружком помещают игрушки, названия которых начинаются с согласного звука</a:t>
            </a:r>
            <a:r>
              <a:rPr lang="ru-RU" sz="2000" dirty="0" smtClean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</a:rPr>
              <a:t>Родителям: </a:t>
            </a:r>
            <a:r>
              <a:rPr lang="ru-RU" sz="2000" dirty="0" smtClean="0">
                <a:solidFill>
                  <a:srgbClr val="000000"/>
                </a:solidFill>
              </a:rPr>
              <a:t>1.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Предложите ребенку назвать все игрушки; назвать первый звук в каждом слове.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</a:rPr>
              <a:t>2. Спросите, какой это звук – гласный или согласный?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</a:rPr>
              <a:t>3. Спросите, в какую корзинку положить игрушку, название которой начинается с гласного звука? (с красным кругом);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</a:rPr>
              <a:t>в </a:t>
            </a:r>
            <a:r>
              <a:rPr lang="ru-RU" sz="2000" dirty="0">
                <a:solidFill>
                  <a:srgbClr val="000000"/>
                </a:solidFill>
              </a:rPr>
              <a:t>какую корзинку положить игрушку, название которой начинается с </a:t>
            </a:r>
            <a:r>
              <a:rPr lang="ru-RU" sz="2000" dirty="0" smtClean="0">
                <a:solidFill>
                  <a:srgbClr val="000000"/>
                </a:solidFill>
              </a:rPr>
              <a:t>согласного </a:t>
            </a:r>
            <a:r>
              <a:rPr lang="ru-RU" sz="2000" dirty="0">
                <a:solidFill>
                  <a:srgbClr val="000000"/>
                </a:solidFill>
              </a:rPr>
              <a:t>звука? (с </a:t>
            </a:r>
            <a:r>
              <a:rPr lang="ru-RU" sz="2000" dirty="0" smtClean="0">
                <a:solidFill>
                  <a:srgbClr val="000000"/>
                </a:solidFill>
              </a:rPr>
              <a:t>синим кругом).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</a:rPr>
              <a:t>4. Щелкнув мышкой, ребенок самостоятельно сможет проверить своё предположение</a:t>
            </a:r>
            <a:r>
              <a:rPr lang="ru-RU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734800" y="0"/>
            <a:ext cx="457200" cy="4572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11474116" y="6063916"/>
            <a:ext cx="381000" cy="3810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3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/>
          <p:cNvPicPr>
            <a:picLocks noChangeAspect="1" noChangeArrowheads="1"/>
          </p:cNvPicPr>
          <p:nvPr/>
        </p:nvPicPr>
        <p:blipFill>
          <a:blip r:embed="rId3" cstate="print"/>
          <a:srcRect l="21902" t="2864" r="20778" b="5389"/>
          <a:stretch>
            <a:fillRect/>
          </a:stretch>
        </p:blipFill>
        <p:spPr bwMode="auto">
          <a:xfrm>
            <a:off x="939419" y="142544"/>
            <a:ext cx="4064762" cy="392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034" y="0"/>
            <a:ext cx="4166200" cy="379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Блок-схема: узел 1"/>
          <p:cNvSpPr/>
          <p:nvPr/>
        </p:nvSpPr>
        <p:spPr>
          <a:xfrm>
            <a:off x="1526066" y="1808198"/>
            <a:ext cx="832960" cy="83424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5884864" y="1776743"/>
            <a:ext cx="874963" cy="811971"/>
          </a:xfrm>
          <a:prstGeom prst="flowChartConnector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sp>
        <p:nvSpPr>
          <p:cNvPr id="4" name="Управляющая кнопка: домой 3">
            <a:hlinkClick r:id="rId5" action="ppaction://hlinksldjump" highlightClick="1"/>
          </p:cNvPr>
          <p:cNvSpPr/>
          <p:nvPr/>
        </p:nvSpPr>
        <p:spPr>
          <a:xfrm>
            <a:off x="11734800" y="0"/>
            <a:ext cx="457200" cy="4572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sp>
        <p:nvSpPr>
          <p:cNvPr id="5" name="Управляющая кнопка: назад 4">
            <a:hlinkClick r:id="rId6" action="ppaction://hlinksldjump" highlightClick="1"/>
          </p:cNvPr>
          <p:cNvSpPr/>
          <p:nvPr/>
        </p:nvSpPr>
        <p:spPr>
          <a:xfrm>
            <a:off x="188495" y="6259513"/>
            <a:ext cx="381000" cy="3810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64300" y="3602038"/>
            <a:ext cx="1104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69201" y="3595689"/>
            <a:ext cx="152241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94038" y="50244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5013325"/>
            <a:ext cx="1066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4588" y="5086351"/>
            <a:ext cx="1471612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33600" y="3602038"/>
            <a:ext cx="1550988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22789" y="3529014"/>
            <a:ext cx="136207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1" y="5013325"/>
            <a:ext cx="2181225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Управляющая кнопка: далее 16">
            <a:hlinkClick r:id="rId15" action="ppaction://hlinksldjump" highlightClick="1"/>
          </p:cNvPr>
          <p:cNvSpPr/>
          <p:nvPr/>
        </p:nvSpPr>
        <p:spPr>
          <a:xfrm>
            <a:off x="11474116" y="6063916"/>
            <a:ext cx="381000" cy="3810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5769E-6 C -0.00035 -0.00139 -0.00017 -0.00301 -0.00087 -0.00393 C -0.00156 -0.00486 -0.00295 -0.0044 -0.00382 -0.00509 C -0.00851 -0.0081 -0.01337 -0.01226 -0.0184 -0.01411 C -0.02101 -0.01781 -0.02378 -0.01874 -0.02708 -0.02059 C -0.03177 -0.02336 -0.03628 -0.02753 -0.0408 -0.031 C -0.04496 -0.034 -0.04687 -0.03932 -0.05139 -0.04141 C -0.05278 -0.04626 -0.05573 -0.05274 -0.0592 -0.05436 C -0.06215 -0.06037 -0.06458 -0.06662 -0.06788 -0.0724 C -0.0691 -0.07981 -0.07083 -0.08397 -0.07378 -0.09045 C -0.07604 -0.10109 -0.07795 -0.11173 -0.08142 -0.12167 C -0.08333 -0.13324 -0.0875 -0.14365 -0.08923 -0.15522 C -0.09149 -0.17095 -0.09201 -0.18714 -0.09323 -0.2031 C -0.09392 -0.21096 -0.09444 -0.2186 -0.09514 -0.22646 C -0.09548 -0.2304 -0.09601 -0.23803 -0.09601 -0.23803 C -0.09548 -0.26926 -0.09583 -0.29771 -0.09323 -0.32848 C -0.09219 -0.34166 -0.08819 -0.35346 -0.08628 -0.36618 C -0.08351 -0.38492 -0.0809 -0.4025 -0.07569 -0.42031 C -0.07239 -0.43141 -0.06597 -0.44136 -0.06111 -0.45154 C -0.0566 -0.46102 -0.0526 -0.47051 -0.04653 -0.4786 C -0.04045 -0.49711 -0.02916 -0.50983 -0.01944 -0.5251 C -0.01267 -0.53551 -0.00764 -0.54545 0.00295 -0.54846 C 0.00851 -0.55586 0.01528 -0.56327 0.0224 -0.56789 C 0.02552 -0.57321 0.02743 -0.57483 0.03212 -0.57691 C 0.03646 -0.55933 0.04167 -0.54291 0.04566 -0.5251 C 0.04653 -0.5133 0.04809 -0.50173 0.04948 -0.49017 C 0.0507 -0.48022 0.05434 -0.46912 0.05434 -0.45917 " pathEditMode="relative" ptsTypes="ffffffffffffffffffffffffffA">
                                      <p:cBhvr>
                                        <p:cTn id="6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7 -0.05621 C 0.02882 -0.17164 0.02934 -0.28452 0.00382 -0.39509 C 0.00087 -0.42146 -0.00521 -0.44598 -0.01354 -0.47004 C -0.02899 -0.51422 -0.0441 -0.5547 -0.06996 -0.58917 C -0.08229 -0.60559 -0.09861 -0.62433 -0.11545 -0.63173 C -0.12812 -0.64376 -0.14601 -0.65024 -0.16111 -0.65394 C -0.16788 -0.65301 -0.17483 -0.65255 -0.1816 -0.65116 C -0.18628 -0.65024 -0.18854 -0.64307 -0.19219 -0.6396 C -0.19948 -0.63266 -0.20434 -0.62595 -0.21059 -0.61762 C -0.21615 -0.61022 -0.22222 -0.60374 -0.22726 -0.59565 C -0.22812 -0.5894 -0.22934 -0.58547 -0.23194 -0.58015 C -0.23351 -0.57275 -0.23437 -0.56719 -0.2368 -0.56072 C -0.23715 -0.55864 -0.23733 -0.55632 -0.23785 -0.55424 C -0.23819 -0.55285 -0.23941 -0.5517 -0.23976 -0.55031 C -0.24323 -0.53851 -0.23941 -0.54406 -0.24375 -0.53874 C -0.24531 -0.5318 -0.24774 -0.52533 -0.25052 -0.51931 C -0.25156 -0.51492 -0.25052 -0.5163 -0.25243 -0.51422 " pathEditMode="relative" rAng="0" ptsTypes="ffffffffffffffffA">
                                      <p:cBhvr>
                                        <p:cTn id="10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-298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3.58316E-6 C -0.01388 -0.00902 0.0014 0.00208 -0.00954 -0.00902 C -0.01909 -0.01874 -0.0309 -0.02637 -0.04166 -0.03354 C -0.0552 -0.04303 -0.06822 -0.05482 -0.08246 -0.06199 C -0.09027 -0.0724 -0.09965 -0.0805 -0.10867 -0.08906 C -0.11267 -0.09299 -0.11631 -0.09808 -0.12031 -0.10201 C -0.12517 -0.11566 -0.11857 -0.09993 -0.12621 -0.10988 C -0.12795 -0.11219 -0.1342 -0.12445 -0.13576 -0.12792 C -0.14045 -0.13764 -0.13715 -0.13463 -0.14166 -0.14596 C -0.14357 -0.15105 -0.14704 -0.15499 -0.14843 -0.16031 C -0.15086 -0.17002 -0.14947 -0.16563 -0.15225 -0.17349 C -0.15399 -0.18344 -0.15746 -0.192 -0.16006 -0.20171 C -0.16319 -0.21397 -0.16545 -0.22669 -0.16979 -0.23803 C -0.17065 -0.24613 -0.17204 -0.2526 -0.17465 -0.26024 C -0.17604 -0.26926 -0.17829 -0.27828 -0.18055 -0.28707 C -0.18211 -0.30673 -0.18506 -0.32686 -0.18732 -0.34652 C -0.18836 -0.39186 -0.1934 -0.4402 -0.18333 -0.48369 C -0.18176 -0.49965 -0.18298 -0.52001 -0.1776 -0.53412 C -0.17378 -0.55771 -0.16683 -0.57668 -0.14756 -0.58062 C -0.14045 -0.58015 -0.13333 -0.58015 -0.12621 -0.57946 C -0.11683 -0.57853 -0.1085 -0.56836 -0.09999 -0.56512 C -0.0894 -0.56118 -0.07933 -0.55563 -0.06892 -0.55101 C -0.06788 -0.54962 -0.06718 -0.548 -0.06597 -0.54707 C -0.0651 -0.54638 -0.06388 -0.54661 -0.06301 -0.54569 C -0.0618 -0.5443 -0.0592 -0.53875 -0.05815 -0.53666 C -0.05711 -0.52926 -0.0552 -0.52302 -0.05329 -0.51608 C -0.05485 -0.50798 -0.05781 -0.4948 -0.06197 -0.48878 C -0.06267 -0.48624 -0.06354 -0.48369 -0.06406 -0.48115 C -0.0644 -0.47976 -0.06492 -0.47722 -0.06492 -0.47722 " pathEditMode="relative" ptsTypes="ffffffffffffffffffffffffffff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C 0.00052 -0.0132 -3.125E-6 -0.01737 0.00248 -0.02686 C 0.00469 -0.06505 0.00144 -0.10301 -0.00169 -0.14074 C -0.00338 -0.16042 -0.00208 -0.18264 -0.00573 -0.20162 C -0.01458 -0.24653 -0.02343 -0.29028 -0.03854 -0.33172 C -0.04961 -0.36274 -0.06367 -0.39213 -0.08255 -0.41389 C -0.08815 -0.42037 -0.09218 -0.42801 -0.09869 -0.43264 C -0.10586 -0.44283 -0.10117 -0.43704 -0.11445 -0.44792 C -0.12044 -0.45278 -0.12617 -0.46088 -0.13229 -0.46528 C -0.13502 -0.46713 -0.13841 -0.46737 -0.14127 -0.46875 C -0.14817 -0.46667 -0.15026 -0.4632 -0.15429 -0.45487 C -0.1556 -0.44607 -0.15989 -0.43449 -0.15989 -0.4257 C -0.16028 -0.40857 -0.15989 -0.39121 -0.15989 -0.37408 " pathEditMode="relative" rAng="0" ptsTypes="AAAAAAAAAAAAA">
                                      <p:cBhvr>
                                        <p:cTn id="1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-234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8 4.44444E-6 C -0.00898 -0.00764 -0.00964 -0.01389 -0.01237 -0.02037 C -0.01354 -0.02732 -0.01615 -0.02825 -0.01784 -0.03542 C -0.02018 -0.04422 -0.02161 -0.05394 -0.025 -0.06227 C -0.02656 -0.07385 -0.03008 -0.08496 -0.03216 -0.0963 C -0.03424 -0.10787 -0.03555 -0.11899 -0.03763 -0.13056 C -0.03854 -0.14237 -0.03945 -0.15371 -0.03997 -0.16575 C -0.03971 -0.18056 -0.0401 -0.20973 -0.03763 -0.22778 C -0.03138 -0.27107 -0.01706 -0.31852 -0.00221 -0.35579 C 0.00664 -0.37801 0.0138 -0.40371 0.02526 -0.42315 C 0.02943 -0.4301 0.03503 -0.43936 0.04036 -0.44584 C 0.04362 -0.44977 0.04805 -0.45186 0.05039 -0.45718 C 0.06029 -0.4794 0.07656 -0.49445 0.09062 -0.50903 C 0.09987 -0.51852 0.10846 -0.52616 0.11797 -0.53426 C 0.12057 -0.53635 0.12253 -0.54005 0.12513 -0.54167 C 0.13411 -0.54815 0.14505 -0.55209 0.1543 -0.55695 C 0.16315 -0.56181 0.17161 -0.56783 0.18099 -0.56968 C 0.19492 -0.5757 0.20729 -0.57871 0.22187 -0.57987 C 0.22695 -0.58172 0.2319 -0.58311 0.23685 -0.58473 C 0.24336 -0.59237 0.25326 -0.59676 0.26107 -0.60024 C 0.27148 -0.61112 0.28281 -0.61482 0.29414 -0.62176 C 0.29896 -0.62477 0.30352 -0.6294 0.30833 -0.63172 C 0.3099 -0.6345 0.31159 -0.6345 0.31302 -0.63681 " pathEditMode="relative" rAng="0" ptsTypes="AAAAAAAAAAAAAAAAAAAAAAA">
                                      <p:cBhvr>
                                        <p:cTn id="22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-31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88295E-6 C 0.00121 -0.0074 0.00225 -0.01457 0.00381 -0.02197 C 0.00711 -0.05852 0.00503 -0.09114 0.00381 -0.12931 C 0.00364 -0.13416 0.00329 -0.13879 0.00295 -0.14365 C 0.00243 -0.15012 0.00086 -0.16308 0.00086 -0.16308 C -0.0007 -0.21906 -0.00521 -0.27828 -0.0165 -0.33241 C -0.02049 -0.37242 -0.02796 -0.41221 -0.03785 -0.45015 C -0.04358 -0.47235 -0.0474 -0.49641 -0.05539 -0.51746 C -0.0566 -0.5207 -0.05886 -0.52324 -0.06025 -0.52648 C -0.07292 -0.55794 -0.08386 -0.59241 -0.10782 -0.61184 C -0.11216 -0.62063 -0.11945 -0.62503 -0.12622 -0.62988 C -0.1382 -0.63844 -0.1507 -0.64585 -0.1632 -0.65325 C -0.16841 -0.65625 -0.17327 -0.66065 -0.17865 -0.66227 C -0.18264 -0.66481 -0.18612 -0.66828 -0.19028 -0.67013 C -0.19289 -0.66967 -0.19653 -0.67152 -0.1981 -0.66875 C -0.19862 -0.66759 -0.1948 -0.64561 -0.19428 -0.64284 C -0.19376 -0.63937 -0.19271 -0.63613 -0.19219 -0.63266 C -0.19185 -0.63058 -0.19132 -0.62618 -0.19132 -0.62618 " pathEditMode="relative" ptsTypes="fffffffffffffffffA">
                                      <p:cBhvr>
                                        <p:cTn id="2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42147E-6 C 0.00156 -0.01458 0.00278 -0.03031 0.00677 -0.04419 C 0.0099 -0.07102 0.00851 -0.05529 0.00972 -0.09184 C 0.00938 -0.13463 0.00955 -0.1772 0.00868 -0.21999 C 0.00834 -0.23456 0.004 -0.24914 0.00104 -0.26279 C -0.0033 -0.28268 -0.00642 -0.3028 -0.01163 -0.32224 C -0.01562 -0.33681 -0.01649 -0.353 -0.02031 -0.36757 C -0.03107 -0.40967 -0.02969 -0.39487 -0.04375 -0.4335 C -0.0467 -0.4416 -0.04844 -0.44992 -0.05139 -0.45802 C -0.05573 -0.46982 -0.06059 -0.48138 -0.0651 -0.49295 C -0.07153 -0.50937 -0.0743 -0.52811 -0.08055 -0.54477 C -0.0901 -0.57021 -0.10121 -0.59427 -0.11267 -0.61833 C -0.12535 -0.64516 -0.13854 -0.67084 -0.15139 -0.69744 C -0.15503 -0.70484 -0.1618 -0.70854 -0.16701 -0.71409 C -0.1901 -0.73884 -0.22066 -0.77169 -0.25052 -0.78025 C -0.25486 -0.78418 -0.26094 -0.78557 -0.26597 -0.78788 C -0.26857 -0.78742 -0.27135 -0.78765 -0.27378 -0.7865 C -0.275 -0.7858 -0.27569 -0.78372 -0.27673 -0.7828 C -0.27969 -0.78025 -0.2835 -0.77886 -0.28646 -0.77632 C -0.28837 -0.7673 -0.29201 -0.75804 -0.29618 -0.75041 C -0.29774 -0.74763 -0.30087 -0.74532 -0.30087 -0.74139 " pathEditMode="relative" ptsTypes="ffffffffffffffffffff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7.40741E-7 C 0.01081 -0.01065 0.0155 -0.0213 0.01901 -0.03102 C 0.02136 -0.0375 0.01862 -0.03195 0.02071 -0.03958 C 0.0237 -0.04977 0.0267 -0.06019 0.02943 -0.07037 C 0.03125 -0.07801 0.03125 -0.0831 0.03542 -0.08889 C 0.03789 -0.10857 0.03412 -0.0882 0.03907 -0.09884 C 0.03972 -0.10023 0.03933 -0.10232 0.03985 -0.1037 C 0.04154 -0.11065 0.04323 -0.11782 0.04519 -0.12477 C 0.04649 -0.13542 0.04753 -0.14676 0.05026 -0.15695 C 0.05196 -0.17824 0.05313 -0.19977 0.05729 -0.2206 C 0.05795 -0.22847 0.05834 -0.2338 0.06068 -0.24051 C 0.06198 -0.24861 0.06302 -0.25695 0.06433 -0.26528 C 0.06498 -0.2757 0.06667 -0.28542 0.06758 -0.29583 C 0.0694 -0.31644 0.06966 -0.33889 0.07644 -0.35764 C 0.07735 -0.36435 0.07878 -0.3706 0.08164 -0.37616 C 0.08269 -0.38704 0.08503 -0.39769 0.08672 -0.4081 C 0.0875 -0.42431 0.08815 -0.44005 0.08946 -0.45625 C 0.08894 -0.51157 0.09206 -0.53889 0.08672 -0.58195 C 0.0862 -0.59907 0.08425 -0.6125 0.08164 -0.6287 C 0.07917 -0.64329 0.08151 -0.63727 0.078 -0.64491 C 0.07644 -0.65741 0.06823 -0.67361 0.05977 -0.6794 C 0.05847 -0.68032 0.0569 -0.68009 0.05547 -0.68056 C 0.03724 -0.68681 0.02435 -0.68657 0.00248 -0.68912 C -0.00169 -0.69352 -0.00612 -0.69491 -0.01054 -0.69907 C -0.0125 -0.70116 -0.01432 -0.70394 -0.01666 -0.70532 C -0.01966 -0.70695 -0.02291 -0.70671 -0.02617 -0.70764 C -0.03672 -0.71343 -0.03242 -0.71157 -0.03919 -0.71389 C -0.04414 -0.71736 -0.04935 -0.71898 -0.05481 -0.72014 C -0.07031 -0.73056 -0.08763 -0.72986 -0.10429 -0.73102 C -0.12343 -0.73056 -0.14362 -0.73912 -0.16172 -0.72986 C -0.16771 -0.72685 -0.1608 -0.71181 -0.15989 -0.70278 C -0.15898 -0.69097 -0.15299 -0.68032 -0.15299 -0.66829 " pathEditMode="relative" rAng="0" ptsTypes="AAAAAAAAAAAAAAAAAAAAAAAAAAAAAAAA">
                                      <p:cBhvr>
                                        <p:cTn id="34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36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11706726" y="0"/>
            <a:ext cx="485274" cy="421105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4219576" y="304801"/>
            <a:ext cx="48041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>
                <a:solidFill>
                  <a:srgbClr val="FF0066"/>
                </a:solidFill>
              </a:rPr>
              <a:t>Молодцы!</a:t>
            </a:r>
          </a:p>
        </p:txBody>
      </p:sp>
      <p:pic>
        <p:nvPicPr>
          <p:cNvPr id="48133" name="Picture 9" descr="Домов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2889" y="1295401"/>
            <a:ext cx="4084637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188495" y="6259513"/>
            <a:ext cx="381000" cy="3810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1"/>
          <p:cNvSpPr txBox="1">
            <a:spLocks noChangeArrowheads="1"/>
          </p:cNvSpPr>
          <p:nvPr/>
        </p:nvSpPr>
        <p:spPr bwMode="auto">
          <a:xfrm>
            <a:off x="3200400" y="4572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>
                <a:solidFill>
                  <a:srgbClr val="FF0000"/>
                </a:solidFill>
              </a:rPr>
              <a:t>Твёрдые - мягкие</a:t>
            </a:r>
          </a:p>
        </p:txBody>
      </p:sp>
      <p:sp>
        <p:nvSpPr>
          <p:cNvPr id="52226" name="TextBox 2"/>
          <p:cNvSpPr txBox="1">
            <a:spLocks noChangeArrowheads="1"/>
          </p:cNvSpPr>
          <p:nvPr/>
        </p:nvSpPr>
        <p:spPr bwMode="auto">
          <a:xfrm>
            <a:off x="914400" y="1318162"/>
            <a:ext cx="964276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66FF"/>
                </a:solidFill>
              </a:rPr>
              <a:t>Цель: развитие умения </a:t>
            </a:r>
            <a:r>
              <a:rPr lang="ru-RU" sz="2000" dirty="0" smtClean="0">
                <a:solidFill>
                  <a:srgbClr val="0066FF"/>
                </a:solidFill>
              </a:rPr>
              <a:t>различать </a:t>
            </a:r>
            <a:r>
              <a:rPr lang="ru-RU" sz="2000" dirty="0">
                <a:solidFill>
                  <a:srgbClr val="0066FF"/>
                </a:solidFill>
              </a:rPr>
              <a:t>твердые и мягкие согласные в начале </a:t>
            </a:r>
            <a:r>
              <a:rPr lang="ru-RU" sz="2000" dirty="0" smtClean="0">
                <a:solidFill>
                  <a:srgbClr val="0066FF"/>
                </a:solidFill>
              </a:rPr>
              <a:t>слов.</a:t>
            </a:r>
            <a:endParaRPr lang="ru-RU" sz="2000" dirty="0">
              <a:solidFill>
                <a:srgbClr val="0066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66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</a:rPr>
              <a:t>Ход игры: </a:t>
            </a:r>
            <a:r>
              <a:rPr lang="ru-RU" sz="2000" dirty="0" smtClean="0">
                <a:solidFill>
                  <a:srgbClr val="000000"/>
                </a:solidFill>
              </a:rPr>
              <a:t>дети называют предметы по порядку, выделяют первый </a:t>
            </a:r>
            <a:r>
              <a:rPr lang="ru-RU" sz="2000" dirty="0">
                <a:solidFill>
                  <a:srgbClr val="000000"/>
                </a:solidFill>
              </a:rPr>
              <a:t>звук в </a:t>
            </a:r>
            <a:r>
              <a:rPr lang="ru-RU" sz="2000" dirty="0" smtClean="0">
                <a:solidFill>
                  <a:srgbClr val="000000"/>
                </a:solidFill>
              </a:rPr>
              <a:t>слове, </a:t>
            </a:r>
            <a:r>
              <a:rPr lang="ru-RU" sz="2000" dirty="0">
                <a:solidFill>
                  <a:srgbClr val="000000"/>
                </a:solidFill>
              </a:rPr>
              <a:t>определяют его мягкость или твердость</a:t>
            </a:r>
            <a:r>
              <a:rPr lang="ru-RU" sz="2000" dirty="0" smtClean="0">
                <a:solidFill>
                  <a:srgbClr val="000000"/>
                </a:solidFill>
              </a:rPr>
              <a:t>, называют цвет домика, в который следует поместить предмет. В синий домик предметы, которые начинаются с твердых звуков, в зеленый – с мягких.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</a:rPr>
              <a:t>Родителям: </a:t>
            </a:r>
            <a:r>
              <a:rPr lang="ru-RU" sz="2000" dirty="0">
                <a:solidFill>
                  <a:srgbClr val="000000"/>
                </a:solidFill>
              </a:rPr>
              <a:t>1.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Предложите ребенку назвать предмет, назвать звук, с которого начинается слово.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</a:rPr>
              <a:t>2. Спросите, мягкий это звук или твердый? Попросите произнести его отчетливо.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</a:rPr>
              <a:t>3. Спросите, в какой домик нужно поместить этот предмет и почему?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</a:rPr>
              <a:t>4. Щелкнув мышкой, ребенок самостоятельно сможет проверить своё предположение.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811000" y="0"/>
            <a:ext cx="381000" cy="3810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1474116" y="6063916"/>
            <a:ext cx="381000" cy="3810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4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427844" y="510407"/>
            <a:ext cx="4129885" cy="3387824"/>
            <a:chOff x="495300" y="457200"/>
            <a:chExt cx="1752600" cy="1828800"/>
          </a:xfrm>
          <a:solidFill>
            <a:srgbClr val="0066FF"/>
          </a:solidFill>
        </p:grpSpPr>
        <p:sp>
          <p:nvSpPr>
            <p:cNvPr id="5" name="Блок-схема: процесс 4"/>
            <p:cNvSpPr/>
            <p:nvPr/>
          </p:nvSpPr>
          <p:spPr>
            <a:xfrm>
              <a:off x="685800" y="990600"/>
              <a:ext cx="1371600" cy="1295400"/>
            </a:xfrm>
            <a:prstGeom prst="flowChartProcess">
              <a:avLst/>
            </a:prstGeom>
            <a:grpFill/>
            <a:ln w="25400" cap="flat" cmpd="sng" algn="ctr">
              <a:solidFill>
                <a:srgbClr val="E7F3C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E7EFB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>
              <a:off x="495300" y="457200"/>
              <a:ext cx="1752600" cy="533400"/>
            </a:xfrm>
            <a:prstGeom prst="triangle">
              <a:avLst/>
            </a:prstGeom>
            <a:grpFill/>
            <a:ln w="25400" cap="flat" cmpd="sng" algn="ctr">
              <a:solidFill>
                <a:srgbClr val="E7F3C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E7EFB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93032" y="510406"/>
            <a:ext cx="3986463" cy="3387825"/>
            <a:chOff x="495300" y="457200"/>
            <a:chExt cx="1752600" cy="1828800"/>
          </a:xfrm>
          <a:solidFill>
            <a:srgbClr val="0066FF"/>
          </a:solidFill>
        </p:grpSpPr>
        <p:sp>
          <p:nvSpPr>
            <p:cNvPr id="8" name="Блок-схема: процесс 7"/>
            <p:cNvSpPr/>
            <p:nvPr/>
          </p:nvSpPr>
          <p:spPr>
            <a:xfrm>
              <a:off x="685800" y="990600"/>
              <a:ext cx="1371600" cy="1295400"/>
            </a:xfrm>
            <a:prstGeom prst="flowChartProcess">
              <a:avLst/>
            </a:prstGeom>
            <a:solidFill>
              <a:srgbClr val="2CD46C"/>
            </a:solidFill>
            <a:ln w="25400" cap="flat" cmpd="sng" algn="ctr">
              <a:solidFill>
                <a:srgbClr val="E7F3C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E7EFB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495300" y="457200"/>
              <a:ext cx="1752600" cy="533400"/>
            </a:xfrm>
            <a:prstGeom prst="triangle">
              <a:avLst/>
            </a:prstGeom>
            <a:solidFill>
              <a:srgbClr val="2CD46C"/>
            </a:solidFill>
            <a:ln w="25400" cap="flat" cmpd="sng" algn="ctr">
              <a:solidFill>
                <a:srgbClr val="E7F3C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E7EFB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Солнце 9"/>
          <p:cNvSpPr/>
          <p:nvPr/>
        </p:nvSpPr>
        <p:spPr>
          <a:xfrm>
            <a:off x="3740728" y="95003"/>
            <a:ext cx="4358244" cy="2945080"/>
          </a:xfrm>
          <a:prstGeom prst="sun">
            <a:avLst/>
          </a:prstGeom>
          <a:solidFill>
            <a:srgbClr val="FFFF00"/>
          </a:solidFill>
          <a:ln w="25400" cap="flat" cmpd="sng" algn="ctr">
            <a:solidFill>
              <a:srgbClr val="E7F3C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dirty="0" smtClean="0">
              <a:solidFill>
                <a:srgbClr val="FF0000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rgbClr val="FF0000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rgbClr val="FF0000"/>
                </a:solidFill>
                <a:latin typeface="Arial"/>
              </a:rPr>
              <a:t>Звуки</a:t>
            </a:r>
            <a:endParaRPr lang="en-US" sz="2400" b="1" kern="0" dirty="0" smtClean="0">
              <a:solidFill>
                <a:srgbClr val="FF0000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[</a:t>
            </a:r>
            <a:r>
              <a:rPr lang="ru-RU" sz="2400" b="1" dirty="0">
                <a:solidFill>
                  <a:srgbClr val="FF0000"/>
                </a:solidFill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</a:rPr>
              <a:t>]</a:t>
            </a:r>
            <a:r>
              <a:rPr lang="en-US" sz="2400" b="1" dirty="0" smtClean="0">
                <a:solidFill>
                  <a:srgbClr val="FF0000"/>
                </a:solidFill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</a:rPr>
              <a:t>[С']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[</a:t>
            </a:r>
            <a:r>
              <a:rPr lang="ru-RU" sz="2400" b="1" dirty="0">
                <a:solidFill>
                  <a:srgbClr val="FF0000"/>
                </a:solidFill>
              </a:rPr>
              <a:t>З</a:t>
            </a:r>
            <a:r>
              <a:rPr lang="ru-RU" sz="2400" b="1" dirty="0" smtClean="0">
                <a:solidFill>
                  <a:srgbClr val="FF0000"/>
                </a:solidFill>
              </a:rPr>
              <a:t>]</a:t>
            </a:r>
            <a:r>
              <a:rPr lang="en-US" sz="2400" b="1" dirty="0" smtClean="0">
                <a:solidFill>
                  <a:srgbClr val="FF0000"/>
                </a:solidFill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</a:rPr>
              <a:t>[</a:t>
            </a:r>
            <a:r>
              <a:rPr lang="ru-RU" sz="2400" b="1" dirty="0">
                <a:solidFill>
                  <a:srgbClr val="FF0000"/>
                </a:solidFill>
              </a:rPr>
              <a:t>З']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 smtClean="0">
              <a:solidFill>
                <a:srgbClr val="FF0000"/>
              </a:solidFill>
              <a:latin typeface="Arial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" y="4538222"/>
            <a:ext cx="1610225" cy="1610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9099" flipH="1">
            <a:off x="1767860" y="4413052"/>
            <a:ext cx="877059" cy="21998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850" y="4103935"/>
            <a:ext cx="2117345" cy="15648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297" y="5112210"/>
            <a:ext cx="1496275" cy="14923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00" y="4858800"/>
            <a:ext cx="2189499" cy="19992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21" y="4921237"/>
            <a:ext cx="1082503" cy="15799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94" y="4538222"/>
            <a:ext cx="1335249" cy="120112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731">
            <a:off x="10397039" y="4442358"/>
            <a:ext cx="1513059" cy="1746571"/>
          </a:xfrm>
          <a:prstGeom prst="rect">
            <a:avLst/>
          </a:prstGeom>
        </p:spPr>
      </p:pic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11557729" y="6297169"/>
            <a:ext cx="381000" cy="3810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sp>
        <p:nvSpPr>
          <p:cNvPr id="28" name="Управляющая кнопка: назад 27">
            <a:hlinkClick r:id="rId12" action="ppaction://hlinksldjump" highlightClick="1"/>
          </p:cNvPr>
          <p:cNvSpPr/>
          <p:nvPr/>
        </p:nvSpPr>
        <p:spPr>
          <a:xfrm>
            <a:off x="188495" y="6259513"/>
            <a:ext cx="381000" cy="3810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sp>
        <p:nvSpPr>
          <p:cNvPr id="29" name="Управляющая кнопка: домой 28">
            <a:hlinkClick r:id="rId13" action="ppaction://hlinksldjump" highlightClick="1"/>
          </p:cNvPr>
          <p:cNvSpPr/>
          <p:nvPr/>
        </p:nvSpPr>
        <p:spPr>
          <a:xfrm>
            <a:off x="11811000" y="0"/>
            <a:ext cx="381000" cy="3810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0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-0.15579 C -3.33333E-6 -0.22547 0.16615 -0.31135 0.30105 -0.31135 L 0.60222 -0.31135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-155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-0.03411 4.81481E-6 C -0.04948 4.81481E-6 -0.06823 -0.09723 -0.06823 -0.17593 L -0.06823 -0.35186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-17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2.5E-6 -0.19167 C 2.5E-6 -0.27755 0.16041 -0.38287 0.29075 -0.38287 L 0.58151 -0.38287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76" y="-19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-0.26575 C 3.125E-6 -0.38496 -0.0849 -0.53079 -0.15378 -0.53079 L -0.30782 -0.53079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-26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4236 L -0.2819 -0.3828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-2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1.04167E-6 -0.24699 C -1.04167E-6 -0.35787 0.05195 -0.49398 0.09427 -0.49398 L 0.18854 -0.49398 " pathEditMode="relative" rAng="0" ptsTypes="AA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2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2383 -0.4328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2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85 -0.01944 L -0.63165 -0.5604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25" y="-27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9" descr="Ко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9149" y="1276015"/>
            <a:ext cx="3851828" cy="550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3949149" y="482768"/>
            <a:ext cx="27895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FF0066"/>
                </a:solidFill>
              </a:rPr>
              <a:t>Класс!</a:t>
            </a:r>
            <a:endParaRPr lang="ru-RU" sz="6000" b="1" dirty="0">
              <a:solidFill>
                <a:srgbClr val="FF0066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1811000" y="0"/>
            <a:ext cx="381000" cy="3810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188495" y="6259513"/>
            <a:ext cx="381000" cy="3810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8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>
            <a:spLocks noChangeArrowheads="1"/>
          </p:cNvSpPr>
          <p:nvPr/>
        </p:nvSpPr>
        <p:spPr bwMode="auto">
          <a:xfrm>
            <a:off x="2438400" y="609600"/>
            <a:ext cx="7315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</a:rPr>
              <a:t>Где прячется звук?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424049" y="1450842"/>
            <a:ext cx="9798133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66FF"/>
                </a:solidFill>
              </a:rPr>
              <a:t>Цель: развитие умения определять </a:t>
            </a:r>
            <a:r>
              <a:rPr lang="ru-RU" sz="2000" dirty="0" smtClean="0">
                <a:solidFill>
                  <a:srgbClr val="0066FF"/>
                </a:solidFill>
              </a:rPr>
              <a:t>место звука </a:t>
            </a:r>
            <a:r>
              <a:rPr lang="ru-RU" sz="2000" dirty="0">
                <a:solidFill>
                  <a:srgbClr val="0066FF"/>
                </a:solidFill>
              </a:rPr>
              <a:t>в слове.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</a:rPr>
              <a:t>Ход игры</a:t>
            </a:r>
            <a:r>
              <a:rPr lang="ru-RU" sz="2000" dirty="0" smtClean="0">
                <a:solidFill>
                  <a:srgbClr val="000000"/>
                </a:solidFill>
              </a:rPr>
              <a:t>: дети называют предмет, </a:t>
            </a:r>
            <a:r>
              <a:rPr lang="ru-RU" sz="2000" dirty="0">
                <a:solidFill>
                  <a:srgbClr val="000000"/>
                </a:solidFill>
              </a:rPr>
              <a:t>проговаривают слово, выделяя голосом заданный звук, </a:t>
            </a:r>
            <a:r>
              <a:rPr lang="ru-RU" sz="2000" dirty="0" smtClean="0">
                <a:solidFill>
                  <a:srgbClr val="000000"/>
                </a:solidFill>
              </a:rPr>
              <a:t>определяют место звука в слове (в начале слова, в середине, в конце слова).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</a:rPr>
              <a:t>Родителям</a:t>
            </a:r>
            <a:r>
              <a:rPr lang="ru-RU" b="1" dirty="0">
                <a:solidFill>
                  <a:srgbClr val="000000"/>
                </a:solidFill>
              </a:rPr>
              <a:t>: </a:t>
            </a:r>
            <a:r>
              <a:rPr lang="ru-RU" dirty="0">
                <a:solidFill>
                  <a:srgbClr val="000000"/>
                </a:solidFill>
              </a:rPr>
              <a:t>1.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Попросите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ребенка назвать звук, который везет паровоз. Скажите, что в вагончики нужно поместить предметы, в которых встречается этот звук.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2. Объясните, что в первом вагончике «поедет» предмет, в котором заданный звук стоит в начале слова, во втором вагоне «поедет» предмет, в названии которого заданный звук «спрятался» в середине слова, в третьем - </a:t>
            </a:r>
            <a:r>
              <a:rPr lang="ru-RU" dirty="0">
                <a:solidFill>
                  <a:srgbClr val="000000"/>
                </a:solidFill>
              </a:rPr>
              <a:t>«поедет» предмет, в названии которого заданный звук «спрятался» в </a:t>
            </a:r>
            <a:r>
              <a:rPr lang="ru-RU" dirty="0" smtClean="0">
                <a:solidFill>
                  <a:srgbClr val="000000"/>
                </a:solidFill>
              </a:rPr>
              <a:t>конце слова.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3. Попросите назвать предметы и определить где в слове «спрятался» звук. Спросите, в каком вагончике поедет этот предмет? (в первом, втором или третьем?)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4. Щелкнув мышкой, ребенок самостоятельно сможет проверить своё предположение.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11706726" y="0"/>
            <a:ext cx="485274" cy="421105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557729" y="6297169"/>
            <a:ext cx="381000" cy="3810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EF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4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508</Words>
  <Application>Microsoft Office PowerPoint</Application>
  <PresentationFormat>Широкоэкранный</PresentationFormat>
  <Paragraphs>44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Times New Roman</vt:lpstr>
      <vt:lpstr>Wingdings 3</vt:lpstr>
      <vt:lpstr>Сектор</vt:lpstr>
      <vt:lpstr>играем со звуками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Поиграем со звуками</dc:title>
  <dc:creator>Валентина</dc:creator>
  <cp:lastModifiedBy>Валентина</cp:lastModifiedBy>
  <cp:revision>59</cp:revision>
  <dcterms:created xsi:type="dcterms:W3CDTF">2018-02-18T15:30:11Z</dcterms:created>
  <dcterms:modified xsi:type="dcterms:W3CDTF">2020-05-13T14:50:53Z</dcterms:modified>
</cp:coreProperties>
</file>