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81" r:id="rId3"/>
    <p:sldId id="275" r:id="rId4"/>
    <p:sldId id="257" r:id="rId5"/>
    <p:sldId id="258" r:id="rId6"/>
    <p:sldId id="273" r:id="rId7"/>
    <p:sldId id="276" r:id="rId8"/>
    <p:sldId id="259" r:id="rId9"/>
    <p:sldId id="260" r:id="rId10"/>
    <p:sldId id="261" r:id="rId11"/>
    <p:sldId id="262" r:id="rId12"/>
    <p:sldId id="263" r:id="rId13"/>
    <p:sldId id="264" r:id="rId14"/>
    <p:sldId id="277" r:id="rId15"/>
    <p:sldId id="265" r:id="rId16"/>
    <p:sldId id="266" r:id="rId17"/>
    <p:sldId id="278" r:id="rId18"/>
    <p:sldId id="267" r:id="rId19"/>
    <p:sldId id="268" r:id="rId20"/>
    <p:sldId id="269" r:id="rId21"/>
    <p:sldId id="270" r:id="rId22"/>
    <p:sldId id="271" r:id="rId23"/>
    <p:sldId id="272" r:id="rId24"/>
    <p:sldId id="279" r:id="rId25"/>
    <p:sldId id="280" r:id="rId2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Родители" initials="Р" lastIdx="1" clrIdx="0"/>
</p:cmAuthorLst>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C9EA48-43BF-4249-9AAB-156E684A0AE0}" type="datetimeFigureOut">
              <a:rPr lang="ru-RU" smtClean="0"/>
              <a:pPr/>
              <a:t>26.04.2020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3D34A5-7617-48EB-A402-62C6C0460317}"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A43CF5B2-13E7-4515-B0AE-DCC53711AEAB}" type="datetimeFigureOut">
              <a:rPr lang="ru-RU" smtClean="0"/>
              <a:pPr/>
              <a:t>26.04.2020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2763655-875D-445C-BE91-238760D6E45D}"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43CF5B2-13E7-4515-B0AE-DCC53711AEAB}" type="datetimeFigureOut">
              <a:rPr lang="ru-RU" smtClean="0"/>
              <a:pPr/>
              <a:t>26.04.2020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2763655-875D-445C-BE91-238760D6E45D}"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43CF5B2-13E7-4515-B0AE-DCC53711AEAB}" type="datetimeFigureOut">
              <a:rPr lang="ru-RU" smtClean="0"/>
              <a:pPr/>
              <a:t>26.04.2020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2763655-875D-445C-BE91-238760D6E45D}"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43CF5B2-13E7-4515-B0AE-DCC53711AEAB}" type="datetimeFigureOut">
              <a:rPr lang="ru-RU" smtClean="0"/>
              <a:pPr/>
              <a:t>26.04.2020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2763655-875D-445C-BE91-238760D6E45D}"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A43CF5B2-13E7-4515-B0AE-DCC53711AEAB}" type="datetimeFigureOut">
              <a:rPr lang="ru-RU" smtClean="0"/>
              <a:pPr/>
              <a:t>26.04.2020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2763655-875D-445C-BE91-238760D6E45D}"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A43CF5B2-13E7-4515-B0AE-DCC53711AEAB}" type="datetimeFigureOut">
              <a:rPr lang="ru-RU" smtClean="0"/>
              <a:pPr/>
              <a:t>26.04.2020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2763655-875D-445C-BE91-238760D6E45D}"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A43CF5B2-13E7-4515-B0AE-DCC53711AEAB}" type="datetimeFigureOut">
              <a:rPr lang="ru-RU" smtClean="0"/>
              <a:pPr/>
              <a:t>26.04.2020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02763655-875D-445C-BE91-238760D6E45D}"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A43CF5B2-13E7-4515-B0AE-DCC53711AEAB}" type="datetimeFigureOut">
              <a:rPr lang="ru-RU" smtClean="0"/>
              <a:pPr/>
              <a:t>26.04.2020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02763655-875D-445C-BE91-238760D6E45D}"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43CF5B2-13E7-4515-B0AE-DCC53711AEAB}" type="datetimeFigureOut">
              <a:rPr lang="ru-RU" smtClean="0"/>
              <a:pPr/>
              <a:t>26.04.2020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02763655-875D-445C-BE91-238760D6E45D}"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A43CF5B2-13E7-4515-B0AE-DCC53711AEAB}" type="datetimeFigureOut">
              <a:rPr lang="ru-RU" smtClean="0"/>
              <a:pPr/>
              <a:t>26.04.2020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2763655-875D-445C-BE91-238760D6E45D}"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A43CF5B2-13E7-4515-B0AE-DCC53711AEAB}" type="datetimeFigureOut">
              <a:rPr lang="ru-RU" smtClean="0"/>
              <a:pPr/>
              <a:t>26.04.2020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2763655-875D-445C-BE91-238760D6E45D}"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3CF5B2-13E7-4515-B0AE-DCC53711AEAB}" type="datetimeFigureOut">
              <a:rPr lang="ru-RU" smtClean="0"/>
              <a:pPr/>
              <a:t>26.04.2020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763655-875D-445C-BE91-238760D6E45D}"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descr="veselyie-rebyata-shablon-prevyu-3.png"/>
          <p:cNvPicPr>
            <a:picLocks noChangeAspect="1"/>
          </p:cNvPicPr>
          <p:nvPr/>
        </p:nvPicPr>
        <p:blipFill>
          <a:blip r:embed="rId2" cstate="print"/>
          <a:stretch>
            <a:fillRect/>
          </a:stretch>
        </p:blipFill>
        <p:spPr>
          <a:xfrm>
            <a:off x="16142" y="0"/>
            <a:ext cx="9127858" cy="6858000"/>
          </a:xfrm>
          <a:prstGeom prst="rect">
            <a:avLst/>
          </a:prstGeom>
        </p:spPr>
      </p:pic>
      <p:sp>
        <p:nvSpPr>
          <p:cNvPr id="25602" name="Rectangle 2"/>
          <p:cNvSpPr>
            <a:spLocks noChangeArrowheads="1"/>
          </p:cNvSpPr>
          <p:nvPr/>
        </p:nvSpPr>
        <p:spPr bwMode="auto">
          <a:xfrm>
            <a:off x="785786" y="1500174"/>
            <a:ext cx="6429420" cy="35394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Цель:</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p>
            <a:pPr lvl="0" algn="just" eaLnBrk="0" fontAlgn="base" hangingPunct="0">
              <a:spcBef>
                <a:spcPct val="0"/>
              </a:spcBef>
              <a:spcAft>
                <a:spcPct val="0"/>
              </a:spcAft>
            </a:pPr>
            <a:r>
              <a:rPr lang="ru-RU" sz="1400" dirty="0" smtClean="0">
                <a:latin typeface="Times New Roman" pitchFamily="18" charset="0"/>
                <a:cs typeface="Times New Roman" pitchFamily="18" charset="0"/>
              </a:rPr>
              <a:t>Развитии </a:t>
            </a:r>
            <a:r>
              <a:rPr lang="ru-RU" sz="1400" dirty="0" smtClean="0">
                <a:latin typeface="Times New Roman" pitchFamily="18" charset="0"/>
                <a:cs typeface="Times New Roman" pitchFamily="18" charset="0"/>
              </a:rPr>
              <a:t>творческих способностей детей дошкольного возраста посредством использования нетрадиционных техник рисования. </a:t>
            </a:r>
            <a:endParaRPr lang="ru-RU" sz="1400" dirty="0" smtClean="0">
              <a:latin typeface="Times New Roman" pitchFamily="18" charset="0"/>
              <a:cs typeface="Times New Roman" pitchFamily="18" charset="0"/>
            </a:endParaRPr>
          </a:p>
          <a:p>
            <a:pPr lvl="0" algn="just" eaLnBrk="0" fontAlgn="base" hangingPunct="0">
              <a:spcBef>
                <a:spcPct val="0"/>
              </a:spcBef>
              <a:spcAft>
                <a:spcPct val="0"/>
              </a:spcAft>
            </a:pPr>
            <a:r>
              <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Задачи:</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p>
            <a:pPr lvl="0" algn="just" eaLnBrk="0" fontAlgn="base" hangingPunct="0">
              <a:spcBef>
                <a:spcPct val="0"/>
              </a:spcBef>
              <a:spcAft>
                <a:spcPct val="0"/>
              </a:spcAft>
              <a:buFontTx/>
              <a:buChar char="•"/>
            </a:pPr>
            <a:r>
              <a:rPr lang="ru-RU" sz="1400" dirty="0" smtClean="0">
                <a:latin typeface="Times New Roman" pitchFamily="18" charset="0"/>
                <a:cs typeface="Times New Roman" pitchFamily="18" charset="0"/>
              </a:rPr>
              <a:t>Развивать детское творчество и творческое воображение путём создания творческих ситуаций в художественно-изобразительной деятельности</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Обучать приемам нетрадиционных техник изобразительной деятельности и способам изображения  с использованием различных материалов.</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Сформировать у детей зрительно-двигательную координацию и ловкость пальцев.</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Воспитывать у детей интерес к изобразительной деятельности.</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Обучать ловкости в обращении с  различным материалами, тренировать мышцы рук детей.</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Воспитывать усидчивость, аккуратность, доброжелательность, умение работать в коллективе и индивидуально.</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5" name="TextBox 14"/>
          <p:cNvSpPr txBox="1"/>
          <p:nvPr/>
        </p:nvSpPr>
        <p:spPr>
          <a:xfrm>
            <a:off x="2000232" y="214290"/>
            <a:ext cx="5500726" cy="1446550"/>
          </a:xfrm>
          <a:prstGeom prst="rect">
            <a:avLst/>
          </a:prstGeom>
          <a:noFill/>
        </p:spPr>
        <p:txBody>
          <a:bodyPr wrap="square" rtlCol="0">
            <a:spAutoFit/>
          </a:bodyPr>
          <a:lstStyle/>
          <a:p>
            <a:pPr algn="ct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r>
              <a:rPr lang="ru-RU" sz="36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сидимдома</a:t>
            </a:r>
            <a:endParaRPr lang="ru-RU"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r>
              <a:rPr lang="ru-RU"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Учимся рисовать</a:t>
            </a:r>
          </a:p>
          <a:p>
            <a:pPr algn="ctr"/>
            <a:r>
              <a:rPr lang="ru-RU"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Нетрадиционные техники рисования</a:t>
            </a:r>
            <a:endParaRPr lang="ru-RU"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6" name="TextBox 15"/>
          <p:cNvSpPr txBox="1"/>
          <p:nvPr/>
        </p:nvSpPr>
        <p:spPr>
          <a:xfrm>
            <a:off x="5072066" y="5072074"/>
            <a:ext cx="3500462" cy="1446550"/>
          </a:xfrm>
          <a:prstGeom prst="rect">
            <a:avLst/>
          </a:prstGeom>
          <a:noFill/>
        </p:spPr>
        <p:txBody>
          <a:bodyPr wrap="square" rtlCol="0">
            <a:spAutoFit/>
          </a:bodyPr>
          <a:lstStyle/>
          <a:p>
            <a:pPr algn="r"/>
            <a:r>
              <a:rPr lang="ru-RU" sz="1400" dirty="0" smtClean="0">
                <a:solidFill>
                  <a:schemeClr val="tx2">
                    <a:lumMod val="50000"/>
                  </a:schemeClr>
                </a:solidFill>
                <a:latin typeface="Times New Roman" pitchFamily="18" charset="0"/>
                <a:cs typeface="Times New Roman" pitchFamily="18" charset="0"/>
              </a:rPr>
              <a:t>Презентацию приготовила:</a:t>
            </a:r>
          </a:p>
          <a:p>
            <a:pPr algn="r"/>
            <a:r>
              <a:rPr lang="ru-RU" sz="1400" dirty="0" smtClean="0">
                <a:solidFill>
                  <a:schemeClr val="tx2">
                    <a:lumMod val="50000"/>
                  </a:schemeClr>
                </a:solidFill>
                <a:latin typeface="Times New Roman" pitchFamily="18" charset="0"/>
                <a:cs typeface="Times New Roman" pitchFamily="18" charset="0"/>
              </a:rPr>
              <a:t>Воспитатель группы №11</a:t>
            </a:r>
          </a:p>
          <a:p>
            <a:pPr algn="r"/>
            <a:r>
              <a:rPr lang="ru-RU" sz="1400" dirty="0" smtClean="0">
                <a:solidFill>
                  <a:schemeClr val="tx2">
                    <a:lumMod val="50000"/>
                  </a:schemeClr>
                </a:solidFill>
                <a:latin typeface="Times New Roman" pitchFamily="18" charset="0"/>
                <a:cs typeface="Times New Roman" pitchFamily="18" charset="0"/>
              </a:rPr>
              <a:t> «Колокольчик» </a:t>
            </a:r>
          </a:p>
          <a:p>
            <a:pPr algn="r"/>
            <a:r>
              <a:rPr lang="ru-RU" sz="1400" dirty="0" smtClean="0">
                <a:solidFill>
                  <a:schemeClr val="tx2">
                    <a:lumMod val="50000"/>
                  </a:schemeClr>
                </a:solidFill>
                <a:latin typeface="Times New Roman" pitchFamily="18" charset="0"/>
                <a:cs typeface="Times New Roman" pitchFamily="18" charset="0"/>
              </a:rPr>
              <a:t>МБДОУ №44 «Соловушка»</a:t>
            </a:r>
          </a:p>
          <a:p>
            <a:pPr algn="r"/>
            <a:r>
              <a:rPr lang="ru-RU" sz="1400" dirty="0" smtClean="0">
                <a:solidFill>
                  <a:schemeClr val="tx2">
                    <a:lumMod val="50000"/>
                  </a:schemeClr>
                </a:solidFill>
                <a:latin typeface="Times New Roman" pitchFamily="18" charset="0"/>
                <a:cs typeface="Times New Roman" pitchFamily="18" charset="0"/>
              </a:rPr>
              <a:t>Шевцова Инна Николаевна</a:t>
            </a:r>
            <a:endParaRPr lang="ru-RU" dirty="0" smtClean="0">
              <a:solidFill>
                <a:schemeClr val="tx2">
                  <a:lumMod val="50000"/>
                </a:schemeClr>
              </a:solidFill>
              <a:latin typeface="Times New Roman" pitchFamily="18" charset="0"/>
              <a:cs typeface="Times New Roman" pitchFamily="18" charset="0"/>
            </a:endParaRPr>
          </a:p>
          <a:p>
            <a:endParaRPr lang="ru-RU"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5984" y="642918"/>
            <a:ext cx="4429156" cy="369332"/>
          </a:xfrm>
          <a:prstGeom prst="rect">
            <a:avLst/>
          </a:prstGeom>
          <a:noFill/>
        </p:spPr>
        <p:txBody>
          <a:bodyPr wrap="square" rtlCol="0">
            <a:spAutoFit/>
          </a:bodyPr>
          <a:lstStyle/>
          <a:p>
            <a:r>
              <a:rPr lang="ru-RU" b="1" dirty="0" smtClean="0">
                <a:latin typeface="Times New Roman" pitchFamily="18" charset="0"/>
                <a:cs typeface="Times New Roman" pitchFamily="18" charset="0"/>
              </a:rPr>
              <a:t>Картинки в технике паспарту</a:t>
            </a:r>
            <a:endParaRPr lang="ru-RU" b="1" dirty="0">
              <a:latin typeface="Times New Roman" pitchFamily="18" charset="0"/>
              <a:cs typeface="Times New Roman" pitchFamily="18" charset="0"/>
            </a:endParaRPr>
          </a:p>
        </p:txBody>
      </p:sp>
      <p:sp>
        <p:nvSpPr>
          <p:cNvPr id="4" name="TextBox 3"/>
          <p:cNvSpPr txBox="1"/>
          <p:nvPr/>
        </p:nvSpPr>
        <p:spPr>
          <a:xfrm>
            <a:off x="5000628" y="1428736"/>
            <a:ext cx="3071834" cy="1815882"/>
          </a:xfrm>
          <a:prstGeom prst="rect">
            <a:avLst/>
          </a:prstGeom>
          <a:noFill/>
        </p:spPr>
        <p:txBody>
          <a:bodyPr wrap="square" rtlCol="0">
            <a:spAutoFit/>
          </a:bodyPr>
          <a:lstStyle/>
          <a:p>
            <a:r>
              <a:rPr lang="ru-RU" sz="1400" dirty="0" smtClean="0">
                <a:latin typeface="Times New Roman" pitchFamily="18" charset="0"/>
                <a:cs typeface="Times New Roman" pitchFamily="18" charset="0"/>
              </a:rPr>
              <a:t>В центре листа нарисуйте  картинку (яблоко, груша, рыбка и т.д.). Далее предмет вырезается по контуру. Получается паспарту.  Ребенку дается лист бумаги который он закрашивает при помощи любой техники  (ладошками, пальцами, мыльными пузырями, губкой и т.д.).</a:t>
            </a:r>
            <a:endParaRPr lang="ru-RU" sz="1400" dirty="0">
              <a:latin typeface="Times New Roman" pitchFamily="18" charset="0"/>
              <a:cs typeface="Times New Roman" pitchFamily="18" charset="0"/>
            </a:endParaRPr>
          </a:p>
        </p:txBody>
      </p:sp>
      <p:sp>
        <p:nvSpPr>
          <p:cNvPr id="5" name="TextBox 4"/>
          <p:cNvSpPr txBox="1"/>
          <p:nvPr/>
        </p:nvSpPr>
        <p:spPr>
          <a:xfrm>
            <a:off x="1428728" y="3571876"/>
            <a:ext cx="5072098" cy="307777"/>
          </a:xfrm>
          <a:prstGeom prst="rect">
            <a:avLst/>
          </a:prstGeom>
          <a:noFill/>
        </p:spPr>
        <p:txBody>
          <a:bodyPr wrap="square" rtlCol="0">
            <a:spAutoFit/>
          </a:bodyPr>
          <a:lstStyle/>
          <a:p>
            <a:r>
              <a:rPr lang="ru-RU" sz="1400" dirty="0" smtClean="0">
                <a:latin typeface="Times New Roman" pitchFamily="18" charset="0"/>
                <a:cs typeface="Times New Roman" pitchFamily="18" charset="0"/>
              </a:rPr>
              <a:t>Паспарту наклеивается на раскрашенный лист бумаги.</a:t>
            </a:r>
            <a:endParaRPr lang="ru-RU" sz="1400" dirty="0">
              <a:latin typeface="Times New Roman" pitchFamily="18" charset="0"/>
              <a:cs typeface="Times New Roman" pitchFamily="18" charset="0"/>
            </a:endParaRPr>
          </a:p>
        </p:txBody>
      </p:sp>
      <p:pic>
        <p:nvPicPr>
          <p:cNvPr id="6" name="Рисунок 5" descr="6849576edbaa.jpg"/>
          <p:cNvPicPr/>
          <p:nvPr/>
        </p:nvPicPr>
        <p:blipFill>
          <a:blip r:embed="rId2" cstate="print"/>
          <a:srcRect/>
          <a:stretch>
            <a:fillRect/>
          </a:stretch>
        </p:blipFill>
        <p:spPr bwMode="auto">
          <a:xfrm>
            <a:off x="785786" y="1357298"/>
            <a:ext cx="2520000" cy="1990725"/>
          </a:xfrm>
          <a:prstGeom prst="rect">
            <a:avLst/>
          </a:prstGeom>
          <a:noFill/>
          <a:ln w="9525">
            <a:noFill/>
            <a:miter lim="800000"/>
            <a:headEnd/>
            <a:tailEnd/>
          </a:ln>
        </p:spPr>
      </p:pic>
      <p:pic>
        <p:nvPicPr>
          <p:cNvPr id="7" name="Рисунок 6" descr="Инна 218.jpg"/>
          <p:cNvPicPr>
            <a:picLocks noChangeAspect="1"/>
          </p:cNvPicPr>
          <p:nvPr/>
        </p:nvPicPr>
        <p:blipFill>
          <a:blip r:embed="rId3" cstate="print"/>
          <a:srcRect l="28125" t="21875" r="25000" b="12500"/>
          <a:stretch>
            <a:fillRect/>
          </a:stretch>
        </p:blipFill>
        <p:spPr>
          <a:xfrm>
            <a:off x="2000232" y="3929066"/>
            <a:ext cx="2297129" cy="2412000"/>
          </a:xfrm>
          <a:prstGeom prst="rect">
            <a:avLst/>
          </a:prstGeom>
        </p:spPr>
      </p:pic>
      <p:pic>
        <p:nvPicPr>
          <p:cNvPr id="8" name="Рисунок 7" descr="Инна 220.jpg"/>
          <p:cNvPicPr>
            <a:picLocks noChangeAspect="1"/>
          </p:cNvPicPr>
          <p:nvPr/>
        </p:nvPicPr>
        <p:blipFill>
          <a:blip r:embed="rId4" cstate="print"/>
          <a:srcRect l="21875" t="11458" r="22656" b="11458"/>
          <a:stretch>
            <a:fillRect/>
          </a:stretch>
        </p:blipFill>
        <p:spPr>
          <a:xfrm>
            <a:off x="5857884" y="3429000"/>
            <a:ext cx="2728700" cy="2844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43174" y="428604"/>
            <a:ext cx="3929090" cy="646331"/>
          </a:xfrm>
          <a:prstGeom prst="rect">
            <a:avLst/>
          </a:prstGeom>
          <a:noFill/>
        </p:spPr>
        <p:txBody>
          <a:bodyPr wrap="square" rtlCol="0">
            <a:spAutoFit/>
          </a:bodyPr>
          <a:lstStyle/>
          <a:p>
            <a:pPr algn="ctr"/>
            <a:r>
              <a:rPr lang="ru-RU" dirty="0" err="1" smtClean="0">
                <a:latin typeface="Times New Roman" pitchFamily="18" charset="0"/>
                <a:cs typeface="Times New Roman" pitchFamily="18" charset="0"/>
              </a:rPr>
              <a:t>Кляксография</a:t>
            </a:r>
            <a:endParaRPr lang="ru-RU" dirty="0" smtClean="0">
              <a:latin typeface="Times New Roman" pitchFamily="18" charset="0"/>
              <a:cs typeface="Times New Roman" pitchFamily="18" charset="0"/>
            </a:endParaRPr>
          </a:p>
          <a:p>
            <a:pPr algn="ctr"/>
            <a:r>
              <a:rPr lang="ru-RU" dirty="0" smtClean="0">
                <a:latin typeface="Times New Roman" pitchFamily="18" charset="0"/>
                <a:cs typeface="Times New Roman" pitchFamily="18" charset="0"/>
              </a:rPr>
              <a:t> (выдувание трубочкой)</a:t>
            </a:r>
            <a:endParaRPr lang="ru-RU" dirty="0">
              <a:latin typeface="Times New Roman" pitchFamily="18" charset="0"/>
              <a:cs typeface="Times New Roman" pitchFamily="18" charset="0"/>
            </a:endParaRPr>
          </a:p>
        </p:txBody>
      </p:sp>
      <p:sp>
        <p:nvSpPr>
          <p:cNvPr id="3" name="TextBox 2"/>
          <p:cNvSpPr txBox="1"/>
          <p:nvPr/>
        </p:nvSpPr>
        <p:spPr>
          <a:xfrm>
            <a:off x="642910" y="1643050"/>
            <a:ext cx="4857784" cy="584775"/>
          </a:xfrm>
          <a:prstGeom prst="rect">
            <a:avLst/>
          </a:prstGeom>
          <a:noFill/>
        </p:spPr>
        <p:txBody>
          <a:bodyPr wrap="square" rtlCol="0">
            <a:spAutoFit/>
          </a:bodyPr>
          <a:lstStyle/>
          <a:p>
            <a:r>
              <a:rPr lang="ru-RU" dirty="0" smtClean="0"/>
              <a:t>1</a:t>
            </a:r>
            <a:r>
              <a:rPr lang="ru-RU" sz="1400" dirty="0" smtClean="0">
                <a:latin typeface="Times New Roman" pitchFamily="18" charset="0"/>
                <a:cs typeface="Times New Roman" pitchFamily="18" charset="0"/>
              </a:rPr>
              <a:t>. Приготовить: лист плотной альбомной бумаги, краску, </a:t>
            </a:r>
            <a:r>
              <a:rPr lang="ru-RU" sz="1400" dirty="0" err="1" smtClean="0">
                <a:latin typeface="Times New Roman" pitchFamily="18" charset="0"/>
                <a:cs typeface="Times New Roman" pitchFamily="18" charset="0"/>
              </a:rPr>
              <a:t>коктейльную</a:t>
            </a:r>
            <a:r>
              <a:rPr lang="ru-RU" sz="1400" dirty="0" smtClean="0">
                <a:latin typeface="Times New Roman" pitchFamily="18" charset="0"/>
                <a:cs typeface="Times New Roman" pitchFamily="18" charset="0"/>
              </a:rPr>
              <a:t> трубочку. </a:t>
            </a:r>
            <a:endParaRPr lang="ru-RU" sz="1400" dirty="0">
              <a:latin typeface="Times New Roman" pitchFamily="18" charset="0"/>
              <a:cs typeface="Times New Roman" pitchFamily="18" charset="0"/>
            </a:endParaRPr>
          </a:p>
        </p:txBody>
      </p:sp>
      <p:sp>
        <p:nvSpPr>
          <p:cNvPr id="4" name="TextBox 3"/>
          <p:cNvSpPr txBox="1"/>
          <p:nvPr/>
        </p:nvSpPr>
        <p:spPr>
          <a:xfrm>
            <a:off x="5786446" y="1500174"/>
            <a:ext cx="2500330" cy="523220"/>
          </a:xfrm>
          <a:prstGeom prst="rect">
            <a:avLst/>
          </a:prstGeom>
          <a:noFill/>
        </p:spPr>
        <p:txBody>
          <a:bodyPr wrap="square" rtlCol="0">
            <a:spAutoFit/>
          </a:bodyPr>
          <a:lstStyle/>
          <a:p>
            <a:r>
              <a:rPr lang="ru-RU" sz="1400" dirty="0" smtClean="0">
                <a:latin typeface="Times New Roman" pitchFamily="18" charset="0"/>
                <a:cs typeface="Times New Roman" pitchFamily="18" charset="0"/>
              </a:rPr>
              <a:t>2. В нижней части листа ставим кляксу.</a:t>
            </a:r>
            <a:endParaRPr lang="ru-RU" sz="1400" dirty="0">
              <a:latin typeface="Times New Roman" pitchFamily="18" charset="0"/>
              <a:cs typeface="Times New Roman" pitchFamily="18" charset="0"/>
            </a:endParaRPr>
          </a:p>
        </p:txBody>
      </p:sp>
      <p:sp>
        <p:nvSpPr>
          <p:cNvPr id="5" name="TextBox 4"/>
          <p:cNvSpPr txBox="1"/>
          <p:nvPr/>
        </p:nvSpPr>
        <p:spPr>
          <a:xfrm>
            <a:off x="714348" y="2500306"/>
            <a:ext cx="3143272" cy="1169551"/>
          </a:xfrm>
          <a:prstGeom prst="rect">
            <a:avLst/>
          </a:prstGeom>
          <a:noFill/>
        </p:spPr>
        <p:txBody>
          <a:bodyPr wrap="square" rtlCol="0">
            <a:spAutoFit/>
          </a:bodyPr>
          <a:lstStyle/>
          <a:p>
            <a:r>
              <a:rPr lang="ru-RU" sz="1400" dirty="0" smtClean="0">
                <a:latin typeface="Times New Roman" pitchFamily="18" charset="0"/>
                <a:cs typeface="Times New Roman" pitchFamily="18" charset="0"/>
              </a:rPr>
              <a:t>3. </a:t>
            </a:r>
            <a:r>
              <a:rPr lang="ru-RU" sz="1400" dirty="0" err="1" smtClean="0">
                <a:latin typeface="Times New Roman" pitchFamily="18" charset="0"/>
                <a:cs typeface="Times New Roman" pitchFamily="18" charset="0"/>
              </a:rPr>
              <a:t>Коктейльной</a:t>
            </a:r>
            <a:r>
              <a:rPr lang="ru-RU" sz="1400" dirty="0" smtClean="0">
                <a:latin typeface="Times New Roman" pitchFamily="18" charset="0"/>
                <a:cs typeface="Times New Roman" pitchFamily="18" charset="0"/>
              </a:rPr>
              <a:t> трубочкой выдуваем кляксу снизу вверх. Когда клякса разделится на несколько побегов (веточек) – выдуваем их по отдельности в нужном направлении.</a:t>
            </a:r>
            <a:endParaRPr lang="ru-RU" sz="1400" dirty="0">
              <a:latin typeface="Times New Roman" pitchFamily="18" charset="0"/>
              <a:cs typeface="Times New Roman" pitchFamily="18" charset="0"/>
            </a:endParaRPr>
          </a:p>
        </p:txBody>
      </p:sp>
      <p:sp>
        <p:nvSpPr>
          <p:cNvPr id="6" name="TextBox 5"/>
          <p:cNvSpPr txBox="1"/>
          <p:nvPr/>
        </p:nvSpPr>
        <p:spPr>
          <a:xfrm>
            <a:off x="5929322" y="2357430"/>
            <a:ext cx="2571768" cy="1169551"/>
          </a:xfrm>
          <a:prstGeom prst="rect">
            <a:avLst/>
          </a:prstGeom>
          <a:noFill/>
        </p:spPr>
        <p:txBody>
          <a:bodyPr wrap="square" rtlCol="0">
            <a:spAutoFit/>
          </a:bodyPr>
          <a:lstStyle/>
          <a:p>
            <a:r>
              <a:rPr lang="ru-RU" sz="1400" dirty="0" smtClean="0">
                <a:latin typeface="Times New Roman" pitchFamily="18" charset="0"/>
                <a:cs typeface="Times New Roman" pitchFamily="18" charset="0"/>
              </a:rPr>
              <a:t>4. Для получения более мелких веточек каждую большую ветку выдуваем быстрыми движениями трубочки вправо – влево, вверх – вниз.</a:t>
            </a:r>
            <a:endParaRPr lang="ru-RU" sz="1400" dirty="0">
              <a:latin typeface="Times New Roman" pitchFamily="18" charset="0"/>
              <a:cs typeface="Times New Roman" pitchFamily="18" charset="0"/>
            </a:endParaRPr>
          </a:p>
        </p:txBody>
      </p:sp>
      <p:sp>
        <p:nvSpPr>
          <p:cNvPr id="7" name="TextBox 6"/>
          <p:cNvSpPr txBox="1"/>
          <p:nvPr/>
        </p:nvSpPr>
        <p:spPr>
          <a:xfrm>
            <a:off x="3643306" y="3500438"/>
            <a:ext cx="2286016" cy="523220"/>
          </a:xfrm>
          <a:prstGeom prst="rect">
            <a:avLst/>
          </a:prstGeom>
          <a:noFill/>
        </p:spPr>
        <p:txBody>
          <a:bodyPr wrap="square" rtlCol="0">
            <a:spAutoFit/>
          </a:bodyPr>
          <a:lstStyle/>
          <a:p>
            <a:r>
              <a:rPr lang="ru-RU" sz="1400" dirty="0" smtClean="0">
                <a:latin typeface="Times New Roman" pitchFamily="18" charset="0"/>
                <a:cs typeface="Times New Roman" pitchFamily="18" charset="0"/>
              </a:rPr>
              <a:t>5. Получатся вот такие красивые деревья .</a:t>
            </a:r>
            <a:endParaRPr lang="ru-RU" sz="1400" dirty="0">
              <a:latin typeface="Times New Roman" pitchFamily="18" charset="0"/>
              <a:cs typeface="Times New Roman" pitchFamily="18" charset="0"/>
            </a:endParaRPr>
          </a:p>
        </p:txBody>
      </p:sp>
      <p:pic>
        <p:nvPicPr>
          <p:cNvPr id="19458" name="Picture 2" descr="http://www.maaam.ru/upload/blogs/156041ca80cd9dc4129c7c325b5c59ad.png.jpg"/>
          <p:cNvPicPr>
            <a:picLocks noChangeAspect="1" noChangeArrowheads="1"/>
          </p:cNvPicPr>
          <p:nvPr/>
        </p:nvPicPr>
        <p:blipFill>
          <a:blip r:embed="rId2" cstate="print"/>
          <a:srcRect/>
          <a:stretch>
            <a:fillRect/>
          </a:stretch>
        </p:blipFill>
        <p:spPr bwMode="auto">
          <a:xfrm>
            <a:off x="857224" y="4214818"/>
            <a:ext cx="2085975" cy="2371726"/>
          </a:xfrm>
          <a:prstGeom prst="rect">
            <a:avLst/>
          </a:prstGeom>
          <a:noFill/>
        </p:spPr>
      </p:pic>
      <p:pic>
        <p:nvPicPr>
          <p:cNvPr id="9" name="Рисунок 8" descr="92399bf7d8fdb29b70bf94d790f9493e.jpg.jpg"/>
          <p:cNvPicPr>
            <a:picLocks noChangeAspect="1"/>
          </p:cNvPicPr>
          <p:nvPr/>
        </p:nvPicPr>
        <p:blipFill>
          <a:blip r:embed="rId3" cstate="print"/>
          <a:srcRect l="17626" t="10792" r="21672" b="12057"/>
          <a:stretch>
            <a:fillRect/>
          </a:stretch>
        </p:blipFill>
        <p:spPr>
          <a:xfrm>
            <a:off x="6643704" y="4302000"/>
            <a:ext cx="1593450" cy="2160000"/>
          </a:xfrm>
          <a:prstGeom prst="rect">
            <a:avLst/>
          </a:prstGeom>
        </p:spPr>
      </p:pic>
      <p:pic>
        <p:nvPicPr>
          <p:cNvPr id="11" name="Рисунок 10" descr="images (11).jpg"/>
          <p:cNvPicPr>
            <a:picLocks noChangeAspect="1"/>
          </p:cNvPicPr>
          <p:nvPr/>
        </p:nvPicPr>
        <p:blipFill>
          <a:blip r:embed="rId4" cstate="print"/>
          <a:srcRect b="16201"/>
          <a:stretch>
            <a:fillRect/>
          </a:stretch>
        </p:blipFill>
        <p:spPr>
          <a:xfrm>
            <a:off x="3428992" y="4500570"/>
            <a:ext cx="2390775" cy="142876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5984" y="571480"/>
            <a:ext cx="2928958" cy="400110"/>
          </a:xfrm>
          <a:prstGeom prst="rect">
            <a:avLst/>
          </a:prstGeom>
          <a:noFill/>
        </p:spPr>
        <p:txBody>
          <a:bodyPr wrap="square" rtlCol="0">
            <a:spAutoFit/>
          </a:bodyPr>
          <a:lstStyle/>
          <a:p>
            <a:pPr algn="ctr"/>
            <a:r>
              <a:rPr lang="ru-RU" sz="2000" b="1" dirty="0" smtClean="0">
                <a:latin typeface="Times New Roman" pitchFamily="18" charset="0"/>
                <a:cs typeface="Times New Roman" pitchFamily="18" charset="0"/>
              </a:rPr>
              <a:t>Рисуем солью</a:t>
            </a:r>
            <a:endParaRPr lang="ru-RU" sz="2000" b="1" dirty="0">
              <a:latin typeface="Times New Roman" pitchFamily="18" charset="0"/>
              <a:cs typeface="Times New Roman" pitchFamily="18" charset="0"/>
            </a:endParaRPr>
          </a:p>
        </p:txBody>
      </p:sp>
      <p:sp>
        <p:nvSpPr>
          <p:cNvPr id="3" name="TextBox 2"/>
          <p:cNvSpPr txBox="1"/>
          <p:nvPr/>
        </p:nvSpPr>
        <p:spPr>
          <a:xfrm>
            <a:off x="1071538" y="1857364"/>
            <a:ext cx="6143668" cy="2800767"/>
          </a:xfrm>
          <a:prstGeom prst="rect">
            <a:avLst/>
          </a:prstGeom>
          <a:noFill/>
        </p:spPr>
        <p:txBody>
          <a:bodyPr wrap="square" rtlCol="0">
            <a:spAutoFit/>
          </a:bodyPr>
          <a:lstStyle/>
          <a:p>
            <a:pPr algn="just"/>
            <a:r>
              <a:rPr lang="ru-RU" sz="1600" dirty="0" smtClean="0">
                <a:latin typeface="Times New Roman" pitchFamily="18" charset="0"/>
                <a:cs typeface="Times New Roman" pitchFamily="18" charset="0"/>
              </a:rPr>
              <a:t>Процесс легкий в исполнении. Вначале возьмите тарелку положите чуть-чуть гуаши, добавьте немного воды. Затем насыпьте соль и тщательно перемешайте. В каждую чашку вливайте гуашь определенного цвета, который вам нужен. Размешивать нужно хорошо, чтобы соль стала однородного цвета. затем поставьте емкости с солью в духовку на 1 час при температуре 100 градусов. В процессе сушки можно один два раза достать соль и размять вилкой комочки. После того как соль высохнет и остынет, разомните все комочки вилкой, просейте соль через мелкое сито. Можно еще высыпать на газету и покатать по соли скалкой. Соль должна получится однородной и по цвету и по консистенции.</a:t>
            </a:r>
            <a:endParaRPr lang="ru-RU" sz="1600" dirty="0">
              <a:latin typeface="Times New Roman" pitchFamily="18" charset="0"/>
              <a:cs typeface="Times New Roman" pitchFamily="18" charset="0"/>
            </a:endParaRPr>
          </a:p>
        </p:txBody>
      </p:sp>
      <p:sp>
        <p:nvSpPr>
          <p:cNvPr id="4" name="TextBox 3"/>
          <p:cNvSpPr txBox="1"/>
          <p:nvPr/>
        </p:nvSpPr>
        <p:spPr>
          <a:xfrm>
            <a:off x="2071670" y="1428736"/>
            <a:ext cx="3643338" cy="369332"/>
          </a:xfrm>
          <a:prstGeom prst="rect">
            <a:avLst/>
          </a:prstGeom>
          <a:noFill/>
        </p:spPr>
        <p:txBody>
          <a:bodyPr wrap="square" rtlCol="0">
            <a:spAutoFit/>
          </a:bodyPr>
          <a:lstStyle/>
          <a:p>
            <a:r>
              <a:rPr lang="ru-RU" dirty="0" smtClean="0">
                <a:latin typeface="Times New Roman" pitchFamily="18" charset="0"/>
                <a:cs typeface="Times New Roman" pitchFamily="18" charset="0"/>
              </a:rPr>
              <a:t>Готовим разноцветную соль.</a:t>
            </a:r>
            <a:endParaRPr lang="ru-RU" dirty="0">
              <a:latin typeface="Times New Roman" pitchFamily="18" charset="0"/>
              <a:cs typeface="Times New Roman"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7488" y="357166"/>
            <a:ext cx="3857652" cy="646331"/>
          </a:xfrm>
          <a:prstGeom prst="rect">
            <a:avLst/>
          </a:prstGeom>
          <a:noFill/>
        </p:spPr>
        <p:txBody>
          <a:bodyPr wrap="square" rtlCol="0">
            <a:spAutoFit/>
          </a:bodyPr>
          <a:lstStyle/>
          <a:p>
            <a:pPr algn="ctr"/>
            <a:r>
              <a:rPr lang="ru-RU" b="1" dirty="0" smtClean="0">
                <a:latin typeface="Times New Roman" pitchFamily="18" charset="0"/>
                <a:cs typeface="Times New Roman" pitchFamily="18" charset="0"/>
              </a:rPr>
              <a:t>Рисование  цветной солью или манной крупой</a:t>
            </a:r>
            <a:endParaRPr lang="ru-RU" b="1" dirty="0">
              <a:latin typeface="Times New Roman" pitchFamily="18" charset="0"/>
              <a:cs typeface="Times New Roman" pitchFamily="18" charset="0"/>
            </a:endParaRPr>
          </a:p>
        </p:txBody>
      </p:sp>
      <p:sp>
        <p:nvSpPr>
          <p:cNvPr id="3" name="TextBox 2"/>
          <p:cNvSpPr txBox="1"/>
          <p:nvPr/>
        </p:nvSpPr>
        <p:spPr>
          <a:xfrm>
            <a:off x="928662" y="1428736"/>
            <a:ext cx="2643206" cy="523220"/>
          </a:xfrm>
          <a:prstGeom prst="rect">
            <a:avLst/>
          </a:prstGeom>
          <a:noFill/>
        </p:spPr>
        <p:txBody>
          <a:bodyPr wrap="square" rtlCol="0">
            <a:spAutoFit/>
          </a:bodyPr>
          <a:lstStyle/>
          <a:p>
            <a:r>
              <a:rPr lang="ru-RU" sz="1400" dirty="0" smtClean="0">
                <a:latin typeface="Times New Roman" pitchFamily="18" charset="0"/>
                <a:cs typeface="Times New Roman" pitchFamily="18" charset="0"/>
              </a:rPr>
              <a:t>1. На бумаге нарисуйте карандашом рисунок</a:t>
            </a:r>
            <a:endParaRPr lang="ru-RU" sz="1400" dirty="0">
              <a:latin typeface="Times New Roman" pitchFamily="18" charset="0"/>
              <a:cs typeface="Times New Roman" pitchFamily="18" charset="0"/>
            </a:endParaRPr>
          </a:p>
        </p:txBody>
      </p:sp>
      <p:sp>
        <p:nvSpPr>
          <p:cNvPr id="4" name="TextBox 3"/>
          <p:cNvSpPr txBox="1"/>
          <p:nvPr/>
        </p:nvSpPr>
        <p:spPr>
          <a:xfrm>
            <a:off x="4071934" y="1428736"/>
            <a:ext cx="4500594" cy="1600438"/>
          </a:xfrm>
          <a:prstGeom prst="rect">
            <a:avLst/>
          </a:prstGeom>
          <a:noFill/>
        </p:spPr>
        <p:txBody>
          <a:bodyPr wrap="square" rtlCol="0">
            <a:spAutoFit/>
          </a:bodyPr>
          <a:lstStyle/>
          <a:p>
            <a:r>
              <a:rPr lang="ru-RU" sz="1400" dirty="0" smtClean="0">
                <a:latin typeface="Times New Roman" pitchFamily="18" charset="0"/>
                <a:cs typeface="Times New Roman" pitchFamily="18" charset="0"/>
              </a:rPr>
              <a:t>2. Возьмите тонкую кисточку и клеем ПВА  (клей карандаш) "закрашивайте" рисунок. Делайте постепенно, сразу используя только один цвет. Намазанный участок посыпьте солью (манкой) нужного цвета. Подождите секунд 10-20, лишнюю соль стряхните. Так же поступайте и с остальными участками рисунка.</a:t>
            </a:r>
            <a:endParaRPr lang="ru-RU" sz="1400" dirty="0">
              <a:latin typeface="Times New Roman" pitchFamily="18" charset="0"/>
              <a:cs typeface="Times New Roman" pitchFamily="18" charset="0"/>
            </a:endParaRPr>
          </a:p>
        </p:txBody>
      </p:sp>
      <p:pic>
        <p:nvPicPr>
          <p:cNvPr id="7" name="Рисунок 6" descr="Инна 071.jpg"/>
          <p:cNvPicPr>
            <a:picLocks noChangeAspect="1"/>
          </p:cNvPicPr>
          <p:nvPr/>
        </p:nvPicPr>
        <p:blipFill>
          <a:blip r:embed="rId2" cstate="print">
            <a:lum bright="20000" contrast="20000"/>
          </a:blip>
          <a:srcRect r="36719" b="6250"/>
          <a:stretch>
            <a:fillRect/>
          </a:stretch>
        </p:blipFill>
        <p:spPr>
          <a:xfrm>
            <a:off x="6286512" y="3071810"/>
            <a:ext cx="2235590" cy="2484000"/>
          </a:xfrm>
          <a:prstGeom prst="rect">
            <a:avLst/>
          </a:prstGeom>
        </p:spPr>
      </p:pic>
      <p:pic>
        <p:nvPicPr>
          <p:cNvPr id="9" name="Рисунок 8" descr="Инна 067.jpg"/>
          <p:cNvPicPr>
            <a:picLocks noChangeAspect="1"/>
          </p:cNvPicPr>
          <p:nvPr/>
        </p:nvPicPr>
        <p:blipFill>
          <a:blip r:embed="rId3" cstate="print">
            <a:lum bright="20000" contrast="20000"/>
          </a:blip>
          <a:srcRect l="26562" t="37500"/>
          <a:stretch>
            <a:fillRect/>
          </a:stretch>
        </p:blipFill>
        <p:spPr>
          <a:xfrm>
            <a:off x="857224" y="3357562"/>
            <a:ext cx="2763606" cy="1785950"/>
          </a:xfrm>
          <a:prstGeom prst="rect">
            <a:avLst/>
          </a:prstGeom>
        </p:spPr>
      </p:pic>
      <p:pic>
        <p:nvPicPr>
          <p:cNvPr id="10" name="Рисунок 9" descr="Инна 100.jpg"/>
          <p:cNvPicPr>
            <a:picLocks noChangeAspect="1"/>
          </p:cNvPicPr>
          <p:nvPr/>
        </p:nvPicPr>
        <p:blipFill>
          <a:blip r:embed="rId4" cstate="print">
            <a:lum bright="10000" contrast="10000"/>
          </a:blip>
          <a:srcRect l="34375" t="4166" r="24219" b="14583"/>
          <a:stretch>
            <a:fillRect/>
          </a:stretch>
        </p:blipFill>
        <p:spPr>
          <a:xfrm>
            <a:off x="4071934" y="3929066"/>
            <a:ext cx="1761228" cy="2592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нна 213.jpg"/>
          <p:cNvPicPr>
            <a:picLocks noChangeAspect="1"/>
          </p:cNvPicPr>
          <p:nvPr/>
        </p:nvPicPr>
        <p:blipFill>
          <a:blip r:embed="rId2" cstate="print">
            <a:lum bright="10000"/>
          </a:blip>
          <a:srcRect l="21875" t="13541" b="4166"/>
          <a:stretch>
            <a:fillRect/>
          </a:stretch>
        </p:blipFill>
        <p:spPr>
          <a:xfrm>
            <a:off x="571472" y="2857496"/>
            <a:ext cx="4556950" cy="3600000"/>
          </a:xfrm>
          <a:prstGeom prst="rect">
            <a:avLst/>
          </a:prstGeom>
        </p:spPr>
      </p:pic>
      <p:pic>
        <p:nvPicPr>
          <p:cNvPr id="3" name="Рисунок 2" descr="Инна 214.jpg"/>
          <p:cNvPicPr>
            <a:picLocks noChangeAspect="1"/>
          </p:cNvPicPr>
          <p:nvPr/>
        </p:nvPicPr>
        <p:blipFill>
          <a:blip r:embed="rId3" cstate="print"/>
          <a:srcRect l="14843" t="7291" r="14844" b="21875"/>
          <a:stretch>
            <a:fillRect/>
          </a:stretch>
        </p:blipFill>
        <p:spPr>
          <a:xfrm>
            <a:off x="4714876" y="214290"/>
            <a:ext cx="4032000" cy="3046398"/>
          </a:xfrm>
          <a:prstGeom prst="rect">
            <a:avLst/>
          </a:prstGeom>
        </p:spPr>
      </p:pic>
      <p:pic>
        <p:nvPicPr>
          <p:cNvPr id="4" name="Рисунок 3" descr="44067221_Photo0010.jpg"/>
          <p:cNvPicPr>
            <a:picLocks noChangeAspect="1"/>
          </p:cNvPicPr>
          <p:nvPr/>
        </p:nvPicPr>
        <p:blipFill>
          <a:blip r:embed="rId4" cstate="print"/>
          <a:srcRect l="9018" t="8214" r="9821" b="14643"/>
          <a:stretch>
            <a:fillRect/>
          </a:stretch>
        </p:blipFill>
        <p:spPr>
          <a:xfrm>
            <a:off x="857224" y="357166"/>
            <a:ext cx="3006350" cy="2143140"/>
          </a:xfrm>
          <a:prstGeom prst="rect">
            <a:avLst/>
          </a:prstGeom>
        </p:spPr>
      </p:pic>
      <p:pic>
        <p:nvPicPr>
          <p:cNvPr id="5" name="Рисунок 4" descr="b5c930fff1b9800d5a25c9b70dde957a.jpg.jpg"/>
          <p:cNvPicPr>
            <a:picLocks noChangeAspect="1"/>
          </p:cNvPicPr>
          <p:nvPr/>
        </p:nvPicPr>
        <p:blipFill>
          <a:blip r:embed="rId5" cstate="print"/>
          <a:stretch>
            <a:fillRect/>
          </a:stretch>
        </p:blipFill>
        <p:spPr>
          <a:xfrm>
            <a:off x="5715007" y="3857628"/>
            <a:ext cx="2952771" cy="221457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3108" y="214290"/>
            <a:ext cx="3000396" cy="369332"/>
          </a:xfrm>
          <a:prstGeom prst="rect">
            <a:avLst/>
          </a:prstGeom>
          <a:noFill/>
        </p:spPr>
        <p:txBody>
          <a:bodyPr wrap="square" rtlCol="0">
            <a:spAutoFit/>
          </a:bodyPr>
          <a:lstStyle/>
          <a:p>
            <a:r>
              <a:rPr lang="ru-RU" b="1" dirty="0" smtClean="0">
                <a:latin typeface="Times New Roman" pitchFamily="18" charset="0"/>
                <a:cs typeface="Times New Roman" pitchFamily="18" charset="0"/>
              </a:rPr>
              <a:t>Рисуем углем</a:t>
            </a:r>
            <a:endParaRPr lang="ru-RU" b="1" dirty="0">
              <a:latin typeface="Times New Roman" pitchFamily="18" charset="0"/>
              <a:cs typeface="Times New Roman" pitchFamily="18" charset="0"/>
            </a:endParaRPr>
          </a:p>
        </p:txBody>
      </p:sp>
      <p:sp>
        <p:nvSpPr>
          <p:cNvPr id="3" name="TextBox 2"/>
          <p:cNvSpPr txBox="1"/>
          <p:nvPr/>
        </p:nvSpPr>
        <p:spPr>
          <a:xfrm>
            <a:off x="214282" y="2857496"/>
            <a:ext cx="3500462" cy="2893100"/>
          </a:xfrm>
          <a:prstGeom prst="rect">
            <a:avLst/>
          </a:prstGeom>
          <a:noFill/>
        </p:spPr>
        <p:txBody>
          <a:bodyPr wrap="square" rtlCol="0">
            <a:spAutoFit/>
          </a:bodyPr>
          <a:lstStyle/>
          <a:p>
            <a:r>
              <a:rPr lang="ru-RU" sz="1400" dirty="0" smtClean="0">
                <a:latin typeface="Times New Roman" pitchFamily="18" charset="0"/>
                <a:cs typeface="Times New Roman" pitchFamily="18" charset="0"/>
              </a:rPr>
              <a:t>Для начала, необходимо рассмотреть этот материал, репродукции работ художников, выполненных в данной технике, работы, которые рисовали дети раньше. Рассказать из чего сделаны эти необычные мелки.</a:t>
            </a:r>
          </a:p>
          <a:p>
            <a:r>
              <a:rPr lang="ru-RU" sz="1400" dirty="0" smtClean="0">
                <a:latin typeface="Times New Roman" pitchFamily="18" charset="0"/>
                <a:cs typeface="Times New Roman" pitchFamily="18" charset="0"/>
              </a:rPr>
              <a:t>Далее дети на небольших листах пробуют и упражняются в рисовании разных линий, штрихов различной длины, разной направленности и нажима.</a:t>
            </a:r>
          </a:p>
          <a:p>
            <a:r>
              <a:rPr lang="ru-RU" sz="1400" dirty="0" smtClean="0">
                <a:latin typeface="Times New Roman" pitchFamily="18" charset="0"/>
                <a:cs typeface="Times New Roman" pitchFamily="18" charset="0"/>
              </a:rPr>
              <a:t>А потом им предлагается изобразить данными материалами природу, растение, птиц. </a:t>
            </a:r>
          </a:p>
          <a:p>
            <a:r>
              <a:rPr lang="ru-RU" sz="1400" dirty="0" smtClean="0">
                <a:latin typeface="Times New Roman" pitchFamily="18" charset="0"/>
                <a:cs typeface="Times New Roman" pitchFamily="18" charset="0"/>
              </a:rPr>
              <a:t>И вот что у нас получилось.</a:t>
            </a:r>
            <a:endParaRPr lang="ru-RU" sz="1400" dirty="0">
              <a:latin typeface="Times New Roman" pitchFamily="18" charset="0"/>
              <a:cs typeface="Times New Roman" pitchFamily="18" charset="0"/>
            </a:endParaRPr>
          </a:p>
        </p:txBody>
      </p:sp>
      <p:sp>
        <p:nvSpPr>
          <p:cNvPr id="4" name="TextBox 3"/>
          <p:cNvSpPr txBox="1"/>
          <p:nvPr/>
        </p:nvSpPr>
        <p:spPr>
          <a:xfrm>
            <a:off x="4429124" y="1285860"/>
            <a:ext cx="4429156" cy="2031325"/>
          </a:xfrm>
          <a:prstGeom prst="rect">
            <a:avLst/>
          </a:prstGeom>
          <a:noFill/>
        </p:spPr>
        <p:txBody>
          <a:bodyPr wrap="square" rtlCol="0">
            <a:spAutoFit/>
          </a:bodyPr>
          <a:lstStyle/>
          <a:p>
            <a:r>
              <a:rPr lang="ru-RU" sz="1400" dirty="0" smtClean="0">
                <a:latin typeface="Times New Roman" pitchFamily="18" charset="0"/>
                <a:cs typeface="Times New Roman" pitchFamily="18" charset="0"/>
              </a:rPr>
              <a:t>Детские картины, написанные этими мелками, имеют некоторую бархатистость, размытость и загадочность. Порой ребят сначала пугают их грязные руки, особенно после того, когда приходится поработать всей ладошкой, чтобы растушевать изображение. Но это только при первом знакомстве, а потом все опасения и страхи испачкаться уходят на задний план, потому что работа с этими необычными материалами постепенно очень завораживает и увлекает.</a:t>
            </a:r>
            <a:endParaRPr lang="ru-RU" sz="1400" dirty="0">
              <a:latin typeface="Times New Roman" pitchFamily="18" charset="0"/>
              <a:cs typeface="Times New Roman" pitchFamily="18" charset="0"/>
            </a:endParaRPr>
          </a:p>
        </p:txBody>
      </p:sp>
      <p:pic>
        <p:nvPicPr>
          <p:cNvPr id="5" name="Рисунок 4" descr="146a8b9ee7ef35dfff7a6b8d6c9a8a2d.jpg.jpg"/>
          <p:cNvPicPr>
            <a:picLocks noChangeAspect="1"/>
          </p:cNvPicPr>
          <p:nvPr/>
        </p:nvPicPr>
        <p:blipFill>
          <a:blip r:embed="rId2" cstate="print"/>
          <a:stretch>
            <a:fillRect/>
          </a:stretch>
        </p:blipFill>
        <p:spPr>
          <a:xfrm>
            <a:off x="5143504" y="3786190"/>
            <a:ext cx="2928000" cy="2196000"/>
          </a:xfrm>
          <a:prstGeom prst="rect">
            <a:avLst/>
          </a:prstGeom>
        </p:spPr>
      </p:pic>
      <p:pic>
        <p:nvPicPr>
          <p:cNvPr id="6" name="Рисунок 5" descr="8993ca831f3d074bfa2f17a99903ae9b.jpg.jpg"/>
          <p:cNvPicPr>
            <a:picLocks noChangeAspect="1"/>
          </p:cNvPicPr>
          <p:nvPr/>
        </p:nvPicPr>
        <p:blipFill>
          <a:blip r:embed="rId3" cstate="print"/>
          <a:srcRect l="9731" t="10990" r="4698" b="12248"/>
          <a:stretch>
            <a:fillRect/>
          </a:stretch>
        </p:blipFill>
        <p:spPr>
          <a:xfrm>
            <a:off x="1000100" y="1071546"/>
            <a:ext cx="1173842" cy="1404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7224" y="571480"/>
            <a:ext cx="4000528" cy="461665"/>
          </a:xfrm>
          <a:prstGeom prst="rect">
            <a:avLst/>
          </a:prstGeom>
          <a:noFill/>
        </p:spPr>
        <p:txBody>
          <a:bodyPr wrap="square" rtlCol="0">
            <a:spAutoFit/>
          </a:bodyPr>
          <a:lstStyle/>
          <a:p>
            <a:r>
              <a:rPr lang="ru-RU" b="1" dirty="0" smtClean="0">
                <a:latin typeface="Times New Roman" pitchFamily="18" charset="0"/>
                <a:cs typeface="Times New Roman" pitchFamily="18" charset="0"/>
              </a:rPr>
              <a:t>РИСОВАНИЕ ЛАСТИКОМ</a:t>
            </a:r>
            <a:r>
              <a:rPr lang="ru-RU" sz="2400" dirty="0" smtClean="0"/>
              <a:t>.</a:t>
            </a:r>
            <a:endParaRPr lang="ru-RU" sz="2400" dirty="0"/>
          </a:p>
        </p:txBody>
      </p:sp>
      <p:sp>
        <p:nvSpPr>
          <p:cNvPr id="3" name="TextBox 2"/>
          <p:cNvSpPr txBox="1"/>
          <p:nvPr/>
        </p:nvSpPr>
        <p:spPr>
          <a:xfrm>
            <a:off x="928662" y="1714488"/>
            <a:ext cx="3071834" cy="954107"/>
          </a:xfrm>
          <a:prstGeom prst="rect">
            <a:avLst/>
          </a:prstGeom>
          <a:noFill/>
        </p:spPr>
        <p:txBody>
          <a:bodyPr wrap="square" rtlCol="0">
            <a:spAutoFit/>
          </a:bodyPr>
          <a:lstStyle/>
          <a:p>
            <a:r>
              <a:rPr lang="ru-RU" sz="1400" dirty="0" smtClean="0">
                <a:latin typeface="Times New Roman" pitchFamily="18" charset="0"/>
                <a:cs typeface="Times New Roman" pitchFamily="18" charset="0"/>
              </a:rPr>
              <a:t>Материалы: листы плотной белой бумаги, простые карандаши, ластики, деревянные дощечки для очистки ластиков.</a:t>
            </a:r>
            <a:endParaRPr lang="ru-RU" sz="1400" dirty="0">
              <a:latin typeface="Times New Roman" pitchFamily="18" charset="0"/>
              <a:cs typeface="Times New Roman" pitchFamily="18" charset="0"/>
            </a:endParaRPr>
          </a:p>
        </p:txBody>
      </p:sp>
      <p:sp>
        <p:nvSpPr>
          <p:cNvPr id="4" name="TextBox 3"/>
          <p:cNvSpPr txBox="1"/>
          <p:nvPr/>
        </p:nvSpPr>
        <p:spPr>
          <a:xfrm>
            <a:off x="1785918" y="3071810"/>
            <a:ext cx="5214974" cy="1600438"/>
          </a:xfrm>
          <a:prstGeom prst="rect">
            <a:avLst/>
          </a:prstGeom>
          <a:noFill/>
        </p:spPr>
        <p:txBody>
          <a:bodyPr wrap="square" rtlCol="0">
            <a:spAutoFit/>
          </a:bodyPr>
          <a:lstStyle/>
          <a:p>
            <a:r>
              <a:rPr lang="ru-RU" sz="1400" dirty="0" smtClean="0">
                <a:latin typeface="Times New Roman" pitchFamily="18" charset="0"/>
                <a:cs typeface="Times New Roman" pitchFamily="18" charset="0"/>
              </a:rPr>
              <a:t>Способ получения изображения: простым карандашом заштриховать лист бумаги. Уголком ластика «нарисовать» (потереть) задуманное изображение. По мере работы необходимо не забывать чистить ластик о деревянные дощечки. Изображение получается белого цвета на фоне штриховки. Дополнить изображение деталями, выделив их с помощью регулирования нажима.</a:t>
            </a:r>
            <a:endParaRPr lang="ru-RU" sz="1400" dirty="0">
              <a:latin typeface="Times New Roman" pitchFamily="18" charset="0"/>
              <a:cs typeface="Times New Roman" pitchFamily="18" charset="0"/>
            </a:endParaRPr>
          </a:p>
        </p:txBody>
      </p:sp>
      <p:pic>
        <p:nvPicPr>
          <p:cNvPr id="6" name="Рисунок 5" descr="Инна 228.jpg"/>
          <p:cNvPicPr>
            <a:picLocks noChangeAspect="1"/>
          </p:cNvPicPr>
          <p:nvPr/>
        </p:nvPicPr>
        <p:blipFill>
          <a:blip r:embed="rId2" cstate="print">
            <a:lum bright="10000"/>
          </a:blip>
          <a:srcRect l="21094" t="8333" r="12499" b="5208"/>
          <a:stretch>
            <a:fillRect/>
          </a:stretch>
        </p:blipFill>
        <p:spPr>
          <a:xfrm>
            <a:off x="5286380" y="214290"/>
            <a:ext cx="2580725" cy="2520000"/>
          </a:xfrm>
          <a:prstGeom prst="rect">
            <a:avLst/>
          </a:prstGeom>
        </p:spPr>
      </p:pic>
      <p:pic>
        <p:nvPicPr>
          <p:cNvPr id="7" name="Рисунок 6" descr="Инна 222.jpg"/>
          <p:cNvPicPr>
            <a:picLocks noChangeAspect="1"/>
          </p:cNvPicPr>
          <p:nvPr/>
        </p:nvPicPr>
        <p:blipFill>
          <a:blip r:embed="rId3" cstate="print">
            <a:lum bright="10000"/>
          </a:blip>
          <a:srcRect l="48437" t="10416" r="7031" b="29167"/>
          <a:stretch>
            <a:fillRect/>
          </a:stretch>
        </p:blipFill>
        <p:spPr>
          <a:xfrm>
            <a:off x="5357818" y="4643446"/>
            <a:ext cx="1768975" cy="1800000"/>
          </a:xfrm>
          <a:prstGeom prst="rect">
            <a:avLst/>
          </a:prstGeom>
        </p:spPr>
      </p:pic>
      <p:pic>
        <p:nvPicPr>
          <p:cNvPr id="8" name="Рисунок 7" descr="Инна 227.jpg"/>
          <p:cNvPicPr>
            <a:picLocks noChangeAspect="1"/>
          </p:cNvPicPr>
          <p:nvPr/>
        </p:nvPicPr>
        <p:blipFill>
          <a:blip r:embed="rId4" cstate="print"/>
          <a:srcRect l="18750" t="3125" r="11718" b="4166"/>
          <a:stretch>
            <a:fillRect/>
          </a:stretch>
        </p:blipFill>
        <p:spPr>
          <a:xfrm>
            <a:off x="1785918" y="4786322"/>
            <a:ext cx="1800000" cy="1800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нна 221.jpg"/>
          <p:cNvPicPr>
            <a:picLocks noChangeAspect="1"/>
          </p:cNvPicPr>
          <p:nvPr/>
        </p:nvPicPr>
        <p:blipFill>
          <a:blip r:embed="rId2" cstate="print">
            <a:lum bright="10000"/>
          </a:blip>
          <a:srcRect l="14062" r="12500" b="3125"/>
          <a:stretch>
            <a:fillRect/>
          </a:stretch>
        </p:blipFill>
        <p:spPr>
          <a:xfrm>
            <a:off x="2428860" y="571480"/>
            <a:ext cx="5640027" cy="5580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4414" y="285728"/>
            <a:ext cx="5715040" cy="369332"/>
          </a:xfrm>
          <a:prstGeom prst="rect">
            <a:avLst/>
          </a:prstGeom>
          <a:noFill/>
        </p:spPr>
        <p:txBody>
          <a:bodyPr wrap="square" rtlCol="0">
            <a:spAutoFit/>
          </a:bodyPr>
          <a:lstStyle/>
          <a:p>
            <a:r>
              <a:rPr lang="ru-RU" b="1" dirty="0" err="1" smtClean="0">
                <a:latin typeface="Times New Roman" pitchFamily="18" charset="0"/>
                <a:cs typeface="Times New Roman" pitchFamily="18" charset="0"/>
              </a:rPr>
              <a:t>Ниткография</a:t>
            </a:r>
            <a:r>
              <a:rPr lang="ru-RU" b="1" dirty="0" smtClean="0">
                <a:latin typeface="Times New Roman" pitchFamily="18" charset="0"/>
                <a:cs typeface="Times New Roman" pitchFamily="18" charset="0"/>
              </a:rPr>
              <a:t> – «Рисование» нитями</a:t>
            </a:r>
            <a:endParaRPr lang="ru-RU" b="1" dirty="0">
              <a:latin typeface="Times New Roman" pitchFamily="18" charset="0"/>
              <a:cs typeface="Times New Roman" pitchFamily="18" charset="0"/>
            </a:endParaRPr>
          </a:p>
        </p:txBody>
      </p:sp>
      <p:sp>
        <p:nvSpPr>
          <p:cNvPr id="3" name="TextBox 2"/>
          <p:cNvSpPr txBox="1"/>
          <p:nvPr/>
        </p:nvSpPr>
        <p:spPr>
          <a:xfrm>
            <a:off x="714348" y="1071546"/>
            <a:ext cx="3071834" cy="1169551"/>
          </a:xfrm>
          <a:prstGeom prst="rect">
            <a:avLst/>
          </a:prstGeom>
          <a:noFill/>
        </p:spPr>
        <p:txBody>
          <a:bodyPr wrap="square" rtlCol="0">
            <a:spAutoFit/>
          </a:bodyPr>
          <a:lstStyle/>
          <a:p>
            <a:r>
              <a:rPr lang="ru-RU" sz="1400" dirty="0" err="1" smtClean="0">
                <a:latin typeface="Times New Roman" pitchFamily="18" charset="0"/>
                <a:cs typeface="Times New Roman" pitchFamily="18" charset="0"/>
              </a:rPr>
              <a:t>Ниткография</a:t>
            </a:r>
            <a:r>
              <a:rPr lang="ru-RU" sz="1400" dirty="0" smtClean="0">
                <a:latin typeface="Times New Roman" pitchFamily="18" charset="0"/>
                <a:cs typeface="Times New Roman" pitchFamily="18" charset="0"/>
              </a:rPr>
              <a:t>- выкладывание с помощью шнурка или толстой нити контурных изображений различных предметов, то есть «рисование» с помощью нити.</a:t>
            </a:r>
            <a:endParaRPr lang="ru-RU" sz="1400" dirty="0">
              <a:latin typeface="Times New Roman" pitchFamily="18" charset="0"/>
              <a:cs typeface="Times New Roman" pitchFamily="18" charset="0"/>
            </a:endParaRPr>
          </a:p>
        </p:txBody>
      </p:sp>
      <p:sp>
        <p:nvSpPr>
          <p:cNvPr id="5" name="TextBox 4"/>
          <p:cNvSpPr txBox="1"/>
          <p:nvPr/>
        </p:nvSpPr>
        <p:spPr>
          <a:xfrm>
            <a:off x="4643438" y="1357298"/>
            <a:ext cx="4214842" cy="1600438"/>
          </a:xfrm>
          <a:prstGeom prst="rect">
            <a:avLst/>
          </a:prstGeom>
          <a:noFill/>
        </p:spPr>
        <p:txBody>
          <a:bodyPr wrap="square" rtlCol="0">
            <a:spAutoFit/>
          </a:bodyPr>
          <a:lstStyle/>
          <a:p>
            <a:r>
              <a:rPr lang="ru-RU" sz="1400" dirty="0" smtClean="0">
                <a:latin typeface="Times New Roman" pitchFamily="18" charset="0"/>
                <a:cs typeface="Times New Roman" pitchFamily="18" charset="0"/>
              </a:rPr>
              <a:t>В качестве «волшебной нити» мы использовали толстую шерстяную нитку. Нужно помнить, чем младше ребенок, тем толще должна быть нить. Детям 3-х лет можно дать шнурок толщиной 4-5 мм. Важно, чтобы он легко изгибался и не был скользким (не синтетика). Длина нити (шнурка) должна быть 25-30 мм.</a:t>
            </a:r>
            <a:endParaRPr lang="ru-RU" sz="1400" dirty="0">
              <a:latin typeface="Times New Roman" pitchFamily="18" charset="0"/>
              <a:cs typeface="Times New Roman" pitchFamily="18" charset="0"/>
            </a:endParaRPr>
          </a:p>
        </p:txBody>
      </p:sp>
      <p:sp>
        <p:nvSpPr>
          <p:cNvPr id="6" name="TextBox 5"/>
          <p:cNvSpPr txBox="1"/>
          <p:nvPr/>
        </p:nvSpPr>
        <p:spPr>
          <a:xfrm>
            <a:off x="571472" y="4857760"/>
            <a:ext cx="6286544" cy="1169551"/>
          </a:xfrm>
          <a:prstGeom prst="rect">
            <a:avLst/>
          </a:prstGeom>
          <a:noFill/>
        </p:spPr>
        <p:txBody>
          <a:bodyPr wrap="square" rtlCol="0">
            <a:spAutoFit/>
          </a:bodyPr>
          <a:lstStyle/>
          <a:p>
            <a:r>
              <a:rPr lang="ru-RU" sz="1400" dirty="0" smtClean="0">
                <a:latin typeface="Times New Roman" pitchFamily="18" charset="0"/>
                <a:cs typeface="Times New Roman" pitchFamily="18" charset="0"/>
              </a:rPr>
              <a:t>В качестве основы для изображения нитью следует использовать любую шероховатую поверхность. Например, подойдет лист бархатной бумаги или фланелевая ткань, натянутая на плотную основу. Также можно использовать однотонный </a:t>
            </a:r>
            <a:r>
              <a:rPr lang="ru-RU" sz="1400" dirty="0" err="1" smtClean="0">
                <a:latin typeface="Times New Roman" pitchFamily="18" charset="0"/>
                <a:cs typeface="Times New Roman" pitchFamily="18" charset="0"/>
              </a:rPr>
              <a:t>ковролин</a:t>
            </a:r>
            <a:r>
              <a:rPr lang="ru-RU" sz="1400" dirty="0" smtClean="0">
                <a:latin typeface="Times New Roman" pitchFamily="18" charset="0"/>
                <a:cs typeface="Times New Roman" pitchFamily="18" charset="0"/>
              </a:rPr>
              <a:t>. Размеры такой основы (экрана) для </a:t>
            </a:r>
            <a:r>
              <a:rPr lang="ru-RU" sz="1400" dirty="0" err="1" smtClean="0">
                <a:latin typeface="Times New Roman" pitchFamily="18" charset="0"/>
                <a:cs typeface="Times New Roman" pitchFamily="18" charset="0"/>
              </a:rPr>
              <a:t>ниткографии</a:t>
            </a:r>
            <a:r>
              <a:rPr lang="ru-RU" sz="1400" dirty="0" smtClean="0">
                <a:latin typeface="Times New Roman" pitchFamily="18" charset="0"/>
                <a:cs typeface="Times New Roman" pitchFamily="18" charset="0"/>
              </a:rPr>
              <a:t> 20х20 см.</a:t>
            </a:r>
            <a:endParaRPr lang="ru-RU" sz="1400" dirty="0">
              <a:latin typeface="Times New Roman" pitchFamily="18" charset="0"/>
              <a:cs typeface="Times New Roman" pitchFamily="18" charset="0"/>
            </a:endParaRPr>
          </a:p>
        </p:txBody>
      </p:sp>
      <p:pic>
        <p:nvPicPr>
          <p:cNvPr id="7" name="Рисунок 6" descr="d342a69f0b46d7baa315fd398b923862.jpg.jpg"/>
          <p:cNvPicPr>
            <a:picLocks noChangeAspect="1"/>
          </p:cNvPicPr>
          <p:nvPr/>
        </p:nvPicPr>
        <p:blipFill>
          <a:blip r:embed="rId2" cstate="print"/>
          <a:srcRect l="9532" t="12230" r="4136" b="5036"/>
          <a:stretch>
            <a:fillRect/>
          </a:stretch>
        </p:blipFill>
        <p:spPr>
          <a:xfrm rot="16200000">
            <a:off x="6526132" y="3975199"/>
            <a:ext cx="2714645" cy="1908000"/>
          </a:xfrm>
          <a:prstGeom prst="rect">
            <a:avLst/>
          </a:prstGeom>
        </p:spPr>
      </p:pic>
      <p:pic>
        <p:nvPicPr>
          <p:cNvPr id="8" name="Рисунок 7" descr="41f6075e846c8bc2fb63dc4b69c2dac7.jpg.jpg"/>
          <p:cNvPicPr>
            <a:picLocks noChangeAspect="1"/>
          </p:cNvPicPr>
          <p:nvPr/>
        </p:nvPicPr>
        <p:blipFill>
          <a:blip r:embed="rId3" cstate="print"/>
          <a:srcRect l="9532" t="12230" r="1439" b="5036"/>
          <a:stretch>
            <a:fillRect/>
          </a:stretch>
        </p:blipFill>
        <p:spPr>
          <a:xfrm>
            <a:off x="857224" y="2500306"/>
            <a:ext cx="3099136" cy="2160000"/>
          </a:xfrm>
          <a:prstGeom prst="rect">
            <a:avLst/>
          </a:prstGeom>
        </p:spPr>
      </p:pic>
      <p:pic>
        <p:nvPicPr>
          <p:cNvPr id="9" name="Рисунок 8" descr="баран-300x168.jpg"/>
          <p:cNvPicPr>
            <a:picLocks noChangeAspect="1"/>
          </p:cNvPicPr>
          <p:nvPr/>
        </p:nvPicPr>
        <p:blipFill>
          <a:blip r:embed="rId4" cstate="print"/>
          <a:srcRect l="5000" r="5000" b="5357"/>
          <a:stretch>
            <a:fillRect/>
          </a:stretch>
        </p:blipFill>
        <p:spPr>
          <a:xfrm>
            <a:off x="4286248" y="3214686"/>
            <a:ext cx="2445293" cy="1440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28860" y="500042"/>
            <a:ext cx="3500462" cy="707886"/>
          </a:xfrm>
          <a:prstGeom prst="rect">
            <a:avLst/>
          </a:prstGeom>
          <a:noFill/>
        </p:spPr>
        <p:txBody>
          <a:bodyPr wrap="square" rtlCol="0">
            <a:spAutoFit/>
          </a:bodyPr>
          <a:lstStyle/>
          <a:p>
            <a:pPr algn="ctr"/>
            <a:r>
              <a:rPr lang="ru-RU" sz="2000" b="1" dirty="0" smtClean="0">
                <a:latin typeface="Times New Roman" pitchFamily="18" charset="0"/>
                <a:cs typeface="Times New Roman" pitchFamily="18" charset="0"/>
              </a:rPr>
              <a:t>"Первые песочные шаги" рисование на песке</a:t>
            </a:r>
            <a:endParaRPr lang="ru-RU" sz="2000" b="1" dirty="0">
              <a:latin typeface="Times New Roman" pitchFamily="18" charset="0"/>
              <a:cs typeface="Times New Roman" pitchFamily="18" charset="0"/>
            </a:endParaRPr>
          </a:p>
        </p:txBody>
      </p:sp>
      <p:pic>
        <p:nvPicPr>
          <p:cNvPr id="3" name="Рисунок 2" descr="3ed4d426785a918f9e04b2c9a3a46966.jpg.jpg"/>
          <p:cNvPicPr>
            <a:picLocks noChangeAspect="1"/>
          </p:cNvPicPr>
          <p:nvPr/>
        </p:nvPicPr>
        <p:blipFill>
          <a:blip r:embed="rId2" cstate="print">
            <a:lum bright="20000" contrast="10000"/>
          </a:blip>
          <a:srcRect l="10227" t="7143" r="17803" b="36134"/>
          <a:stretch>
            <a:fillRect/>
          </a:stretch>
        </p:blipFill>
        <p:spPr>
          <a:xfrm>
            <a:off x="285720" y="785794"/>
            <a:ext cx="1641600" cy="1944000"/>
          </a:xfrm>
          <a:prstGeom prst="rect">
            <a:avLst/>
          </a:prstGeom>
        </p:spPr>
      </p:pic>
      <p:pic>
        <p:nvPicPr>
          <p:cNvPr id="4" name="Рисунок 3" descr="03711d4bbfb97e855ff8db544484f0b0.jpg.jpg"/>
          <p:cNvPicPr>
            <a:picLocks noChangeAspect="1"/>
          </p:cNvPicPr>
          <p:nvPr/>
        </p:nvPicPr>
        <p:blipFill>
          <a:blip r:embed="rId3" cstate="print"/>
          <a:srcRect l="12094" t="21545" r="24278"/>
          <a:stretch>
            <a:fillRect/>
          </a:stretch>
        </p:blipFill>
        <p:spPr>
          <a:xfrm>
            <a:off x="6143636" y="928670"/>
            <a:ext cx="2191725" cy="1800000"/>
          </a:xfrm>
          <a:prstGeom prst="rect">
            <a:avLst/>
          </a:prstGeom>
        </p:spPr>
      </p:pic>
      <p:pic>
        <p:nvPicPr>
          <p:cNvPr id="6" name="Рисунок 5" descr="34d353a4b493e47065b5ed0c0f38f43d.jpg.jpg"/>
          <p:cNvPicPr>
            <a:picLocks noChangeAspect="1"/>
          </p:cNvPicPr>
          <p:nvPr/>
        </p:nvPicPr>
        <p:blipFill>
          <a:blip r:embed="rId4" cstate="print">
            <a:lum bright="10000"/>
          </a:blip>
          <a:stretch>
            <a:fillRect/>
          </a:stretch>
        </p:blipFill>
        <p:spPr>
          <a:xfrm>
            <a:off x="3071802" y="1214422"/>
            <a:ext cx="2322000" cy="1548000"/>
          </a:xfrm>
          <a:prstGeom prst="rect">
            <a:avLst/>
          </a:prstGeom>
        </p:spPr>
      </p:pic>
      <p:pic>
        <p:nvPicPr>
          <p:cNvPr id="7" name="Рисунок 6" descr="b5b669c687c02dfb0fdf7de3368cda25.jpg.jpg"/>
          <p:cNvPicPr>
            <a:picLocks noChangeAspect="1"/>
          </p:cNvPicPr>
          <p:nvPr/>
        </p:nvPicPr>
        <p:blipFill>
          <a:blip r:embed="rId5" cstate="print">
            <a:lum bright="10000"/>
          </a:blip>
          <a:stretch>
            <a:fillRect/>
          </a:stretch>
        </p:blipFill>
        <p:spPr>
          <a:xfrm>
            <a:off x="5072066" y="4857760"/>
            <a:ext cx="2762325" cy="1800000"/>
          </a:xfrm>
          <a:prstGeom prst="rect">
            <a:avLst/>
          </a:prstGeom>
        </p:spPr>
      </p:pic>
      <p:sp>
        <p:nvSpPr>
          <p:cNvPr id="9" name="TextBox 8"/>
          <p:cNvSpPr txBox="1"/>
          <p:nvPr/>
        </p:nvSpPr>
        <p:spPr>
          <a:xfrm>
            <a:off x="857224" y="2857497"/>
            <a:ext cx="7643866" cy="2031325"/>
          </a:xfrm>
          <a:prstGeom prst="rect">
            <a:avLst/>
          </a:prstGeom>
          <a:noFill/>
        </p:spPr>
        <p:txBody>
          <a:bodyPr wrap="square" rtlCol="0">
            <a:spAutoFit/>
          </a:bodyPr>
          <a:lstStyle/>
          <a:p>
            <a:r>
              <a:rPr lang="ru-RU" dirty="0" smtClean="0"/>
              <a:t>На начальном этапе рисования песком можно воспользоваться следующими техниками: рисование указательным пальцем по тонкому слою песка; поиск и доработка образов в фигурах, образованных беспорядочно набросанным песком; расчистка равномерно насыпанного на поверхности стола слоя песка до появления контуров нужного образа; использование в работе формочек для пластилина, наборов для песочницы с целью создания всевозможных отпечатков</a:t>
            </a:r>
            <a:endParaRPr lang="ru-RU" dirty="0"/>
          </a:p>
        </p:txBody>
      </p:sp>
      <p:pic>
        <p:nvPicPr>
          <p:cNvPr id="10" name="Рисунок 9" descr="sand-art_12_tiny.jpg"/>
          <p:cNvPicPr>
            <a:picLocks noChangeAspect="1"/>
          </p:cNvPicPr>
          <p:nvPr/>
        </p:nvPicPr>
        <p:blipFill>
          <a:blip r:embed="rId6" cstate="print"/>
          <a:stretch>
            <a:fillRect/>
          </a:stretch>
        </p:blipFill>
        <p:spPr>
          <a:xfrm>
            <a:off x="1643042" y="4857760"/>
            <a:ext cx="1800000" cy="1800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af30ac2fc18eacaaa0fe84d57fd5a996.jpg.jpg"/>
          <p:cNvPicPr>
            <a:picLocks noChangeAspect="1"/>
          </p:cNvPicPr>
          <p:nvPr/>
        </p:nvPicPr>
        <p:blipFill>
          <a:blip r:embed="rId2" cstate="print"/>
          <a:srcRect r="-1" b="16253"/>
          <a:stretch>
            <a:fillRect/>
          </a:stretch>
        </p:blipFill>
        <p:spPr>
          <a:xfrm>
            <a:off x="642910" y="857232"/>
            <a:ext cx="2994166" cy="1728000"/>
          </a:xfrm>
          <a:prstGeom prst="rect">
            <a:avLst/>
          </a:prstGeom>
        </p:spPr>
      </p:pic>
      <p:sp>
        <p:nvSpPr>
          <p:cNvPr id="5" name="Заголовок 1"/>
          <p:cNvSpPr txBox="1">
            <a:spLocks/>
          </p:cNvSpPr>
          <p:nvPr/>
        </p:nvSpPr>
        <p:spPr>
          <a:xfrm>
            <a:off x="2071670" y="214291"/>
            <a:ext cx="5000660" cy="57150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800" b="1" i="0" u="none" strike="noStrike" kern="1200" cap="none" spc="0" normalizeH="0" baseline="0" noProof="0" smtClean="0">
                <a:ln>
                  <a:noFill/>
                </a:ln>
                <a:solidFill>
                  <a:schemeClr val="tx1"/>
                </a:solidFill>
                <a:effectLst/>
                <a:uLnTx/>
                <a:uFillTx/>
                <a:latin typeface="Times New Roman" pitchFamily="18" charset="0"/>
                <a:ea typeface="+mj-ea"/>
                <a:cs typeface="Times New Roman" pitchFamily="18" charset="0"/>
              </a:rPr>
              <a:t>Граттаж</a:t>
            </a:r>
            <a:endParaRPr kumimoji="0" lang="ru-RU" sz="18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
        <p:nvSpPr>
          <p:cNvPr id="6" name="Прямоугольник 5"/>
          <p:cNvSpPr/>
          <p:nvPr/>
        </p:nvSpPr>
        <p:spPr>
          <a:xfrm>
            <a:off x="4500562" y="857232"/>
            <a:ext cx="4143404" cy="1384995"/>
          </a:xfrm>
          <a:prstGeom prst="rect">
            <a:avLst/>
          </a:prstGeom>
        </p:spPr>
        <p:txBody>
          <a:bodyPr wrap="square">
            <a:spAutoFit/>
          </a:bodyPr>
          <a:lstStyle/>
          <a:p>
            <a:endParaRPr lang="ru-RU" sz="1400" dirty="0" smtClean="0">
              <a:solidFill>
                <a:schemeClr val="tx1"/>
              </a:solidFill>
              <a:latin typeface="Times New Roman" pitchFamily="18" charset="0"/>
              <a:cs typeface="Times New Roman" pitchFamily="18" charset="0"/>
            </a:endParaRPr>
          </a:p>
          <a:p>
            <a:pPr algn="ctr"/>
            <a:r>
              <a:rPr lang="ru-RU" sz="1400" i="1" dirty="0" smtClean="0">
                <a:solidFill>
                  <a:schemeClr val="tx1"/>
                </a:solidFill>
                <a:latin typeface="Times New Roman" pitchFamily="18" charset="0"/>
                <a:cs typeface="Times New Roman" pitchFamily="18" charset="0"/>
              </a:rPr>
              <a:t>Материалы:</a:t>
            </a:r>
            <a:r>
              <a:rPr lang="ru-RU" sz="1400" dirty="0" smtClean="0">
                <a:solidFill>
                  <a:schemeClr val="tx1"/>
                </a:solidFill>
                <a:latin typeface="Times New Roman" pitchFamily="18" charset="0"/>
                <a:cs typeface="Times New Roman" pitchFamily="18" charset="0"/>
              </a:rPr>
              <a:t> картон либо плотная бумага любого цвета, свеча, широкая кисть, черная тушь или густая гуашь, жидкое мыло (примерно одна капля на столовую ложку туши), мисочки для туши, палочка с заточенными концами</a:t>
            </a:r>
            <a:endParaRPr lang="ru-RU" sz="1400" dirty="0"/>
          </a:p>
        </p:txBody>
      </p:sp>
      <p:pic>
        <p:nvPicPr>
          <p:cNvPr id="7" name="Рисунок 6" descr="b7ca5b5072536537d6c869ebc96bc723.jpg.jpg"/>
          <p:cNvPicPr>
            <a:picLocks noChangeAspect="1"/>
          </p:cNvPicPr>
          <p:nvPr/>
        </p:nvPicPr>
        <p:blipFill>
          <a:blip r:embed="rId3" cstate="print"/>
          <a:srcRect r="12162" b="12530"/>
          <a:stretch>
            <a:fillRect/>
          </a:stretch>
        </p:blipFill>
        <p:spPr>
          <a:xfrm>
            <a:off x="5929322" y="2285992"/>
            <a:ext cx="2448000" cy="1770078"/>
          </a:xfrm>
          <a:prstGeom prst="rect">
            <a:avLst/>
          </a:prstGeom>
        </p:spPr>
      </p:pic>
      <p:sp>
        <p:nvSpPr>
          <p:cNvPr id="8" name="Подзаголовок 2"/>
          <p:cNvSpPr txBox="1">
            <a:spLocks/>
          </p:cNvSpPr>
          <p:nvPr/>
        </p:nvSpPr>
        <p:spPr>
          <a:xfrm>
            <a:off x="571472" y="2857496"/>
            <a:ext cx="4429156" cy="1285884"/>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ru-RU" sz="1400" b="0" i="1"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Способ получения изображения</a:t>
            </a:r>
            <a:r>
              <a:rPr kumimoji="0" lang="ru-RU" sz="1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ребенок натирает свечой лист так, чтобы он весь был покрыт слоем воска. Затем на него наносится тушь с жидким мылом. После высыхания палочкой процарапывается рисунок.</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ru-RU" sz="1500" b="0" i="0" u="none" strike="noStrike" kern="1200" cap="none" spc="0" normalizeH="0" baseline="0" noProof="0" dirty="0">
              <a:ln>
                <a:noFill/>
              </a:ln>
              <a:solidFill>
                <a:schemeClr val="tx1"/>
              </a:solidFill>
              <a:effectLst/>
              <a:uLnTx/>
              <a:uFillTx/>
              <a:latin typeface="+mn-lt"/>
              <a:ea typeface="+mn-ea"/>
              <a:cs typeface="+mn-cs"/>
            </a:endParaRPr>
          </a:p>
        </p:txBody>
      </p:sp>
      <p:pic>
        <p:nvPicPr>
          <p:cNvPr id="9" name="Рисунок 8" descr="Инна 191.jpg"/>
          <p:cNvPicPr>
            <a:picLocks noChangeAspect="1"/>
          </p:cNvPicPr>
          <p:nvPr/>
        </p:nvPicPr>
        <p:blipFill>
          <a:blip r:embed="rId4" cstate="print"/>
          <a:srcRect l="26317" r="13788" b="8041"/>
          <a:stretch>
            <a:fillRect/>
          </a:stretch>
        </p:blipFill>
        <p:spPr>
          <a:xfrm>
            <a:off x="1500166" y="4357694"/>
            <a:ext cx="1875807" cy="2160000"/>
          </a:xfrm>
          <a:prstGeom prst="rect">
            <a:avLst/>
          </a:prstGeom>
        </p:spPr>
      </p:pic>
      <p:pic>
        <p:nvPicPr>
          <p:cNvPr id="10" name="Рисунок 9" descr="Инна 192.jpg"/>
          <p:cNvPicPr>
            <a:picLocks noChangeAspect="1"/>
          </p:cNvPicPr>
          <p:nvPr/>
        </p:nvPicPr>
        <p:blipFill>
          <a:blip r:embed="rId5" cstate="print"/>
          <a:srcRect l="11718" r="22656" b="12500"/>
          <a:stretch>
            <a:fillRect/>
          </a:stretch>
        </p:blipFill>
        <p:spPr>
          <a:xfrm>
            <a:off x="4572000" y="4429132"/>
            <a:ext cx="2160000" cy="215997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3108" y="571480"/>
            <a:ext cx="3929090" cy="369332"/>
          </a:xfrm>
          <a:prstGeom prst="rect">
            <a:avLst/>
          </a:prstGeom>
          <a:noFill/>
        </p:spPr>
        <p:txBody>
          <a:bodyPr wrap="square" rtlCol="0">
            <a:spAutoFit/>
          </a:bodyPr>
          <a:lstStyle/>
          <a:p>
            <a:r>
              <a:rPr lang="ru-RU" b="1" dirty="0" smtClean="0">
                <a:latin typeface="Times New Roman" pitchFamily="18" charset="0"/>
                <a:cs typeface="Times New Roman" pitchFamily="18" charset="0"/>
              </a:rPr>
              <a:t>"Волшебные " рисунки</a:t>
            </a:r>
            <a:endParaRPr lang="ru-RU" b="1" dirty="0">
              <a:latin typeface="Times New Roman" pitchFamily="18" charset="0"/>
              <a:cs typeface="Times New Roman" pitchFamily="18" charset="0"/>
            </a:endParaRPr>
          </a:p>
        </p:txBody>
      </p:sp>
      <p:sp>
        <p:nvSpPr>
          <p:cNvPr id="3" name="TextBox 2"/>
          <p:cNvSpPr txBox="1"/>
          <p:nvPr/>
        </p:nvSpPr>
        <p:spPr>
          <a:xfrm>
            <a:off x="928662" y="1285860"/>
            <a:ext cx="5214974" cy="2462213"/>
          </a:xfrm>
          <a:prstGeom prst="rect">
            <a:avLst/>
          </a:prstGeom>
          <a:noFill/>
        </p:spPr>
        <p:txBody>
          <a:bodyPr wrap="square" rtlCol="0">
            <a:spAutoFit/>
          </a:bodyPr>
          <a:lstStyle/>
          <a:p>
            <a:pPr algn="just"/>
            <a:r>
              <a:rPr lang="ru-RU" sz="1400" dirty="0" smtClean="0">
                <a:latin typeface="Times New Roman" pitchFamily="18" charset="0"/>
                <a:cs typeface="Times New Roman" pitchFamily="18" charset="0"/>
              </a:rPr>
              <a:t>Для рисования необходимы: свеча или разноцветные восковые или масляные мелки  и акварели. Дети рисуют мелками на листе бумаги для акварели задуманный сюжет (при помощи белого мелка дети могут изобразить зимний пейзаж или просто снежинки, звёзды и т. д., а при помощи цветных мелков светлых оттенков интересными получаются рисунки на темы: "Волшебные сны", "Праздничный салют", "Мыльные пузыри" и т. д.), а затем начинают покрывать фон рисунка акварельными красками, самостоятельно подбирая цвет в зависимости от задуманного сюжета. В этот момент кисть в руках детей выполняет роль "волшебной палочки". </a:t>
            </a:r>
            <a:endParaRPr lang="ru-RU" sz="1400" dirty="0">
              <a:latin typeface="Times New Roman" pitchFamily="18" charset="0"/>
              <a:cs typeface="Times New Roman" pitchFamily="18" charset="0"/>
            </a:endParaRPr>
          </a:p>
        </p:txBody>
      </p:sp>
      <p:pic>
        <p:nvPicPr>
          <p:cNvPr id="4" name="Рисунок 3" descr="9b5a59bcefbc6db629053b571cb012b3.jpg.jpg"/>
          <p:cNvPicPr>
            <a:picLocks noChangeAspect="1"/>
          </p:cNvPicPr>
          <p:nvPr/>
        </p:nvPicPr>
        <p:blipFill>
          <a:blip r:embed="rId2" cstate="print"/>
          <a:srcRect l="7916" t="19748" r="9418" b="9664"/>
          <a:stretch>
            <a:fillRect/>
          </a:stretch>
        </p:blipFill>
        <p:spPr>
          <a:xfrm>
            <a:off x="6357950" y="1071546"/>
            <a:ext cx="2545720" cy="2592000"/>
          </a:xfrm>
          <a:prstGeom prst="rect">
            <a:avLst/>
          </a:prstGeom>
        </p:spPr>
      </p:pic>
      <p:pic>
        <p:nvPicPr>
          <p:cNvPr id="5" name="Рисунок 4" descr="89aa5b555bbbf465a855ae2b4e997256.jpg.jpg"/>
          <p:cNvPicPr>
            <a:picLocks noChangeAspect="1"/>
          </p:cNvPicPr>
          <p:nvPr/>
        </p:nvPicPr>
        <p:blipFill>
          <a:blip r:embed="rId3" cstate="print"/>
          <a:srcRect b="22084"/>
          <a:stretch>
            <a:fillRect/>
          </a:stretch>
        </p:blipFill>
        <p:spPr>
          <a:xfrm>
            <a:off x="2500298" y="4143380"/>
            <a:ext cx="3117905" cy="1764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14612" y="642918"/>
            <a:ext cx="4572032" cy="369332"/>
          </a:xfrm>
          <a:prstGeom prst="rect">
            <a:avLst/>
          </a:prstGeom>
          <a:noFill/>
        </p:spPr>
        <p:txBody>
          <a:bodyPr wrap="square" rtlCol="0">
            <a:spAutoFit/>
          </a:bodyPr>
          <a:lstStyle/>
          <a:p>
            <a:r>
              <a:rPr lang="ru-RU" b="1" dirty="0" smtClean="0">
                <a:latin typeface="Times New Roman" pitchFamily="18" charset="0"/>
                <a:cs typeface="Times New Roman" pitchFamily="18" charset="0"/>
              </a:rPr>
              <a:t>Рисование зубной пастой</a:t>
            </a:r>
            <a:endParaRPr lang="ru-RU" b="1" dirty="0">
              <a:latin typeface="Times New Roman" pitchFamily="18" charset="0"/>
              <a:cs typeface="Times New Roman" pitchFamily="18" charset="0"/>
            </a:endParaRPr>
          </a:p>
        </p:txBody>
      </p:sp>
      <p:pic>
        <p:nvPicPr>
          <p:cNvPr id="4" name="Рисунок 3" descr="P1070903(2).jpg"/>
          <p:cNvPicPr/>
          <p:nvPr/>
        </p:nvPicPr>
        <p:blipFill>
          <a:blip r:embed="rId2" cstate="print"/>
          <a:srcRect/>
          <a:stretch>
            <a:fillRect/>
          </a:stretch>
        </p:blipFill>
        <p:spPr bwMode="auto">
          <a:xfrm>
            <a:off x="3000364" y="3714752"/>
            <a:ext cx="2143125" cy="2857500"/>
          </a:xfrm>
          <a:prstGeom prst="rect">
            <a:avLst/>
          </a:prstGeom>
          <a:noFill/>
          <a:ln w="9525">
            <a:noFill/>
            <a:miter lim="800000"/>
            <a:headEnd/>
            <a:tailEnd/>
          </a:ln>
        </p:spPr>
      </p:pic>
      <p:sp>
        <p:nvSpPr>
          <p:cNvPr id="5" name="TextBox 4"/>
          <p:cNvSpPr txBox="1"/>
          <p:nvPr/>
        </p:nvSpPr>
        <p:spPr>
          <a:xfrm>
            <a:off x="1357290" y="1285860"/>
            <a:ext cx="4286280" cy="2246769"/>
          </a:xfrm>
          <a:prstGeom prst="rect">
            <a:avLst/>
          </a:prstGeom>
          <a:noFill/>
        </p:spPr>
        <p:txBody>
          <a:bodyPr wrap="square" rtlCol="0">
            <a:spAutoFit/>
          </a:bodyPr>
          <a:lstStyle/>
          <a:p>
            <a:r>
              <a:rPr lang="ru-RU" sz="1400" dirty="0" smtClean="0">
                <a:latin typeface="Times New Roman" pitchFamily="18" charset="0"/>
                <a:cs typeface="Times New Roman" pitchFamily="18" charset="0"/>
              </a:rPr>
              <a:t>Создать зимний пейзаж очень удобно, рисуя зубной пастой. Предварительно детям надо объяснить , что это творческий поиск, и такое использование зубной пасты не дает ему право выдавливать ее на полу, полках и столах. Вместе с ребенком наметьте карандашом легкий контур будущего рисунка. Медленно выдавливая зубную пасту пройдитесь ею по всем намеченным контурам. Все остальное можно закрасить при помощи кисти. Такую работу необходимо обязательно  высушить.</a:t>
            </a:r>
            <a:endParaRPr lang="ru-RU" sz="1400" dirty="0">
              <a:latin typeface="Times New Roman" pitchFamily="18" charset="0"/>
              <a:cs typeface="Times New Roman" pitchFamily="18" charset="0"/>
            </a:endParaRPr>
          </a:p>
        </p:txBody>
      </p:sp>
      <p:pic>
        <p:nvPicPr>
          <p:cNvPr id="6" name="Рисунок 5" descr="Инна.jpg"/>
          <p:cNvPicPr>
            <a:picLocks noChangeAspect="1"/>
          </p:cNvPicPr>
          <p:nvPr/>
        </p:nvPicPr>
        <p:blipFill>
          <a:blip r:embed="rId3" cstate="print"/>
          <a:srcRect l="30469" t="8334" r="26562" b="9374"/>
          <a:stretch>
            <a:fillRect/>
          </a:stretch>
        </p:blipFill>
        <p:spPr>
          <a:xfrm>
            <a:off x="6429388" y="1428736"/>
            <a:ext cx="2255715" cy="3240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00232" y="500042"/>
            <a:ext cx="1928826" cy="646331"/>
          </a:xfrm>
          <a:prstGeom prst="rect">
            <a:avLst/>
          </a:prstGeom>
          <a:noFill/>
        </p:spPr>
        <p:txBody>
          <a:bodyPr wrap="square" rtlCol="0">
            <a:spAutoFit/>
          </a:bodyPr>
          <a:lstStyle/>
          <a:p>
            <a:r>
              <a:rPr lang="ru-RU" b="1" dirty="0" err="1" smtClean="0">
                <a:latin typeface="Times New Roman" pitchFamily="18" charset="0"/>
                <a:cs typeface="Times New Roman" pitchFamily="18" charset="0"/>
              </a:rPr>
              <a:t>Набрызг</a:t>
            </a:r>
            <a:r>
              <a:rPr lang="ru-RU" b="1" dirty="0" smtClean="0">
                <a:latin typeface="Times New Roman" pitchFamily="18" charset="0"/>
                <a:cs typeface="Times New Roman" pitchFamily="18" charset="0"/>
              </a:rPr>
              <a:t>.</a:t>
            </a:r>
            <a:br>
              <a:rPr lang="ru-RU" b="1" dirty="0" smtClean="0">
                <a:latin typeface="Times New Roman" pitchFamily="18" charset="0"/>
                <a:cs typeface="Times New Roman" pitchFamily="18" charset="0"/>
              </a:rPr>
            </a:br>
            <a:endParaRPr lang="ru-RU" b="1" dirty="0">
              <a:latin typeface="Times New Roman" pitchFamily="18" charset="0"/>
              <a:cs typeface="Times New Roman" pitchFamily="18" charset="0"/>
            </a:endParaRPr>
          </a:p>
        </p:txBody>
      </p:sp>
      <p:sp>
        <p:nvSpPr>
          <p:cNvPr id="3" name="TextBox 2"/>
          <p:cNvSpPr txBox="1"/>
          <p:nvPr/>
        </p:nvSpPr>
        <p:spPr>
          <a:xfrm>
            <a:off x="1142976" y="1357298"/>
            <a:ext cx="3929090" cy="523220"/>
          </a:xfrm>
          <a:prstGeom prst="rect">
            <a:avLst/>
          </a:prstGeom>
          <a:noFill/>
        </p:spPr>
        <p:txBody>
          <a:bodyPr wrap="square" rtlCol="0">
            <a:spAutoFit/>
          </a:bodyPr>
          <a:lstStyle/>
          <a:p>
            <a:r>
              <a:rPr lang="ru-RU" sz="1400" dirty="0" smtClean="0">
                <a:latin typeface="Times New Roman" pitchFamily="18" charset="0"/>
                <a:cs typeface="Times New Roman" pitchFamily="18" charset="0"/>
              </a:rPr>
              <a:t>Вам понадобится: бумага, краски, жесткая кисть или зубная щетка, стека.</a:t>
            </a:r>
            <a:endParaRPr lang="ru-RU" sz="1400" dirty="0">
              <a:latin typeface="Times New Roman" pitchFamily="18" charset="0"/>
              <a:cs typeface="Times New Roman" pitchFamily="18" charset="0"/>
            </a:endParaRPr>
          </a:p>
        </p:txBody>
      </p:sp>
      <p:sp>
        <p:nvSpPr>
          <p:cNvPr id="4" name="TextBox 3"/>
          <p:cNvSpPr txBox="1"/>
          <p:nvPr/>
        </p:nvSpPr>
        <p:spPr>
          <a:xfrm>
            <a:off x="5572132" y="3857628"/>
            <a:ext cx="2428892" cy="1231106"/>
          </a:xfrm>
          <a:prstGeom prst="rect">
            <a:avLst/>
          </a:prstGeom>
          <a:noFill/>
        </p:spPr>
        <p:txBody>
          <a:bodyPr wrap="square" rtlCol="0">
            <a:spAutoFit/>
          </a:bodyPr>
          <a:lstStyle/>
          <a:p>
            <a:r>
              <a:rPr lang="ru-RU" sz="1400" dirty="0" smtClean="0">
                <a:latin typeface="Times New Roman" pitchFamily="18" charset="0"/>
                <a:cs typeface="Times New Roman" pitchFamily="18" charset="0"/>
              </a:rPr>
              <a:t>Набрать краску на щетку (кисть) и быстрым движением  проводить по поверхности щетки, по направлению к себе</a:t>
            </a:r>
            <a:r>
              <a:rPr lang="ru-RU" dirty="0" smtClean="0"/>
              <a:t>.</a:t>
            </a:r>
            <a:endParaRPr lang="ru-RU" dirty="0"/>
          </a:p>
        </p:txBody>
      </p:sp>
      <p:pic>
        <p:nvPicPr>
          <p:cNvPr id="6" name="Рисунок 5" descr="119dfac940bfc1f5e03c60c473ad652b.jpg.jpg"/>
          <p:cNvPicPr>
            <a:picLocks noChangeAspect="1"/>
          </p:cNvPicPr>
          <p:nvPr/>
        </p:nvPicPr>
        <p:blipFill>
          <a:blip r:embed="rId2" cstate="print"/>
          <a:stretch>
            <a:fillRect/>
          </a:stretch>
        </p:blipFill>
        <p:spPr>
          <a:xfrm>
            <a:off x="5786446" y="571480"/>
            <a:ext cx="2400314" cy="3204000"/>
          </a:xfrm>
          <a:prstGeom prst="rect">
            <a:avLst/>
          </a:prstGeom>
        </p:spPr>
      </p:pic>
      <p:pic>
        <p:nvPicPr>
          <p:cNvPr id="7" name="Рисунок 6" descr="b3576ac0aa5b06b60fc2c75e4e4d6ab8.jpg (1).jpg"/>
          <p:cNvPicPr>
            <a:picLocks noChangeAspect="1"/>
          </p:cNvPicPr>
          <p:nvPr/>
        </p:nvPicPr>
        <p:blipFill>
          <a:blip r:embed="rId3" cstate="print"/>
          <a:stretch>
            <a:fillRect/>
          </a:stretch>
        </p:blipFill>
        <p:spPr>
          <a:xfrm>
            <a:off x="1785918" y="2428868"/>
            <a:ext cx="2804864" cy="3744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71736" y="857232"/>
            <a:ext cx="2857520" cy="369332"/>
          </a:xfrm>
          <a:prstGeom prst="rect">
            <a:avLst/>
          </a:prstGeom>
          <a:noFill/>
        </p:spPr>
        <p:txBody>
          <a:bodyPr wrap="square" rtlCol="0">
            <a:spAutoFit/>
          </a:bodyPr>
          <a:lstStyle/>
          <a:p>
            <a:r>
              <a:rPr lang="ru-RU" b="1" dirty="0" smtClean="0">
                <a:latin typeface="Times New Roman" pitchFamily="18" charset="0"/>
                <a:cs typeface="Times New Roman" pitchFamily="18" charset="0"/>
              </a:rPr>
              <a:t>Рисунок с рельефом</a:t>
            </a:r>
            <a:endParaRPr lang="ru-RU" b="1" dirty="0">
              <a:latin typeface="Times New Roman" pitchFamily="18" charset="0"/>
              <a:cs typeface="Times New Roman" pitchFamily="18" charset="0"/>
            </a:endParaRPr>
          </a:p>
        </p:txBody>
      </p:sp>
      <p:pic>
        <p:nvPicPr>
          <p:cNvPr id="3" name="Рисунок 2" descr="08_04_ 078(1).jpg"/>
          <p:cNvPicPr/>
          <p:nvPr/>
        </p:nvPicPr>
        <p:blipFill>
          <a:blip r:embed="rId2" cstate="print"/>
          <a:srcRect/>
          <a:stretch>
            <a:fillRect/>
          </a:stretch>
        </p:blipFill>
        <p:spPr bwMode="auto">
          <a:xfrm>
            <a:off x="6357950" y="1428736"/>
            <a:ext cx="2143125" cy="2857500"/>
          </a:xfrm>
          <a:prstGeom prst="rect">
            <a:avLst/>
          </a:prstGeom>
          <a:noFill/>
          <a:ln w="9525">
            <a:noFill/>
            <a:miter lim="800000"/>
            <a:headEnd/>
            <a:tailEnd/>
          </a:ln>
        </p:spPr>
      </p:pic>
      <p:pic>
        <p:nvPicPr>
          <p:cNvPr id="4" name="Рисунок 3" descr="61287979_9317.jpg"/>
          <p:cNvPicPr/>
          <p:nvPr/>
        </p:nvPicPr>
        <p:blipFill>
          <a:blip r:embed="rId3" cstate="print"/>
          <a:srcRect l="13333" b="4999"/>
          <a:stretch>
            <a:fillRect/>
          </a:stretch>
        </p:blipFill>
        <p:spPr bwMode="auto">
          <a:xfrm>
            <a:off x="1142976" y="2428868"/>
            <a:ext cx="1857373" cy="2714644"/>
          </a:xfrm>
          <a:prstGeom prst="rect">
            <a:avLst/>
          </a:prstGeom>
          <a:noFill/>
          <a:ln w="9525">
            <a:noFill/>
            <a:miter lim="800000"/>
            <a:headEnd/>
            <a:tailEnd/>
          </a:ln>
        </p:spPr>
      </p:pic>
      <p:sp>
        <p:nvSpPr>
          <p:cNvPr id="5" name="TextBox 4"/>
          <p:cNvSpPr txBox="1"/>
          <p:nvPr/>
        </p:nvSpPr>
        <p:spPr>
          <a:xfrm>
            <a:off x="3214678" y="1785926"/>
            <a:ext cx="2714644" cy="1323439"/>
          </a:xfrm>
          <a:prstGeom prst="rect">
            <a:avLst/>
          </a:prstGeom>
          <a:noFill/>
        </p:spPr>
        <p:txBody>
          <a:bodyPr wrap="square" rtlCol="0">
            <a:spAutoFit/>
          </a:bodyPr>
          <a:lstStyle/>
          <a:p>
            <a:pPr algn="ctr"/>
            <a:r>
              <a:rPr lang="ru-RU" sz="1600" dirty="0" smtClean="0">
                <a:latin typeface="Times New Roman" pitchFamily="18" charset="0"/>
                <a:cs typeface="Times New Roman" pitchFamily="18" charset="0"/>
              </a:rPr>
              <a:t>В краску добавляется мука и наносится на лист. Узор прочерчивается– палочкой, зубочисткой, вилкой, спичкой.</a:t>
            </a:r>
            <a:endParaRPr lang="ru-RU" sz="1600" dirty="0">
              <a:latin typeface="Times New Roman" pitchFamily="18" charset="0"/>
              <a:cs typeface="Times New Roman" pitchFamily="18" charset="0"/>
            </a:endParaRPr>
          </a:p>
        </p:txBody>
      </p:sp>
      <p:sp>
        <p:nvSpPr>
          <p:cNvPr id="6" name="TextBox 5"/>
          <p:cNvSpPr txBox="1"/>
          <p:nvPr/>
        </p:nvSpPr>
        <p:spPr>
          <a:xfrm>
            <a:off x="3714744" y="4500570"/>
            <a:ext cx="4357718" cy="584775"/>
          </a:xfrm>
          <a:prstGeom prst="rect">
            <a:avLst/>
          </a:prstGeom>
          <a:noFill/>
        </p:spPr>
        <p:txBody>
          <a:bodyPr wrap="square" rtlCol="0">
            <a:spAutoFit/>
          </a:bodyPr>
          <a:lstStyle/>
          <a:p>
            <a:pPr algn="ctr"/>
            <a:r>
              <a:rPr lang="ru-RU" sz="1600" dirty="0" smtClean="0">
                <a:latin typeface="Times New Roman" pitchFamily="18" charset="0"/>
                <a:cs typeface="Times New Roman" pitchFamily="18" charset="0"/>
              </a:rPr>
              <a:t>Можно закрасить лист бумаги, просушить его и вырезать любые предметы. </a:t>
            </a:r>
            <a:endParaRPr lang="ru-RU" sz="1600" dirty="0">
              <a:latin typeface="Times New Roman" pitchFamily="18" charset="0"/>
              <a:cs typeface="Times New Roman"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86116" y="357166"/>
            <a:ext cx="1928826" cy="400110"/>
          </a:xfrm>
          <a:prstGeom prst="rect">
            <a:avLst/>
          </a:prstGeom>
          <a:noFill/>
        </p:spPr>
        <p:txBody>
          <a:bodyPr wrap="square" rtlCol="0">
            <a:spAutoFit/>
          </a:bodyPr>
          <a:lstStyle/>
          <a:p>
            <a:pPr algn="ctr"/>
            <a:r>
              <a:rPr lang="ru-RU" sz="2000" dirty="0" smtClean="0"/>
              <a:t>Коллаж</a:t>
            </a:r>
            <a:endParaRPr lang="ru-RU" sz="2000" dirty="0"/>
          </a:p>
        </p:txBody>
      </p:sp>
      <p:sp>
        <p:nvSpPr>
          <p:cNvPr id="5" name="TextBox 4"/>
          <p:cNvSpPr txBox="1"/>
          <p:nvPr/>
        </p:nvSpPr>
        <p:spPr>
          <a:xfrm>
            <a:off x="1285852" y="785794"/>
            <a:ext cx="7429552" cy="646331"/>
          </a:xfrm>
          <a:prstGeom prst="rect">
            <a:avLst/>
          </a:prstGeom>
          <a:noFill/>
        </p:spPr>
        <p:txBody>
          <a:bodyPr wrap="square" rtlCol="0">
            <a:spAutoFit/>
          </a:bodyPr>
          <a:lstStyle/>
          <a:p>
            <a:r>
              <a:rPr lang="ru-RU" dirty="0" smtClean="0"/>
              <a:t>Картина может создаваться не только красками, но и клеем, ножницами и… всякой всячиной. Коллаж – это настоящая свобода творчества!</a:t>
            </a:r>
            <a:endParaRPr lang="ru-RU" dirty="0"/>
          </a:p>
        </p:txBody>
      </p:sp>
      <p:sp>
        <p:nvSpPr>
          <p:cNvPr id="7" name="TextBox 6"/>
          <p:cNvSpPr txBox="1"/>
          <p:nvPr/>
        </p:nvSpPr>
        <p:spPr>
          <a:xfrm>
            <a:off x="571472" y="1714488"/>
            <a:ext cx="2143140" cy="1600438"/>
          </a:xfrm>
          <a:prstGeom prst="rect">
            <a:avLst/>
          </a:prstGeom>
          <a:noFill/>
        </p:spPr>
        <p:txBody>
          <a:bodyPr wrap="square" rtlCol="0">
            <a:spAutoFit/>
          </a:bodyPr>
          <a:lstStyle/>
          <a:p>
            <a:r>
              <a:rPr lang="ru-RU" sz="1400" dirty="0" smtClean="0"/>
              <a:t>Коллаж – это декоративная техника в которой комбинируются несовместимые вещи в удивительно гармоничные композиции.</a:t>
            </a:r>
            <a:endParaRPr lang="ru-RU" sz="1400" dirty="0"/>
          </a:p>
        </p:txBody>
      </p:sp>
      <p:sp>
        <p:nvSpPr>
          <p:cNvPr id="8" name="TextBox 7"/>
          <p:cNvSpPr txBox="1"/>
          <p:nvPr/>
        </p:nvSpPr>
        <p:spPr>
          <a:xfrm>
            <a:off x="3071802" y="1643050"/>
            <a:ext cx="2714644" cy="1600438"/>
          </a:xfrm>
          <a:prstGeom prst="rect">
            <a:avLst/>
          </a:prstGeom>
          <a:noFill/>
        </p:spPr>
        <p:txBody>
          <a:bodyPr wrap="square" rtlCol="0">
            <a:spAutoFit/>
          </a:bodyPr>
          <a:lstStyle/>
          <a:p>
            <a:pPr algn="ctr"/>
            <a:r>
              <a:rPr lang="ru-RU" sz="1400" dirty="0" smtClean="0"/>
              <a:t>Делая коллаж, уделите особое внимание основе – от нее зависит очень многое. Удачно выбранный фон сделает панно более выразительным, а слишком броский, отвлечет внимание зрителя от сюжета. </a:t>
            </a:r>
            <a:endParaRPr lang="ru-RU" sz="1400" dirty="0"/>
          </a:p>
        </p:txBody>
      </p:sp>
      <p:sp>
        <p:nvSpPr>
          <p:cNvPr id="9" name="TextBox 8"/>
          <p:cNvSpPr txBox="1"/>
          <p:nvPr/>
        </p:nvSpPr>
        <p:spPr>
          <a:xfrm>
            <a:off x="5929322" y="1643050"/>
            <a:ext cx="2857520" cy="1600438"/>
          </a:xfrm>
          <a:prstGeom prst="rect">
            <a:avLst/>
          </a:prstGeom>
          <a:noFill/>
        </p:spPr>
        <p:txBody>
          <a:bodyPr wrap="square" rtlCol="0">
            <a:spAutoFit/>
          </a:bodyPr>
          <a:lstStyle/>
          <a:p>
            <a:r>
              <a:rPr lang="ru-RU" sz="1400" dirty="0" smtClean="0"/>
              <a:t>Основой коллажа может быть аппликация из полосок бумаги родственных цветов, ткань, декоративная соломка, пробка, кусок линолеума – главное, чтобы элементы и фон хорошо сочетались друг с другом. </a:t>
            </a:r>
            <a:endParaRPr lang="ru-RU" sz="1400" dirty="0"/>
          </a:p>
        </p:txBody>
      </p:sp>
      <p:sp>
        <p:nvSpPr>
          <p:cNvPr id="10" name="TextBox 9"/>
          <p:cNvSpPr txBox="1"/>
          <p:nvPr/>
        </p:nvSpPr>
        <p:spPr>
          <a:xfrm>
            <a:off x="285720" y="3357562"/>
            <a:ext cx="3143272" cy="1815882"/>
          </a:xfrm>
          <a:prstGeom prst="rect">
            <a:avLst/>
          </a:prstGeom>
          <a:noFill/>
        </p:spPr>
        <p:txBody>
          <a:bodyPr wrap="square" rtlCol="0">
            <a:spAutoFit/>
          </a:bodyPr>
          <a:lstStyle/>
          <a:p>
            <a:r>
              <a:rPr lang="ru-RU" sz="1400" dirty="0" smtClean="0"/>
              <a:t>Определившись с темой и подберите главные элементы, поменяйте детали местами, выберите другой, контрастный цвет фона, добавьте неожиданный акцент – эти действия могут мгновенно изменить ритм и колорит композиции и, возможно, она станет намного интереснее. </a:t>
            </a:r>
            <a:endParaRPr lang="ru-RU" sz="1400" dirty="0"/>
          </a:p>
        </p:txBody>
      </p:sp>
      <p:sp>
        <p:nvSpPr>
          <p:cNvPr id="11" name="TextBox 10"/>
          <p:cNvSpPr txBox="1"/>
          <p:nvPr/>
        </p:nvSpPr>
        <p:spPr>
          <a:xfrm>
            <a:off x="4786314" y="4929198"/>
            <a:ext cx="3857652" cy="1384995"/>
          </a:xfrm>
          <a:prstGeom prst="rect">
            <a:avLst/>
          </a:prstGeom>
          <a:noFill/>
        </p:spPr>
        <p:txBody>
          <a:bodyPr wrap="square" rtlCol="0">
            <a:spAutoFit/>
          </a:bodyPr>
          <a:lstStyle/>
          <a:p>
            <a:r>
              <a:rPr lang="ru-RU" sz="1400" dirty="0" smtClean="0"/>
              <a:t>К сожалению, многие компоненты объемных коллажей к основе можно приклеить только так  называемым </a:t>
            </a:r>
            <a:r>
              <a:rPr lang="ru-RU" sz="1400" dirty="0" err="1" smtClean="0"/>
              <a:t>супер</a:t>
            </a:r>
            <a:r>
              <a:rPr lang="ru-RU" sz="1400" dirty="0" smtClean="0"/>
              <a:t> – клеем, который безопасным не назовешь. Поэтому заранее договоритесь о разделении работы: на малыше – творческая часть, на вас – техническая. </a:t>
            </a:r>
            <a:endParaRPr lang="ru-RU" sz="1400" dirty="0"/>
          </a:p>
        </p:txBody>
      </p:sp>
      <p:pic>
        <p:nvPicPr>
          <p:cNvPr id="14" name="Рисунок 13" descr="images (6).jpg"/>
          <p:cNvPicPr>
            <a:picLocks noChangeAspect="1"/>
          </p:cNvPicPr>
          <p:nvPr/>
        </p:nvPicPr>
        <p:blipFill>
          <a:blip r:embed="rId2" cstate="print"/>
          <a:srcRect l="11583" t="11598" r="10231" b="11082"/>
          <a:stretch>
            <a:fillRect/>
          </a:stretch>
        </p:blipFill>
        <p:spPr>
          <a:xfrm>
            <a:off x="928662" y="5286388"/>
            <a:ext cx="1764000" cy="1306665"/>
          </a:xfrm>
          <a:prstGeom prst="rect">
            <a:avLst/>
          </a:prstGeom>
        </p:spPr>
      </p:pic>
      <p:pic>
        <p:nvPicPr>
          <p:cNvPr id="15" name="Рисунок 14" descr="dsc05189.jpg"/>
          <p:cNvPicPr>
            <a:picLocks noChangeAspect="1"/>
          </p:cNvPicPr>
          <p:nvPr/>
        </p:nvPicPr>
        <p:blipFill>
          <a:blip r:embed="rId3" cstate="print"/>
          <a:srcRect l="10416" t="12500" r="12500" b="4687"/>
          <a:stretch>
            <a:fillRect/>
          </a:stretch>
        </p:blipFill>
        <p:spPr>
          <a:xfrm>
            <a:off x="3428992" y="3929066"/>
            <a:ext cx="1306872" cy="1872000"/>
          </a:xfrm>
          <a:prstGeom prst="rect">
            <a:avLst/>
          </a:prstGeom>
        </p:spPr>
      </p:pic>
      <p:pic>
        <p:nvPicPr>
          <p:cNvPr id="17" name="Рисунок 16" descr="Инна 111.jpg"/>
          <p:cNvPicPr>
            <a:picLocks noChangeAspect="1"/>
          </p:cNvPicPr>
          <p:nvPr/>
        </p:nvPicPr>
        <p:blipFill>
          <a:blip r:embed="rId4" cstate="print"/>
          <a:srcRect l="7031" t="7291" r="3906" b="21875"/>
          <a:stretch>
            <a:fillRect/>
          </a:stretch>
        </p:blipFill>
        <p:spPr>
          <a:xfrm>
            <a:off x="5572132" y="3214686"/>
            <a:ext cx="2776230" cy="1656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нна 106.jpg"/>
          <p:cNvPicPr>
            <a:picLocks noChangeAspect="1"/>
          </p:cNvPicPr>
          <p:nvPr/>
        </p:nvPicPr>
        <p:blipFill>
          <a:blip r:embed="rId2" cstate="print"/>
          <a:srcRect l="14062" t="14583" r="9375" b="13541"/>
          <a:stretch>
            <a:fillRect/>
          </a:stretch>
        </p:blipFill>
        <p:spPr>
          <a:xfrm>
            <a:off x="4571999" y="214290"/>
            <a:ext cx="4448355" cy="3132000"/>
          </a:xfrm>
          <a:prstGeom prst="rect">
            <a:avLst/>
          </a:prstGeom>
        </p:spPr>
      </p:pic>
      <p:pic>
        <p:nvPicPr>
          <p:cNvPr id="3" name="Рисунок 2" descr="Инна 107.jpg"/>
          <p:cNvPicPr>
            <a:picLocks noChangeAspect="1"/>
          </p:cNvPicPr>
          <p:nvPr/>
        </p:nvPicPr>
        <p:blipFill>
          <a:blip r:embed="rId3" cstate="print"/>
          <a:srcRect l="17969" t="16666" r="13281" b="14583"/>
          <a:stretch>
            <a:fillRect/>
          </a:stretch>
        </p:blipFill>
        <p:spPr>
          <a:xfrm>
            <a:off x="285720" y="214290"/>
            <a:ext cx="4176000" cy="3132000"/>
          </a:xfrm>
          <a:prstGeom prst="rect">
            <a:avLst/>
          </a:prstGeom>
        </p:spPr>
      </p:pic>
      <p:pic>
        <p:nvPicPr>
          <p:cNvPr id="4" name="Рисунок 3" descr="Инна 216.jpg"/>
          <p:cNvPicPr>
            <a:picLocks noChangeAspect="1"/>
          </p:cNvPicPr>
          <p:nvPr/>
        </p:nvPicPr>
        <p:blipFill>
          <a:blip r:embed="rId4" cstate="print"/>
          <a:srcRect l="25000" t="12500" r="19531" b="10416"/>
          <a:stretch>
            <a:fillRect/>
          </a:stretch>
        </p:blipFill>
        <p:spPr>
          <a:xfrm>
            <a:off x="857224" y="3571876"/>
            <a:ext cx="3005024" cy="3132000"/>
          </a:xfrm>
          <a:prstGeom prst="rect">
            <a:avLst/>
          </a:prstGeom>
        </p:spPr>
      </p:pic>
      <p:pic>
        <p:nvPicPr>
          <p:cNvPr id="5" name="Рисунок 4" descr="images (15).jpg"/>
          <p:cNvPicPr>
            <a:picLocks noChangeAspect="1"/>
          </p:cNvPicPr>
          <p:nvPr/>
        </p:nvPicPr>
        <p:blipFill>
          <a:blip r:embed="rId5" cstate="print"/>
          <a:srcRect l="6276" r="5861" b="1976"/>
          <a:stretch>
            <a:fillRect/>
          </a:stretch>
        </p:blipFill>
        <p:spPr>
          <a:xfrm>
            <a:off x="5214942" y="3571876"/>
            <a:ext cx="3208390" cy="3132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нна 210.jpg"/>
          <p:cNvPicPr>
            <a:picLocks noChangeAspect="1"/>
          </p:cNvPicPr>
          <p:nvPr/>
        </p:nvPicPr>
        <p:blipFill>
          <a:blip r:embed="rId2" cstate="print"/>
          <a:srcRect l="13281" t="3125" r="7031"/>
          <a:stretch>
            <a:fillRect/>
          </a:stretch>
        </p:blipFill>
        <p:spPr>
          <a:xfrm>
            <a:off x="2000232" y="285728"/>
            <a:ext cx="6480000" cy="590822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deti_pechatayut_listyami.jpg"/>
          <p:cNvPicPr>
            <a:picLocks noChangeAspect="1"/>
          </p:cNvPicPr>
          <p:nvPr/>
        </p:nvPicPr>
        <p:blipFill>
          <a:blip r:embed="rId2" cstate="print"/>
          <a:srcRect l="12207" t="41950" r="7812"/>
          <a:stretch>
            <a:fillRect/>
          </a:stretch>
        </p:blipFill>
        <p:spPr>
          <a:xfrm>
            <a:off x="1500166" y="3214686"/>
            <a:ext cx="6500858" cy="3262314"/>
          </a:xfrm>
          <a:prstGeom prst="rect">
            <a:avLst/>
          </a:prstGeom>
        </p:spPr>
      </p:pic>
      <p:pic>
        <p:nvPicPr>
          <p:cNvPr id="4" name="Рисунок 3" descr="DSC03908.JPG"/>
          <p:cNvPicPr/>
          <p:nvPr/>
        </p:nvPicPr>
        <p:blipFill>
          <a:blip r:embed="rId3" cstate="print"/>
          <a:srcRect r="14999" b="9999"/>
          <a:stretch>
            <a:fillRect/>
          </a:stretch>
        </p:blipFill>
        <p:spPr bwMode="auto">
          <a:xfrm>
            <a:off x="5572132" y="785794"/>
            <a:ext cx="2428892" cy="1928826"/>
          </a:xfrm>
          <a:prstGeom prst="rect">
            <a:avLst/>
          </a:prstGeom>
          <a:noFill/>
          <a:ln w="9525">
            <a:noFill/>
            <a:miter lim="800000"/>
            <a:headEnd/>
            <a:tailEnd/>
          </a:ln>
        </p:spPr>
      </p:pic>
      <p:sp>
        <p:nvSpPr>
          <p:cNvPr id="1025" name="Rectangle 1"/>
          <p:cNvSpPr>
            <a:spLocks noChangeArrowheads="1"/>
          </p:cNvSpPr>
          <p:nvPr/>
        </p:nvSpPr>
        <p:spPr bwMode="auto">
          <a:xfrm>
            <a:off x="0" y="43934"/>
            <a:ext cx="91440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38125" algn="l"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rgbClr val="454545"/>
                </a:solidFill>
                <a:effectLst/>
                <a:latin typeface="Times New Roman" pitchFamily="18" charset="0"/>
                <a:ea typeface="Times New Roman" pitchFamily="18" charset="0"/>
                <a:cs typeface="Times New Roman" pitchFamily="18" charset="0"/>
              </a:rPr>
              <a:t>                                      </a:t>
            </a:r>
            <a:r>
              <a:rPr kumimoji="0" lang="ru-RU" b="1" i="0" u="none" strike="noStrike" cap="none" normalizeH="0" baseline="0" dirty="0" smtClean="0">
                <a:ln>
                  <a:noFill/>
                </a:ln>
                <a:solidFill>
                  <a:srgbClr val="454545"/>
                </a:solidFill>
                <a:effectLst/>
                <a:latin typeface="Times New Roman" pitchFamily="18" charset="0"/>
                <a:ea typeface="Times New Roman" pitchFamily="18" charset="0"/>
                <a:cs typeface="Times New Roman" pitchFamily="18" charset="0"/>
              </a:rPr>
              <a:t>Отпечатки листьев</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7" name="TextBox 6"/>
          <p:cNvSpPr txBox="1"/>
          <p:nvPr/>
        </p:nvSpPr>
        <p:spPr>
          <a:xfrm>
            <a:off x="500034" y="1428736"/>
            <a:ext cx="4786346" cy="1446550"/>
          </a:xfrm>
          <a:prstGeom prst="rect">
            <a:avLst/>
          </a:prstGeom>
          <a:noFill/>
        </p:spPr>
        <p:txBody>
          <a:bodyPr wrap="square" rtlCol="0">
            <a:spAutoFit/>
          </a:bodyPr>
          <a:lstStyle/>
          <a:p>
            <a:pPr algn="just"/>
            <a:r>
              <a:rPr lang="ru-RU" sz="1400" dirty="0" smtClean="0">
                <a:latin typeface="Times New Roman" pitchFamily="18" charset="0"/>
                <a:cs typeface="Times New Roman" pitchFamily="18" charset="0"/>
              </a:rPr>
              <a:t>Ребенок покрывает лист дерева красками разных  цветов, затем прикладывает его к бумаге окрашенной стороной для получения отпечатка. Каждый раз берется новый лист. Полученный рисунок дорисовывают красками по своему желанию.</a:t>
            </a:r>
          </a:p>
          <a:p>
            <a:endParaRPr lang="ru-RU"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C:\Documents and Settings\Родители\Рабочий стол\презентация\Инна 035.jpg"/>
          <p:cNvPicPr>
            <a:picLocks noChangeAspect="1" noChangeArrowheads="1"/>
          </p:cNvPicPr>
          <p:nvPr/>
        </p:nvPicPr>
        <p:blipFill>
          <a:blip r:embed="rId2" cstate="print"/>
          <a:srcRect/>
          <a:stretch>
            <a:fillRect/>
          </a:stretch>
        </p:blipFill>
        <p:spPr bwMode="auto">
          <a:xfrm>
            <a:off x="-14478000" y="-10858500"/>
            <a:ext cx="3600000" cy="2700000"/>
          </a:xfrm>
          <a:prstGeom prst="rect">
            <a:avLst/>
          </a:prstGeom>
          <a:noFill/>
        </p:spPr>
      </p:pic>
      <p:pic>
        <p:nvPicPr>
          <p:cNvPr id="15365" name="Picture 5" descr="C:\Documents and Settings\Родители\Рабочий стол\презентация\Инна 035.jpg"/>
          <p:cNvPicPr>
            <a:picLocks noChangeAspect="1" noChangeArrowheads="1"/>
          </p:cNvPicPr>
          <p:nvPr/>
        </p:nvPicPr>
        <p:blipFill>
          <a:blip r:embed="rId3" cstate="print"/>
          <a:srcRect/>
          <a:stretch>
            <a:fillRect/>
          </a:stretch>
        </p:blipFill>
        <p:spPr bwMode="auto">
          <a:xfrm>
            <a:off x="-14478000" y="-10858500"/>
            <a:ext cx="4800000" cy="3600000"/>
          </a:xfrm>
          <a:prstGeom prst="rect">
            <a:avLst/>
          </a:prstGeom>
          <a:noFill/>
        </p:spPr>
      </p:pic>
      <p:pic>
        <p:nvPicPr>
          <p:cNvPr id="8" name="Рисунок 7" descr="Инна 035.jpg"/>
          <p:cNvPicPr>
            <a:picLocks noChangeAspect="1"/>
          </p:cNvPicPr>
          <p:nvPr/>
        </p:nvPicPr>
        <p:blipFill>
          <a:blip r:embed="rId4" cstate="print"/>
          <a:srcRect l="10335"/>
          <a:stretch>
            <a:fillRect/>
          </a:stretch>
        </p:blipFill>
        <p:spPr>
          <a:xfrm>
            <a:off x="1643042" y="3500438"/>
            <a:ext cx="3400083" cy="2844000"/>
          </a:xfrm>
          <a:prstGeom prst="rect">
            <a:avLst/>
          </a:prstGeom>
        </p:spPr>
      </p:pic>
      <p:sp>
        <p:nvSpPr>
          <p:cNvPr id="9" name="TextBox 8"/>
          <p:cNvSpPr txBox="1"/>
          <p:nvPr/>
        </p:nvSpPr>
        <p:spPr>
          <a:xfrm>
            <a:off x="2571736" y="428604"/>
            <a:ext cx="2857520" cy="369332"/>
          </a:xfrm>
          <a:prstGeom prst="rect">
            <a:avLst/>
          </a:prstGeom>
          <a:noFill/>
        </p:spPr>
        <p:txBody>
          <a:bodyPr wrap="square" rtlCol="0">
            <a:spAutoFit/>
          </a:bodyPr>
          <a:lstStyle/>
          <a:p>
            <a:pPr algn="ctr"/>
            <a:r>
              <a:rPr lang="ru-RU" b="1" dirty="0" smtClean="0">
                <a:latin typeface="Times New Roman" pitchFamily="18" charset="0"/>
                <a:cs typeface="Times New Roman" pitchFamily="18" charset="0"/>
              </a:rPr>
              <a:t>Отпечатки губкой</a:t>
            </a:r>
            <a:endParaRPr lang="ru-RU" b="1" dirty="0">
              <a:latin typeface="Times New Roman" pitchFamily="18" charset="0"/>
              <a:cs typeface="Times New Roman" pitchFamily="18" charset="0"/>
            </a:endParaRPr>
          </a:p>
        </p:txBody>
      </p:sp>
      <p:sp>
        <p:nvSpPr>
          <p:cNvPr id="11" name="TextBox 10"/>
          <p:cNvSpPr txBox="1"/>
          <p:nvPr/>
        </p:nvSpPr>
        <p:spPr>
          <a:xfrm>
            <a:off x="642910" y="1357298"/>
            <a:ext cx="4143404" cy="1600438"/>
          </a:xfrm>
          <a:prstGeom prst="rect">
            <a:avLst/>
          </a:prstGeom>
          <a:noFill/>
        </p:spPr>
        <p:txBody>
          <a:bodyPr wrap="square" rtlCol="0">
            <a:spAutoFit/>
          </a:bodyPr>
          <a:lstStyle/>
          <a:p>
            <a:r>
              <a:rPr lang="ru-RU" sz="1400" dirty="0" smtClean="0">
                <a:latin typeface="Times New Roman" pitchFamily="18" charset="0"/>
                <a:cs typeface="Times New Roman" pitchFamily="18" charset="0"/>
              </a:rPr>
              <a:t>Губка прикрепляется тонкой проволокой или прочной ниткой к палочки или не заточенному карандашу. Получается большая кисть без волосков.  Палочка держится строго перпендикулярно к поверхности листа. Теперь его можно обмакнуть в краску и рисовать методом штампов.</a:t>
            </a:r>
            <a:endParaRPr lang="ru-RU" sz="1400" dirty="0">
              <a:latin typeface="Times New Roman" pitchFamily="18" charset="0"/>
              <a:cs typeface="Times New Roman" pitchFamily="18" charset="0"/>
            </a:endParaRPr>
          </a:p>
        </p:txBody>
      </p:sp>
      <p:pic>
        <p:nvPicPr>
          <p:cNvPr id="10" name="Рисунок 9" descr="Инна 109.jpg"/>
          <p:cNvPicPr>
            <a:picLocks noChangeAspect="1"/>
          </p:cNvPicPr>
          <p:nvPr/>
        </p:nvPicPr>
        <p:blipFill>
          <a:blip r:embed="rId5" cstate="print"/>
          <a:stretch>
            <a:fillRect/>
          </a:stretch>
        </p:blipFill>
        <p:spPr>
          <a:xfrm>
            <a:off x="5286380" y="1500174"/>
            <a:ext cx="3492000" cy="2619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43174" y="642918"/>
            <a:ext cx="3929090" cy="369332"/>
          </a:xfrm>
          <a:prstGeom prst="rect">
            <a:avLst/>
          </a:prstGeom>
          <a:noFill/>
        </p:spPr>
        <p:txBody>
          <a:bodyPr wrap="square" rtlCol="0">
            <a:spAutoFit/>
          </a:bodyPr>
          <a:lstStyle/>
          <a:p>
            <a:r>
              <a:rPr lang="ru-RU" b="1" dirty="0" smtClean="0">
                <a:latin typeface="Times New Roman" pitchFamily="18" charset="0"/>
                <a:cs typeface="Times New Roman" pitchFamily="18" charset="0"/>
              </a:rPr>
              <a:t>Рисование витражными красками</a:t>
            </a:r>
            <a:endParaRPr lang="ru-RU" b="1" dirty="0">
              <a:latin typeface="Times New Roman" pitchFamily="18" charset="0"/>
              <a:cs typeface="Times New Roman" pitchFamily="18" charset="0"/>
            </a:endParaRPr>
          </a:p>
        </p:txBody>
      </p:sp>
      <p:sp>
        <p:nvSpPr>
          <p:cNvPr id="3" name="TextBox 2"/>
          <p:cNvSpPr txBox="1"/>
          <p:nvPr/>
        </p:nvSpPr>
        <p:spPr>
          <a:xfrm>
            <a:off x="500034" y="1142984"/>
            <a:ext cx="2928958" cy="1815882"/>
          </a:xfrm>
          <a:prstGeom prst="rect">
            <a:avLst/>
          </a:prstGeom>
          <a:noFill/>
        </p:spPr>
        <p:txBody>
          <a:bodyPr wrap="square" rtlCol="0">
            <a:spAutoFit/>
          </a:bodyPr>
          <a:lstStyle/>
          <a:p>
            <a:pPr marL="342900" indent="-342900"/>
            <a:r>
              <a:rPr lang="ru-RU" sz="1400" dirty="0" smtClean="0">
                <a:latin typeface="Times New Roman" pitchFamily="18" charset="0"/>
                <a:cs typeface="Times New Roman" pitchFamily="18" charset="0"/>
              </a:rPr>
              <a:t>Приготовить трафарет.</a:t>
            </a:r>
          </a:p>
          <a:p>
            <a:r>
              <a:rPr lang="ru-RU" sz="1400" dirty="0" smtClean="0">
                <a:latin typeface="Times New Roman" pitchFamily="18" charset="0"/>
                <a:cs typeface="Times New Roman" pitchFamily="18" charset="0"/>
              </a:rPr>
              <a:t>Прорисуйте все контуры рисунка контурами по стеклу. Вы можете как подобрать контур в цвет фона, так и взять контрастный контур - например, золотого или серебряного цвета. Дайте контуру высохнуть.</a:t>
            </a:r>
            <a:endParaRPr lang="ru-RU" sz="1400" dirty="0">
              <a:latin typeface="Times New Roman" pitchFamily="18" charset="0"/>
              <a:cs typeface="Times New Roman" pitchFamily="18" charset="0"/>
            </a:endParaRPr>
          </a:p>
        </p:txBody>
      </p:sp>
      <p:sp>
        <p:nvSpPr>
          <p:cNvPr id="4" name="TextBox 3"/>
          <p:cNvSpPr txBox="1"/>
          <p:nvPr/>
        </p:nvSpPr>
        <p:spPr>
          <a:xfrm>
            <a:off x="1571604" y="4857760"/>
            <a:ext cx="7358114" cy="1169551"/>
          </a:xfrm>
          <a:prstGeom prst="rect">
            <a:avLst/>
          </a:prstGeom>
          <a:noFill/>
        </p:spPr>
        <p:txBody>
          <a:bodyPr wrap="square" rtlCol="0">
            <a:spAutoFit/>
          </a:bodyPr>
          <a:lstStyle/>
          <a:p>
            <a:r>
              <a:rPr lang="ru-RU" sz="1400" dirty="0" smtClean="0">
                <a:latin typeface="Times New Roman" pitchFamily="18" charset="0"/>
                <a:cs typeface="Times New Roman" pitchFamily="18" charset="0"/>
              </a:rPr>
              <a:t>Полезные советы</a:t>
            </a:r>
          </a:p>
          <a:p>
            <a:r>
              <a:rPr lang="ru-RU" sz="1400" dirty="0" smtClean="0">
                <a:latin typeface="Times New Roman" pitchFamily="18" charset="0"/>
                <a:cs typeface="Times New Roman" pitchFamily="18" charset="0"/>
              </a:rPr>
              <a:t>Если вы хотите, чтобы поверхность стекла осталась прозрачной, выбирайте витражные краски. Если вам нужно, чтобы краска легла плотным непрозрачным слоем, вам подойдут акриловые краски для рисования по стеклу.</a:t>
            </a:r>
          </a:p>
          <a:p>
            <a:r>
              <a:rPr lang="ru-RU" sz="1400" dirty="0" smtClean="0">
                <a:latin typeface="Times New Roman" pitchFamily="18" charset="0"/>
                <a:cs typeface="Times New Roman" pitchFamily="18" charset="0"/>
              </a:rPr>
              <a:t>Если рисунок несложный, вы можете не переводить его копиркой, а сразу нанести маркером.</a:t>
            </a:r>
            <a:endParaRPr lang="ru-RU" sz="1400" dirty="0">
              <a:latin typeface="Times New Roman" pitchFamily="18" charset="0"/>
              <a:cs typeface="Times New Roman" pitchFamily="18" charset="0"/>
            </a:endParaRPr>
          </a:p>
        </p:txBody>
      </p:sp>
      <p:sp>
        <p:nvSpPr>
          <p:cNvPr id="5" name="TextBox 4"/>
          <p:cNvSpPr txBox="1"/>
          <p:nvPr/>
        </p:nvSpPr>
        <p:spPr>
          <a:xfrm>
            <a:off x="5357818" y="1214422"/>
            <a:ext cx="3000396" cy="1169551"/>
          </a:xfrm>
          <a:prstGeom prst="rect">
            <a:avLst/>
          </a:prstGeom>
          <a:noFill/>
        </p:spPr>
        <p:txBody>
          <a:bodyPr wrap="square" rtlCol="0">
            <a:spAutoFit/>
          </a:bodyPr>
          <a:lstStyle/>
          <a:p>
            <a:r>
              <a:rPr lang="ru-RU" sz="1400" dirty="0" smtClean="0">
                <a:latin typeface="Times New Roman" pitchFamily="18" charset="0"/>
                <a:cs typeface="Times New Roman" pitchFamily="18" charset="0"/>
              </a:rPr>
              <a:t>Далее раскрасить витражными красками весь рисунок, высушить и можно переносить на гладкую, обезжиренную поверхность (окно, зеркало, бокал и т.д.)</a:t>
            </a:r>
            <a:endParaRPr lang="ru-RU" sz="1400" dirty="0">
              <a:latin typeface="Times New Roman" pitchFamily="18" charset="0"/>
              <a:cs typeface="Times New Roman" pitchFamily="18" charset="0"/>
            </a:endParaRPr>
          </a:p>
        </p:txBody>
      </p:sp>
      <p:pic>
        <p:nvPicPr>
          <p:cNvPr id="6" name="Рисунок 5" descr="Инна 087.jpg"/>
          <p:cNvPicPr>
            <a:picLocks noChangeAspect="1"/>
          </p:cNvPicPr>
          <p:nvPr/>
        </p:nvPicPr>
        <p:blipFill>
          <a:blip r:embed="rId2" cstate="print">
            <a:lum bright="20000" contrast="30000"/>
          </a:blip>
          <a:srcRect l="6164" t="28180" r="7533"/>
          <a:stretch>
            <a:fillRect/>
          </a:stretch>
        </p:blipFill>
        <p:spPr>
          <a:xfrm>
            <a:off x="5214942" y="2857496"/>
            <a:ext cx="3057035" cy="1908000"/>
          </a:xfrm>
          <a:prstGeom prst="rect">
            <a:avLst/>
          </a:prstGeom>
        </p:spPr>
      </p:pic>
      <p:pic>
        <p:nvPicPr>
          <p:cNvPr id="7" name="Рисунок 6" descr="Инна 171.jpg"/>
          <p:cNvPicPr>
            <a:picLocks noChangeAspect="1"/>
          </p:cNvPicPr>
          <p:nvPr/>
        </p:nvPicPr>
        <p:blipFill>
          <a:blip r:embed="rId3" cstate="print">
            <a:lum bright="10000" contrast="10000"/>
          </a:blip>
          <a:srcRect l="10937" t="6250" r="12500" b="4166"/>
          <a:stretch>
            <a:fillRect/>
          </a:stretch>
        </p:blipFill>
        <p:spPr>
          <a:xfrm>
            <a:off x="1928794" y="2928934"/>
            <a:ext cx="2016000" cy="176912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нна 202.jpg"/>
          <p:cNvPicPr>
            <a:picLocks noChangeAspect="1"/>
          </p:cNvPicPr>
          <p:nvPr/>
        </p:nvPicPr>
        <p:blipFill>
          <a:blip r:embed="rId2" cstate="print"/>
          <a:srcRect l="24219" t="9375" r="18750" b="7291"/>
          <a:stretch>
            <a:fillRect/>
          </a:stretch>
        </p:blipFill>
        <p:spPr>
          <a:xfrm>
            <a:off x="428596" y="928670"/>
            <a:ext cx="3240000" cy="3550685"/>
          </a:xfrm>
          <a:prstGeom prst="rect">
            <a:avLst/>
          </a:prstGeom>
        </p:spPr>
      </p:pic>
      <p:pic>
        <p:nvPicPr>
          <p:cNvPr id="3" name="Рисунок 2" descr="Инна 204.jpg"/>
          <p:cNvPicPr>
            <a:picLocks noChangeAspect="1"/>
          </p:cNvPicPr>
          <p:nvPr/>
        </p:nvPicPr>
        <p:blipFill>
          <a:blip r:embed="rId3" cstate="print"/>
          <a:srcRect l="25000" t="11458" r="19531" b="4166"/>
          <a:stretch>
            <a:fillRect/>
          </a:stretch>
        </p:blipFill>
        <p:spPr>
          <a:xfrm>
            <a:off x="5786446" y="428604"/>
            <a:ext cx="3155550" cy="3600000"/>
          </a:xfrm>
          <a:prstGeom prst="rect">
            <a:avLst/>
          </a:prstGeom>
        </p:spPr>
      </p:pic>
      <p:pic>
        <p:nvPicPr>
          <p:cNvPr id="4" name="Рисунок 3" descr="Инна 208.jpg"/>
          <p:cNvPicPr>
            <a:picLocks noChangeAspect="1"/>
          </p:cNvPicPr>
          <p:nvPr/>
        </p:nvPicPr>
        <p:blipFill>
          <a:blip r:embed="rId4" cstate="print"/>
          <a:srcRect l="32813" t="3125" r="23437" b="5208"/>
          <a:stretch>
            <a:fillRect/>
          </a:stretch>
        </p:blipFill>
        <p:spPr>
          <a:xfrm>
            <a:off x="3643306" y="2500306"/>
            <a:ext cx="2405461" cy="3780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5786" y="285728"/>
            <a:ext cx="7500990" cy="2585323"/>
          </a:xfrm>
          <a:prstGeom prst="rect">
            <a:avLst/>
          </a:prstGeom>
          <a:noFill/>
        </p:spPr>
        <p:txBody>
          <a:bodyPr wrap="square" rtlCol="0">
            <a:spAutoFit/>
          </a:bodyPr>
          <a:lstStyle/>
          <a:p>
            <a:pPr algn="ctr"/>
            <a:r>
              <a:rPr lang="ru-RU" b="1" dirty="0" smtClean="0">
                <a:latin typeface="Times New Roman" pitchFamily="18" charset="0"/>
                <a:cs typeface="Times New Roman" pitchFamily="18" charset="0"/>
              </a:rPr>
              <a:t>Рисование на мокрой бумаге.</a:t>
            </a:r>
            <a:r>
              <a:rPr lang="ru-RU" sz="1400" dirty="0" smtClean="0">
                <a:latin typeface="Times New Roman" pitchFamily="18" charset="0"/>
                <a:cs typeface="Times New Roman" pitchFamily="18" charset="0"/>
              </a:rPr>
              <a:t/>
            </a:r>
            <a:br>
              <a:rPr lang="ru-RU" sz="1400" dirty="0" smtClean="0">
                <a:latin typeface="Times New Roman" pitchFamily="18" charset="0"/>
                <a:cs typeface="Times New Roman" pitchFamily="18" charset="0"/>
              </a:rPr>
            </a:br>
            <a:r>
              <a:rPr lang="ru-RU" sz="1400" dirty="0" smtClean="0">
                <a:latin typeface="Times New Roman" pitchFamily="18" charset="0"/>
                <a:cs typeface="Times New Roman" pitchFamily="18" charset="0"/>
              </a:rPr>
              <a:t>До недавних пор считалось, что рисовать можно только на сухой бумаге, ведь краска достаточно разбавлена водой. Но существует целый ряд предметов, сюжетов, образов, которые лучше рисовать на влажной бумаге. Нужна неясность, расплывчатость, например если ребенок хочет изобразить следующие темы: "Город в тумане", "Мне приснились сны", "Идет дождь", "Ночной город", "Цветы за занавеской" и т.д. Нужно научить дошкольника сделать бумагу немного влажной. Если будет бумага излишне мокрой - рисунка может не получиться. Поэтому рекомендуется намочить в чистой воде комочек ваты, отжать ее и провести или по всему листу бумаги, или (если так требуется) только по отдельной части. И бумага готова к произведению неясных образов. </a:t>
            </a: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endParaRPr lang="ru-RU" dirty="0">
              <a:latin typeface="Times New Roman" pitchFamily="18" charset="0"/>
              <a:cs typeface="Times New Roman" pitchFamily="18" charset="0"/>
            </a:endParaRPr>
          </a:p>
        </p:txBody>
      </p:sp>
      <p:pic>
        <p:nvPicPr>
          <p:cNvPr id="16386" name="Picture 2"/>
          <p:cNvPicPr>
            <a:picLocks noChangeAspect="1" noChangeArrowheads="1"/>
          </p:cNvPicPr>
          <p:nvPr/>
        </p:nvPicPr>
        <p:blipFill>
          <a:blip r:embed="rId2" cstate="print"/>
          <a:srcRect l="13333" b="32353"/>
          <a:stretch>
            <a:fillRect/>
          </a:stretch>
        </p:blipFill>
        <p:spPr bwMode="auto">
          <a:xfrm>
            <a:off x="4643438" y="3357562"/>
            <a:ext cx="3714746" cy="1643074"/>
          </a:xfrm>
          <a:prstGeom prst="rect">
            <a:avLst/>
          </a:prstGeom>
          <a:noFill/>
          <a:ln w="9525">
            <a:noFill/>
            <a:miter lim="800000"/>
            <a:headEnd/>
            <a:tailEnd/>
          </a:ln>
          <a:effectLst/>
        </p:spPr>
      </p:pic>
      <p:pic>
        <p:nvPicPr>
          <p:cNvPr id="5" name="Рисунок 4" descr="лес-3.jpg"/>
          <p:cNvPicPr>
            <a:picLocks noChangeAspect="1"/>
          </p:cNvPicPr>
          <p:nvPr/>
        </p:nvPicPr>
        <p:blipFill>
          <a:blip r:embed="rId3" cstate="print"/>
          <a:srcRect b="34375"/>
          <a:stretch>
            <a:fillRect/>
          </a:stretch>
        </p:blipFill>
        <p:spPr>
          <a:xfrm>
            <a:off x="1000100" y="2928934"/>
            <a:ext cx="3005914" cy="2700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85786" y="500042"/>
            <a:ext cx="6143668" cy="369332"/>
          </a:xfrm>
          <a:prstGeom prst="rect">
            <a:avLst/>
          </a:prstGeom>
          <a:noFill/>
        </p:spPr>
        <p:txBody>
          <a:bodyPr wrap="square" rtlCol="0">
            <a:spAutoFit/>
          </a:bodyPr>
          <a:lstStyle/>
          <a:p>
            <a:pPr algn="ctr"/>
            <a:r>
              <a:rPr lang="ru-RU" b="1" dirty="0" smtClean="0">
                <a:latin typeface="Times New Roman" pitchFamily="18" charset="0"/>
                <a:cs typeface="Times New Roman" pitchFamily="18" charset="0"/>
              </a:rPr>
              <a:t>Рисование мыльными пузырями</a:t>
            </a:r>
            <a:endParaRPr lang="ru-RU" b="1" dirty="0">
              <a:latin typeface="Times New Roman" pitchFamily="18" charset="0"/>
              <a:cs typeface="Times New Roman" pitchFamily="18" charset="0"/>
            </a:endParaRPr>
          </a:p>
        </p:txBody>
      </p:sp>
      <p:pic>
        <p:nvPicPr>
          <p:cNvPr id="18438" name="Picture 6" descr="http://tiana-r.ru/wp-content/uploads/2010/04/IMG_0355-300x224.jpg"/>
          <p:cNvPicPr>
            <a:picLocks noChangeAspect="1" noChangeArrowheads="1"/>
          </p:cNvPicPr>
          <p:nvPr/>
        </p:nvPicPr>
        <p:blipFill>
          <a:blip r:embed="rId2" cstate="print"/>
          <a:srcRect b="9598"/>
          <a:stretch>
            <a:fillRect/>
          </a:stretch>
        </p:blipFill>
        <p:spPr bwMode="auto">
          <a:xfrm>
            <a:off x="6429388" y="1000108"/>
            <a:ext cx="1759987" cy="1188000"/>
          </a:xfrm>
          <a:prstGeom prst="rect">
            <a:avLst/>
          </a:prstGeom>
          <a:noFill/>
        </p:spPr>
      </p:pic>
      <p:sp>
        <p:nvSpPr>
          <p:cNvPr id="11" name="TextBox 10"/>
          <p:cNvSpPr txBox="1"/>
          <p:nvPr/>
        </p:nvSpPr>
        <p:spPr>
          <a:xfrm>
            <a:off x="714348" y="1214422"/>
            <a:ext cx="4857784" cy="2462213"/>
          </a:xfrm>
          <a:prstGeom prst="rect">
            <a:avLst/>
          </a:prstGeom>
          <a:noFill/>
        </p:spPr>
        <p:txBody>
          <a:bodyPr wrap="square" rtlCol="0">
            <a:spAutoFit/>
          </a:bodyPr>
          <a:lstStyle/>
          <a:p>
            <a:r>
              <a:rPr lang="ru-RU" sz="1400" dirty="0" smtClean="0">
                <a:latin typeface="Times New Roman" pitchFamily="18" charset="0"/>
                <a:cs typeface="Times New Roman" pitchFamily="18" charset="0"/>
              </a:rPr>
              <a:t>В небольшое количество воды добавляется немного жидкого мыла. Затем этот мыльный раствор разливается по нескольким баночкам, в которые уже добавлена гуашь. Краски добавляется не очень мало, что бы получились насыщенные цвета (пузыри окрашиваются только слегка).</a:t>
            </a:r>
          </a:p>
          <a:p>
            <a:r>
              <a:rPr lang="ru-RU" sz="1400" dirty="0" smtClean="0">
                <a:latin typeface="Times New Roman" pitchFamily="18" charset="0"/>
                <a:cs typeface="Times New Roman" pitchFamily="18" charset="0"/>
              </a:rPr>
              <a:t>Трубочка вставляется в жидкость, необходимо в нее дуть до появления обильной пены. </a:t>
            </a:r>
          </a:p>
          <a:p>
            <a:r>
              <a:rPr lang="ru-RU" sz="1400" dirty="0" smtClean="0">
                <a:latin typeface="Times New Roman" pitchFamily="18" charset="0"/>
                <a:cs typeface="Times New Roman" pitchFamily="18" charset="0"/>
              </a:rPr>
              <a:t>Далее лист бумаги опускается на нее, пена отпечатывается.</a:t>
            </a:r>
          </a:p>
          <a:p>
            <a:r>
              <a:rPr lang="ru-RU" sz="1400" dirty="0" smtClean="0">
                <a:latin typeface="Times New Roman" pitchFamily="18" charset="0"/>
                <a:cs typeface="Times New Roman" pitchFamily="18" charset="0"/>
              </a:rPr>
              <a:t>Необходима предварительная беседа с детьми по технике безопасности. В трубочку необходимо дуть , а не  пить мыльную воду.</a:t>
            </a:r>
            <a:endParaRPr lang="ru-RU" sz="1400" dirty="0">
              <a:latin typeface="Times New Roman" pitchFamily="18" charset="0"/>
              <a:cs typeface="Times New Roman" pitchFamily="18" charset="0"/>
            </a:endParaRPr>
          </a:p>
        </p:txBody>
      </p:sp>
      <p:pic>
        <p:nvPicPr>
          <p:cNvPr id="18440" name="Picture 8" descr="http://babycreative.ru/wp-content/uploads/2012/08/3.11-1024x768.jpg"/>
          <p:cNvPicPr>
            <a:picLocks noChangeAspect="1" noChangeArrowheads="1"/>
          </p:cNvPicPr>
          <p:nvPr/>
        </p:nvPicPr>
        <p:blipFill>
          <a:blip r:embed="rId3" cstate="print"/>
          <a:srcRect/>
          <a:stretch>
            <a:fillRect/>
          </a:stretch>
        </p:blipFill>
        <p:spPr bwMode="auto">
          <a:xfrm>
            <a:off x="6500826" y="2643182"/>
            <a:ext cx="1632000" cy="1224000"/>
          </a:xfrm>
          <a:prstGeom prst="rect">
            <a:avLst/>
          </a:prstGeom>
          <a:noFill/>
        </p:spPr>
      </p:pic>
      <p:pic>
        <p:nvPicPr>
          <p:cNvPr id="13" name="Рисунок 12" descr="066.jpg"/>
          <p:cNvPicPr>
            <a:picLocks noChangeAspect="1"/>
          </p:cNvPicPr>
          <p:nvPr/>
        </p:nvPicPr>
        <p:blipFill>
          <a:blip r:embed="rId4" cstate="print"/>
          <a:srcRect l="15000"/>
          <a:stretch>
            <a:fillRect/>
          </a:stretch>
        </p:blipFill>
        <p:spPr>
          <a:xfrm>
            <a:off x="6500826" y="4286256"/>
            <a:ext cx="1605364" cy="1260000"/>
          </a:xfrm>
          <a:prstGeom prst="rect">
            <a:avLst/>
          </a:prstGeom>
        </p:spPr>
      </p:pic>
      <p:pic>
        <p:nvPicPr>
          <p:cNvPr id="14" name="Рисунок 13" descr="587ea88d781eae563eaecccd9d9b7a6d.jpg.jpg"/>
          <p:cNvPicPr>
            <a:picLocks noChangeAspect="1"/>
          </p:cNvPicPr>
          <p:nvPr/>
        </p:nvPicPr>
        <p:blipFill>
          <a:blip r:embed="rId5" cstate="print"/>
          <a:stretch>
            <a:fillRect/>
          </a:stretch>
        </p:blipFill>
        <p:spPr>
          <a:xfrm>
            <a:off x="2643174" y="4500570"/>
            <a:ext cx="2400000" cy="1800000"/>
          </a:xfrm>
          <a:prstGeom prst="rect">
            <a:avLst/>
          </a:prstGeom>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838</TotalTime>
  <Words>1580</Words>
  <Application>Microsoft Office PowerPoint</Application>
  <PresentationFormat>Экран (4:3)</PresentationFormat>
  <Paragraphs>87</Paragraphs>
  <Slides>25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25</vt:i4>
      </vt:variant>
    </vt:vector>
  </HeadingPairs>
  <TitlesOfParts>
    <vt:vector size="26"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Граттаж</dc:title>
  <dc:creator>Родители</dc:creator>
  <cp:lastModifiedBy>Инна Шевцова</cp:lastModifiedBy>
  <cp:revision>101</cp:revision>
  <dcterms:created xsi:type="dcterms:W3CDTF">2012-11-25T14:54:27Z</dcterms:created>
  <dcterms:modified xsi:type="dcterms:W3CDTF">2020-04-26T08:34:34Z</dcterms:modified>
</cp:coreProperties>
</file>