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0" r:id="rId4"/>
    <p:sldId id="283" r:id="rId5"/>
    <p:sldId id="284" r:id="rId6"/>
    <p:sldId id="285" r:id="rId7"/>
    <p:sldId id="286" r:id="rId8"/>
    <p:sldId id="292" r:id="rId9"/>
    <p:sldId id="291" r:id="rId10"/>
    <p:sldId id="287" r:id="rId11"/>
    <p:sldId id="288" r:id="rId12"/>
    <p:sldId id="289" r:id="rId13"/>
    <p:sldId id="290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6" autoAdjust="0"/>
  </p:normalViewPr>
  <p:slideViewPr>
    <p:cSldViewPr>
      <p:cViewPr>
        <p:scale>
          <a:sx n="80" d="100"/>
          <a:sy n="80" d="100"/>
        </p:scale>
        <p:origin x="-100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316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проекта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 рамках бюджета Гранта </c:v>
                </c:pt>
                <c:pt idx="1">
                  <c:v>За счет ОО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431820</c:v>
                </c:pt>
                <c:pt idx="1">
                  <c:v>191000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D456A-6397-4DE2-BDBC-C9783E386170}" type="doc">
      <dgm:prSet loTypeId="urn:microsoft.com/office/officeart/2005/8/layout/arrow6" loCatId="process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AB394AD-5916-464E-8F08-8CF9C340430B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0000"/>
              </a:solidFill>
            </a:rPr>
            <a:t>Актуальные направления в образовании</a:t>
          </a:r>
        </a:p>
        <a:p>
          <a:pPr algn="l"/>
          <a:r>
            <a:rPr lang="ru-RU" b="1" dirty="0" smtClean="0">
              <a:solidFill>
                <a:schemeClr val="tx1"/>
              </a:solidFill>
            </a:rPr>
            <a:t>- </a:t>
          </a:r>
          <a:r>
            <a:rPr lang="ru-RU" b="1" dirty="0" err="1" smtClean="0">
              <a:solidFill>
                <a:schemeClr val="tx1"/>
              </a:solidFill>
            </a:rPr>
            <a:t>Цифровизация</a:t>
          </a:r>
          <a:r>
            <a:rPr lang="ru-RU" b="1" dirty="0" smtClean="0">
              <a:solidFill>
                <a:schemeClr val="tx1"/>
              </a:solidFill>
            </a:rPr>
            <a:t> образования</a:t>
          </a:r>
        </a:p>
        <a:p>
          <a:pPr algn="l"/>
          <a:r>
            <a:rPr lang="ru-RU" b="1" dirty="0" smtClean="0">
              <a:solidFill>
                <a:schemeClr val="tx1"/>
              </a:solidFill>
            </a:rPr>
            <a:t>- Непрерывное образование взрослого на</a:t>
          </a:r>
          <a:r>
            <a:rPr lang="en-US" b="1" dirty="0" smtClean="0">
              <a:solidFill>
                <a:schemeClr val="tx1"/>
              </a:solidFill>
            </a:rPr>
            <a:t>c</a:t>
          </a:r>
          <a:r>
            <a:rPr lang="ru-RU" b="1" dirty="0" err="1" smtClean="0">
              <a:solidFill>
                <a:schemeClr val="tx1"/>
              </a:solidFill>
            </a:rPr>
            <a:t>еления</a:t>
          </a:r>
          <a:endParaRPr lang="ru-RU" b="1" dirty="0" smtClean="0">
            <a:solidFill>
              <a:schemeClr val="tx1"/>
            </a:solidFill>
          </a:endParaRPr>
        </a:p>
        <a:p>
          <a:pPr algn="l"/>
          <a:r>
            <a:rPr lang="ru-RU" b="1" dirty="0" smtClean="0">
              <a:solidFill>
                <a:schemeClr val="tx1"/>
              </a:solidFill>
            </a:rPr>
            <a:t>- </a:t>
          </a:r>
          <a:r>
            <a:rPr lang="en-US" b="1" dirty="0" smtClean="0">
              <a:solidFill>
                <a:schemeClr val="tx1"/>
              </a:solidFill>
            </a:rPr>
            <a:t>Soft skills (</a:t>
          </a:r>
          <a:r>
            <a:rPr lang="ru-RU" b="1" dirty="0" smtClean="0">
              <a:solidFill>
                <a:schemeClr val="tx1"/>
              </a:solidFill>
            </a:rPr>
            <a:t>развитие мягких навыков)</a:t>
          </a:r>
        </a:p>
        <a:p>
          <a:pPr algn="l"/>
          <a:r>
            <a:rPr lang="ru-RU" b="1" dirty="0" smtClean="0">
              <a:solidFill>
                <a:schemeClr val="tx1"/>
              </a:solidFill>
            </a:rPr>
            <a:t>- Непрерывный профессиональный рост</a:t>
          </a:r>
        </a:p>
        <a:p>
          <a:pPr algn="l"/>
          <a:r>
            <a:rPr lang="ru-RU" b="1" dirty="0" smtClean="0">
              <a:solidFill>
                <a:schemeClr val="tx1"/>
              </a:solidFill>
            </a:rPr>
            <a:t>- Наставничество </a:t>
          </a:r>
          <a:endParaRPr lang="ru-RU" b="1" dirty="0">
            <a:solidFill>
              <a:schemeClr val="tx1"/>
            </a:solidFill>
          </a:endParaRPr>
        </a:p>
      </dgm:t>
    </dgm:pt>
    <dgm:pt modelId="{1E8602A1-7F51-4C81-AE5C-BCDA20D59558}" type="parTrans" cxnId="{66E037D4-C015-45C6-BF9F-57DF52F7FA6D}">
      <dgm:prSet/>
      <dgm:spPr/>
      <dgm:t>
        <a:bodyPr/>
        <a:lstStyle/>
        <a:p>
          <a:endParaRPr lang="ru-RU"/>
        </a:p>
      </dgm:t>
    </dgm:pt>
    <dgm:pt modelId="{15A788D2-D0F7-4ACF-AA86-143D0FD13437}" type="sibTrans" cxnId="{66E037D4-C015-45C6-BF9F-57DF52F7FA6D}">
      <dgm:prSet/>
      <dgm:spPr/>
      <dgm:t>
        <a:bodyPr/>
        <a:lstStyle/>
        <a:p>
          <a:endParaRPr lang="ru-RU"/>
        </a:p>
      </dgm:t>
    </dgm:pt>
    <dgm:pt modelId="{05964698-9672-4051-8D9E-B953B7DE3DAF}">
      <dgm:prSet phldrT="[Текст]" custT="1"/>
      <dgm:spPr/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</a:rPr>
            <a:t>-</a:t>
          </a:r>
          <a:r>
            <a:rPr lang="ru-RU" sz="1500" dirty="0" smtClean="0"/>
            <a:t> </a:t>
          </a:r>
          <a:r>
            <a:rPr lang="ru-RU" sz="1600" b="1" dirty="0" smtClean="0">
              <a:solidFill>
                <a:schemeClr val="tx1"/>
              </a:solidFill>
            </a:rPr>
            <a:t>Сайт Орджоникидзевского района г. Новокузнецк (ограниченный объем, ограниченные возможности контента)                                                    - сайты ОО (соответствуют требованиям, ограничены интересами одной организации)                                    - сайты, охватывающие всю систему образования Кемеровской области (без практико-ориентированного материала для педагогов ДОО)</a:t>
          </a:r>
          <a:endParaRPr lang="ru-RU" sz="1600" b="1" dirty="0">
            <a:solidFill>
              <a:schemeClr val="tx1"/>
            </a:solidFill>
          </a:endParaRPr>
        </a:p>
      </dgm:t>
    </dgm:pt>
    <dgm:pt modelId="{BFDAF619-1AE7-4431-8389-743B7733102E}" type="parTrans" cxnId="{6A0A2118-6A37-481E-A3DA-A63AA09D6B4B}">
      <dgm:prSet/>
      <dgm:spPr/>
      <dgm:t>
        <a:bodyPr/>
        <a:lstStyle/>
        <a:p>
          <a:endParaRPr lang="ru-RU"/>
        </a:p>
      </dgm:t>
    </dgm:pt>
    <dgm:pt modelId="{E9C8AE06-A17E-4B53-9446-3AAA2763B089}" type="sibTrans" cxnId="{6A0A2118-6A37-481E-A3DA-A63AA09D6B4B}">
      <dgm:prSet/>
      <dgm:spPr/>
      <dgm:t>
        <a:bodyPr/>
        <a:lstStyle/>
        <a:p>
          <a:endParaRPr lang="ru-RU"/>
        </a:p>
      </dgm:t>
    </dgm:pt>
    <dgm:pt modelId="{A79C7FFB-538E-423C-8EC9-FC0B7CB65799}" type="pres">
      <dgm:prSet presAssocID="{C89D456A-6397-4DE2-BDBC-C9783E38617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7D9C0-9209-4C89-999A-854E4FD0C206}" type="pres">
      <dgm:prSet presAssocID="{C89D456A-6397-4DE2-BDBC-C9783E386170}" presName="ribbon" presStyleLbl="node1" presStyleIdx="0" presStyleCnt="1" custScaleY="156250" custLinFactNeighborX="893" custLinFactNeighborY="-1339"/>
      <dgm:spPr/>
    </dgm:pt>
    <dgm:pt modelId="{7381F845-E8FF-4E2C-B311-3571E263CC64}" type="pres">
      <dgm:prSet presAssocID="{C89D456A-6397-4DE2-BDBC-C9783E386170}" presName="leftArrowText" presStyleLbl="node1" presStyleIdx="0" presStyleCnt="1" custScaleX="96970" custScaleY="204228" custLinFactNeighborX="8117" custLinFactNeighborY="-6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23B9E-9845-4F04-84A4-1EB5EC538D87}" type="pres">
      <dgm:prSet presAssocID="{C89D456A-6397-4DE2-BDBC-C9783E386170}" presName="rightArrowText" presStyleLbl="node1" presStyleIdx="0" presStyleCnt="1" custScaleX="95421" custScaleY="172340" custLinFactNeighborX="0" custLinFactNeighborY="8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72792-FC70-4987-A1C3-33940360011E}" type="presOf" srcId="{05964698-9672-4051-8D9E-B953B7DE3DAF}" destId="{65F23B9E-9845-4F04-84A4-1EB5EC538D87}" srcOrd="0" destOrd="0" presId="urn:microsoft.com/office/officeart/2005/8/layout/arrow6"/>
    <dgm:cxn modelId="{66E037D4-C015-45C6-BF9F-57DF52F7FA6D}" srcId="{C89D456A-6397-4DE2-BDBC-C9783E386170}" destId="{7AB394AD-5916-464E-8F08-8CF9C340430B}" srcOrd="0" destOrd="0" parTransId="{1E8602A1-7F51-4C81-AE5C-BCDA20D59558}" sibTransId="{15A788D2-D0F7-4ACF-AA86-143D0FD13437}"/>
    <dgm:cxn modelId="{6A0A2118-6A37-481E-A3DA-A63AA09D6B4B}" srcId="{C89D456A-6397-4DE2-BDBC-C9783E386170}" destId="{05964698-9672-4051-8D9E-B953B7DE3DAF}" srcOrd="1" destOrd="0" parTransId="{BFDAF619-1AE7-4431-8389-743B7733102E}" sibTransId="{E9C8AE06-A17E-4B53-9446-3AAA2763B089}"/>
    <dgm:cxn modelId="{2B1727F9-3A31-4901-9086-718AC3D55EDE}" type="presOf" srcId="{C89D456A-6397-4DE2-BDBC-C9783E386170}" destId="{A79C7FFB-538E-423C-8EC9-FC0B7CB65799}" srcOrd="0" destOrd="0" presId="urn:microsoft.com/office/officeart/2005/8/layout/arrow6"/>
    <dgm:cxn modelId="{097F040E-A229-4E7B-A0DC-AE2ABE8A08EF}" type="presOf" srcId="{7AB394AD-5916-464E-8F08-8CF9C340430B}" destId="{7381F845-E8FF-4E2C-B311-3571E263CC64}" srcOrd="0" destOrd="0" presId="urn:microsoft.com/office/officeart/2005/8/layout/arrow6"/>
    <dgm:cxn modelId="{46A4314A-186C-490C-937D-5E55DA0EB5A8}" type="presParOf" srcId="{A79C7FFB-538E-423C-8EC9-FC0B7CB65799}" destId="{1BB7D9C0-9209-4C89-999A-854E4FD0C206}" srcOrd="0" destOrd="0" presId="urn:microsoft.com/office/officeart/2005/8/layout/arrow6"/>
    <dgm:cxn modelId="{C31BCFF8-C1FF-4419-BEC2-B2A7E2B25107}" type="presParOf" srcId="{A79C7FFB-538E-423C-8EC9-FC0B7CB65799}" destId="{7381F845-E8FF-4E2C-B311-3571E263CC64}" srcOrd="1" destOrd="0" presId="urn:microsoft.com/office/officeart/2005/8/layout/arrow6"/>
    <dgm:cxn modelId="{C9ACA401-5D32-4F12-9637-974BF55C929D}" type="presParOf" srcId="{A79C7FFB-538E-423C-8EC9-FC0B7CB65799}" destId="{65F23B9E-9845-4F04-84A4-1EB5EC538D8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29E5C-01BC-4EAD-B9A6-CBB3E14EAEBC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DBCA5-DC66-422F-B968-761CDBC61E5B}">
      <dgm:prSet phldrT="[Текст]"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500" dirty="0" smtClean="0"/>
            <a:t>Государственный заказом </a:t>
          </a:r>
        </a:p>
        <a:p>
          <a:r>
            <a:rPr lang="ru-RU" sz="1500" dirty="0" smtClean="0"/>
            <a:t>- Требования современного общества к профессиональному уровню педагогов</a:t>
          </a:r>
          <a:endParaRPr lang="ru-RU" sz="1500" dirty="0"/>
        </a:p>
      </dgm:t>
    </dgm:pt>
    <dgm:pt modelId="{F74B8199-B38B-4A43-9623-BF6C085652C9}" type="parTrans" cxnId="{735E903B-0DBD-451E-947B-79F8A7246BFE}">
      <dgm:prSet/>
      <dgm:spPr/>
      <dgm:t>
        <a:bodyPr/>
        <a:lstStyle/>
        <a:p>
          <a:endParaRPr lang="ru-RU"/>
        </a:p>
      </dgm:t>
    </dgm:pt>
    <dgm:pt modelId="{96F74112-CD6E-41F5-B66C-FF50B9D5035B}" type="sibTrans" cxnId="{735E903B-0DBD-451E-947B-79F8A7246BFE}">
      <dgm:prSet/>
      <dgm:spPr/>
      <dgm:t>
        <a:bodyPr/>
        <a:lstStyle/>
        <a:p>
          <a:endParaRPr lang="ru-RU"/>
        </a:p>
      </dgm:t>
    </dgm:pt>
    <dgm:pt modelId="{35C609F5-CFF5-4269-8DE7-52BBD98C937B}">
      <dgm:prSet phldrT="[Текст]"/>
      <dgm:spPr/>
      <dgm:t>
        <a:bodyPr/>
        <a:lstStyle/>
        <a:p>
          <a:r>
            <a:rPr lang="ru-RU" dirty="0" smtClean="0"/>
            <a:t>- Отсутствие на территории г. Междуреченск и Кемеровской области высокоэффективного интерактивного ресурса непрерывного профессионального роста и развития педагогов дошкольного образования</a:t>
          </a:r>
          <a:endParaRPr lang="ru-RU" dirty="0"/>
        </a:p>
      </dgm:t>
    </dgm:pt>
    <dgm:pt modelId="{AA188847-FC4B-48FE-9121-C9242C5FF72A}" type="parTrans" cxnId="{D545DBA3-F290-4272-9431-7221CCF0E09C}">
      <dgm:prSet/>
      <dgm:spPr/>
      <dgm:t>
        <a:bodyPr/>
        <a:lstStyle/>
        <a:p>
          <a:endParaRPr lang="ru-RU"/>
        </a:p>
      </dgm:t>
    </dgm:pt>
    <dgm:pt modelId="{053F3F3D-0C02-43DC-8136-1B6E36BDE089}" type="sibTrans" cxnId="{D545DBA3-F290-4272-9431-7221CCF0E09C}">
      <dgm:prSet/>
      <dgm:spPr/>
      <dgm:t>
        <a:bodyPr/>
        <a:lstStyle/>
        <a:p>
          <a:endParaRPr lang="ru-RU"/>
        </a:p>
      </dgm:t>
    </dgm:pt>
    <dgm:pt modelId="{F8330A3C-22F8-4B5E-946D-9AB085550EC7}" type="pres">
      <dgm:prSet presAssocID="{EB229E5C-01BC-4EAD-B9A6-CBB3E14EAEB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C6AC60-C1DB-4FA8-B1FE-9D6DF2926044}" type="pres">
      <dgm:prSet presAssocID="{EB229E5C-01BC-4EAD-B9A6-CBB3E14EAEBC}" presName="divider" presStyleLbl="fgShp" presStyleIdx="0" presStyleCnt="1"/>
      <dgm:spPr/>
    </dgm:pt>
    <dgm:pt modelId="{6BF24550-0176-4E62-96B3-33DBEE12772C}" type="pres">
      <dgm:prSet presAssocID="{3C5DBCA5-DC66-422F-B968-761CDBC61E5B}" presName="downArrow" presStyleLbl="node1" presStyleIdx="0" presStyleCnt="2"/>
      <dgm:spPr/>
    </dgm:pt>
    <dgm:pt modelId="{84451153-1B53-4869-BDC5-9FB159174A38}" type="pres">
      <dgm:prSet presAssocID="{3C5DBCA5-DC66-422F-B968-761CDBC61E5B}" presName="downArrowText" presStyleLbl="revTx" presStyleIdx="0" presStyleCnt="2" custScaleX="132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4443F-159D-4EC7-8989-3193F48BC41D}" type="pres">
      <dgm:prSet presAssocID="{35C609F5-CFF5-4269-8DE7-52BBD98C937B}" presName="upArrow" presStyleLbl="node1" presStyleIdx="1" presStyleCnt="2"/>
      <dgm:spPr>
        <a:solidFill>
          <a:srgbClr val="FF0000"/>
        </a:solidFill>
      </dgm:spPr>
    </dgm:pt>
    <dgm:pt modelId="{75B0A6FD-6499-428B-A403-577A9C78A15C}" type="pres">
      <dgm:prSet presAssocID="{35C609F5-CFF5-4269-8DE7-52BBD98C937B}" presName="upArrowText" presStyleLbl="revTx" presStyleIdx="1" presStyleCnt="2" custScaleX="170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B2E97-5BD5-4A2B-A7AB-043F6CBC8126}" type="presOf" srcId="{35C609F5-CFF5-4269-8DE7-52BBD98C937B}" destId="{75B0A6FD-6499-428B-A403-577A9C78A15C}" srcOrd="0" destOrd="0" presId="urn:microsoft.com/office/officeart/2005/8/layout/arrow3"/>
    <dgm:cxn modelId="{F22A9D20-926C-426D-9BE8-178B651EECEB}" type="presOf" srcId="{3C5DBCA5-DC66-422F-B968-761CDBC61E5B}" destId="{84451153-1B53-4869-BDC5-9FB159174A38}" srcOrd="0" destOrd="0" presId="urn:microsoft.com/office/officeart/2005/8/layout/arrow3"/>
    <dgm:cxn modelId="{D545DBA3-F290-4272-9431-7221CCF0E09C}" srcId="{EB229E5C-01BC-4EAD-B9A6-CBB3E14EAEBC}" destId="{35C609F5-CFF5-4269-8DE7-52BBD98C937B}" srcOrd="1" destOrd="0" parTransId="{AA188847-FC4B-48FE-9121-C9242C5FF72A}" sibTransId="{053F3F3D-0C02-43DC-8136-1B6E36BDE089}"/>
    <dgm:cxn modelId="{D6CFC41F-7457-4830-A17A-A752FD708103}" type="presOf" srcId="{EB229E5C-01BC-4EAD-B9A6-CBB3E14EAEBC}" destId="{F8330A3C-22F8-4B5E-946D-9AB085550EC7}" srcOrd="0" destOrd="0" presId="urn:microsoft.com/office/officeart/2005/8/layout/arrow3"/>
    <dgm:cxn modelId="{735E903B-0DBD-451E-947B-79F8A7246BFE}" srcId="{EB229E5C-01BC-4EAD-B9A6-CBB3E14EAEBC}" destId="{3C5DBCA5-DC66-422F-B968-761CDBC61E5B}" srcOrd="0" destOrd="0" parTransId="{F74B8199-B38B-4A43-9623-BF6C085652C9}" sibTransId="{96F74112-CD6E-41F5-B66C-FF50B9D5035B}"/>
    <dgm:cxn modelId="{35EC29FF-C0A6-4B52-95DD-61630C57B775}" type="presParOf" srcId="{F8330A3C-22F8-4B5E-946D-9AB085550EC7}" destId="{7FC6AC60-C1DB-4FA8-B1FE-9D6DF2926044}" srcOrd="0" destOrd="0" presId="urn:microsoft.com/office/officeart/2005/8/layout/arrow3"/>
    <dgm:cxn modelId="{1A4BCAFE-3603-41A1-9559-2E85B3DB5C24}" type="presParOf" srcId="{F8330A3C-22F8-4B5E-946D-9AB085550EC7}" destId="{6BF24550-0176-4E62-96B3-33DBEE12772C}" srcOrd="1" destOrd="0" presId="urn:microsoft.com/office/officeart/2005/8/layout/arrow3"/>
    <dgm:cxn modelId="{EFD1F38D-E195-46E9-BC9A-D2A47060A583}" type="presParOf" srcId="{F8330A3C-22F8-4B5E-946D-9AB085550EC7}" destId="{84451153-1B53-4869-BDC5-9FB159174A38}" srcOrd="2" destOrd="0" presId="urn:microsoft.com/office/officeart/2005/8/layout/arrow3"/>
    <dgm:cxn modelId="{D3F3D9B2-2A83-443D-9561-88FDA6861200}" type="presParOf" srcId="{F8330A3C-22F8-4B5E-946D-9AB085550EC7}" destId="{2664443F-159D-4EC7-8989-3193F48BC41D}" srcOrd="3" destOrd="0" presId="urn:microsoft.com/office/officeart/2005/8/layout/arrow3"/>
    <dgm:cxn modelId="{8971777C-792A-4DFC-B9FE-274EDCEB02D0}" type="presParOf" srcId="{F8330A3C-22F8-4B5E-946D-9AB085550EC7}" destId="{75B0A6FD-6499-428B-A403-577A9C78A15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AFBC2-6F52-4975-8ABE-327E1CA91FEA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09108BA-A5C1-47F0-ADD7-9286DF974D14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Обеспеченность не в полном объеме </a:t>
          </a:r>
          <a:endParaRPr lang="ru-RU" dirty="0"/>
        </a:p>
      </dgm:t>
    </dgm:pt>
    <dgm:pt modelId="{C0DF9D43-6C03-4C64-898E-D87EC514DC57}" type="parTrans" cxnId="{381A151D-0775-4A90-8403-B64EE9C4E21F}">
      <dgm:prSet/>
      <dgm:spPr/>
      <dgm:t>
        <a:bodyPr/>
        <a:lstStyle/>
        <a:p>
          <a:endParaRPr lang="ru-RU"/>
        </a:p>
      </dgm:t>
    </dgm:pt>
    <dgm:pt modelId="{A527E1FA-4298-4B2B-AD4D-39316A80B02E}" type="sibTrans" cxnId="{381A151D-0775-4A90-8403-B64EE9C4E21F}">
      <dgm:prSet/>
      <dgm:spPr/>
      <dgm:t>
        <a:bodyPr/>
        <a:lstStyle/>
        <a:p>
          <a:endParaRPr lang="ru-RU"/>
        </a:p>
      </dgm:t>
    </dgm:pt>
    <dgm:pt modelId="{822FD578-4AB3-486E-9CD6-9E7C18B27249}">
      <dgm:prSet phldrT="[Текст]"/>
      <dgm:spPr/>
      <dgm:t>
        <a:bodyPr/>
        <a:lstStyle/>
        <a:p>
          <a:r>
            <a:rPr lang="ru-RU" dirty="0" smtClean="0"/>
            <a:t>Материально-технические </a:t>
          </a:r>
          <a:endParaRPr lang="ru-RU" dirty="0"/>
        </a:p>
      </dgm:t>
    </dgm:pt>
    <dgm:pt modelId="{A4D32109-6362-45EE-B1E7-745E43C59FD7}" type="parTrans" cxnId="{125630BB-7A4C-407D-87CC-E303E21E073D}">
      <dgm:prSet/>
      <dgm:spPr/>
      <dgm:t>
        <a:bodyPr/>
        <a:lstStyle/>
        <a:p>
          <a:endParaRPr lang="ru-RU"/>
        </a:p>
      </dgm:t>
    </dgm:pt>
    <dgm:pt modelId="{3F66A946-8D1E-42C6-BE63-CACD7B6C5252}" type="sibTrans" cxnId="{125630BB-7A4C-407D-87CC-E303E21E073D}">
      <dgm:prSet/>
      <dgm:spPr/>
      <dgm:t>
        <a:bodyPr/>
        <a:lstStyle/>
        <a:p>
          <a:endParaRPr lang="ru-RU"/>
        </a:p>
      </dgm:t>
    </dgm:pt>
    <dgm:pt modelId="{2F8A1D3E-B884-4414-945E-83B1D881F886}">
      <dgm:prSet phldrT="[Текст]"/>
      <dgm:spPr/>
      <dgm:t>
        <a:bodyPr/>
        <a:lstStyle/>
        <a:p>
          <a:r>
            <a:rPr lang="ru-RU" dirty="0" smtClean="0"/>
            <a:t>Финансовые </a:t>
          </a:r>
          <a:endParaRPr lang="ru-RU" dirty="0"/>
        </a:p>
      </dgm:t>
    </dgm:pt>
    <dgm:pt modelId="{90AFFC0F-5112-42AB-B051-352B3D9E2961}" type="parTrans" cxnId="{20585135-9504-4130-9572-5E82576DF8BC}">
      <dgm:prSet/>
      <dgm:spPr/>
      <dgm:t>
        <a:bodyPr/>
        <a:lstStyle/>
        <a:p>
          <a:endParaRPr lang="ru-RU"/>
        </a:p>
      </dgm:t>
    </dgm:pt>
    <dgm:pt modelId="{15D07C97-E530-40D1-AC3C-31960C4E598D}" type="sibTrans" cxnId="{20585135-9504-4130-9572-5E82576DF8BC}">
      <dgm:prSet/>
      <dgm:spPr/>
      <dgm:t>
        <a:bodyPr/>
        <a:lstStyle/>
        <a:p>
          <a:endParaRPr lang="ru-RU"/>
        </a:p>
      </dgm:t>
    </dgm:pt>
    <dgm:pt modelId="{7AFB1227-785C-474A-9A53-32FE48768DDE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Обеспеченность 100%</a:t>
          </a:r>
          <a:endParaRPr lang="ru-RU" dirty="0"/>
        </a:p>
      </dgm:t>
    </dgm:pt>
    <dgm:pt modelId="{F565A1CC-BE57-4CC6-A2B4-5F1A0BB8A351}" type="parTrans" cxnId="{9B9C6E32-62C1-4EA1-A872-71D7F056114B}">
      <dgm:prSet/>
      <dgm:spPr/>
      <dgm:t>
        <a:bodyPr/>
        <a:lstStyle/>
        <a:p>
          <a:endParaRPr lang="ru-RU"/>
        </a:p>
      </dgm:t>
    </dgm:pt>
    <dgm:pt modelId="{23031C97-8A3B-4E6B-A787-2F857E3BEFBC}" type="sibTrans" cxnId="{9B9C6E32-62C1-4EA1-A872-71D7F056114B}">
      <dgm:prSet/>
      <dgm:spPr/>
      <dgm:t>
        <a:bodyPr/>
        <a:lstStyle/>
        <a:p>
          <a:endParaRPr lang="ru-RU"/>
        </a:p>
      </dgm:t>
    </dgm:pt>
    <dgm:pt modelId="{3E598829-3447-4344-BCD3-4D80003E0D43}">
      <dgm:prSet phldrT="[Текст]"/>
      <dgm:spPr/>
      <dgm:t>
        <a:bodyPr/>
        <a:lstStyle/>
        <a:p>
          <a:r>
            <a:rPr lang="ru-RU" dirty="0" smtClean="0"/>
            <a:t>Временные </a:t>
          </a:r>
          <a:endParaRPr lang="ru-RU" dirty="0"/>
        </a:p>
      </dgm:t>
    </dgm:pt>
    <dgm:pt modelId="{41C39831-CA04-4CF7-957B-0267B7469006}" type="parTrans" cxnId="{F34B94E6-313A-49EA-A779-FA9A3A7604E7}">
      <dgm:prSet/>
      <dgm:spPr/>
      <dgm:t>
        <a:bodyPr/>
        <a:lstStyle/>
        <a:p>
          <a:endParaRPr lang="ru-RU"/>
        </a:p>
      </dgm:t>
    </dgm:pt>
    <dgm:pt modelId="{22E88C5A-C03D-4527-85B1-71F5EB9A0783}" type="sibTrans" cxnId="{F34B94E6-313A-49EA-A779-FA9A3A7604E7}">
      <dgm:prSet/>
      <dgm:spPr/>
      <dgm:t>
        <a:bodyPr/>
        <a:lstStyle/>
        <a:p>
          <a:endParaRPr lang="ru-RU"/>
        </a:p>
      </dgm:t>
    </dgm:pt>
    <dgm:pt modelId="{A7C3CF73-2A20-45DA-86AB-DD30EBD148E0}">
      <dgm:prSet phldrT="[Текст]"/>
      <dgm:spPr/>
      <dgm:t>
        <a:bodyPr/>
        <a:lstStyle/>
        <a:p>
          <a:r>
            <a:rPr lang="ru-RU" dirty="0" smtClean="0"/>
            <a:t>Информационные</a:t>
          </a:r>
          <a:endParaRPr lang="ru-RU" dirty="0"/>
        </a:p>
      </dgm:t>
    </dgm:pt>
    <dgm:pt modelId="{812E7C47-44A8-463F-ABD8-719856B41FB6}" type="parTrans" cxnId="{60E57547-0E70-4478-B41D-7D48946ACBBF}">
      <dgm:prSet/>
      <dgm:spPr/>
      <dgm:t>
        <a:bodyPr/>
        <a:lstStyle/>
        <a:p>
          <a:endParaRPr lang="ru-RU"/>
        </a:p>
      </dgm:t>
    </dgm:pt>
    <dgm:pt modelId="{180F92A6-2DA0-4B3F-A150-59D9CF440301}" type="sibTrans" cxnId="{60E57547-0E70-4478-B41D-7D48946ACBBF}">
      <dgm:prSet/>
      <dgm:spPr/>
      <dgm:t>
        <a:bodyPr/>
        <a:lstStyle/>
        <a:p>
          <a:endParaRPr lang="ru-RU"/>
        </a:p>
      </dgm:t>
    </dgm:pt>
    <dgm:pt modelId="{2D1A27B2-9026-46B6-B02E-806066F04C77}">
      <dgm:prSet phldrT="[Текст]"/>
      <dgm:spPr/>
      <dgm:t>
        <a:bodyPr/>
        <a:lstStyle/>
        <a:p>
          <a:r>
            <a:rPr lang="ru-RU" dirty="0" smtClean="0"/>
            <a:t>Административные, кадровые </a:t>
          </a:r>
          <a:endParaRPr lang="ru-RU" dirty="0"/>
        </a:p>
      </dgm:t>
    </dgm:pt>
    <dgm:pt modelId="{F774413E-A878-4DAA-97BF-D9E4757F87ED}" type="parTrans" cxnId="{BC3D185C-AFA8-4204-9578-4D697642DF69}">
      <dgm:prSet/>
      <dgm:spPr/>
      <dgm:t>
        <a:bodyPr/>
        <a:lstStyle/>
        <a:p>
          <a:endParaRPr lang="ru-RU"/>
        </a:p>
      </dgm:t>
    </dgm:pt>
    <dgm:pt modelId="{00EDF7A8-31DD-4D70-9909-EF253937C8F4}" type="sibTrans" cxnId="{BC3D185C-AFA8-4204-9578-4D697642DF69}">
      <dgm:prSet/>
      <dgm:spPr/>
      <dgm:t>
        <a:bodyPr/>
        <a:lstStyle/>
        <a:p>
          <a:endParaRPr lang="ru-RU"/>
        </a:p>
      </dgm:t>
    </dgm:pt>
    <dgm:pt modelId="{05726D12-CC85-4BAE-A5BC-995572FFB2AC}">
      <dgm:prSet phldrT="[Текст]"/>
      <dgm:spPr/>
      <dgm:t>
        <a:bodyPr/>
        <a:lstStyle/>
        <a:p>
          <a:r>
            <a:rPr lang="ru-RU" dirty="0" smtClean="0"/>
            <a:t>Методические </a:t>
          </a:r>
          <a:endParaRPr lang="ru-RU" dirty="0"/>
        </a:p>
      </dgm:t>
    </dgm:pt>
    <dgm:pt modelId="{930DE8C1-0C00-41DC-BCDB-2F58F0A5E444}" type="parTrans" cxnId="{69BB14CF-9070-42F8-AA33-0AD233929956}">
      <dgm:prSet/>
      <dgm:spPr/>
      <dgm:t>
        <a:bodyPr/>
        <a:lstStyle/>
        <a:p>
          <a:endParaRPr lang="ru-RU"/>
        </a:p>
      </dgm:t>
    </dgm:pt>
    <dgm:pt modelId="{59DDD560-3EA5-43F0-B838-E0A7395E09B5}" type="sibTrans" cxnId="{69BB14CF-9070-42F8-AA33-0AD233929956}">
      <dgm:prSet/>
      <dgm:spPr/>
      <dgm:t>
        <a:bodyPr/>
        <a:lstStyle/>
        <a:p>
          <a:endParaRPr lang="ru-RU"/>
        </a:p>
      </dgm:t>
    </dgm:pt>
    <dgm:pt modelId="{79555831-0B8B-4D84-A2B8-13EE7C74C565}">
      <dgm:prSet phldrT="[Текст]"/>
      <dgm:spPr/>
      <dgm:t>
        <a:bodyPr/>
        <a:lstStyle/>
        <a:p>
          <a:r>
            <a:rPr lang="ru-RU" dirty="0" smtClean="0"/>
            <a:t>Нормативно-правовые</a:t>
          </a:r>
          <a:endParaRPr lang="ru-RU" dirty="0"/>
        </a:p>
      </dgm:t>
    </dgm:pt>
    <dgm:pt modelId="{35D679F8-0E18-437A-9CE6-CBD63889F9AB}" type="parTrans" cxnId="{0C07BDB9-3BDF-46C4-ACD6-973DE8AE988C}">
      <dgm:prSet/>
      <dgm:spPr/>
      <dgm:t>
        <a:bodyPr/>
        <a:lstStyle/>
        <a:p>
          <a:endParaRPr lang="ru-RU"/>
        </a:p>
      </dgm:t>
    </dgm:pt>
    <dgm:pt modelId="{DDF3427E-485D-4B4A-81D1-24B1B0A76862}" type="sibTrans" cxnId="{0C07BDB9-3BDF-46C4-ACD6-973DE8AE988C}">
      <dgm:prSet/>
      <dgm:spPr/>
      <dgm:t>
        <a:bodyPr/>
        <a:lstStyle/>
        <a:p>
          <a:endParaRPr lang="ru-RU"/>
        </a:p>
      </dgm:t>
    </dgm:pt>
    <dgm:pt modelId="{352EC541-0F71-49A8-9227-4E773E95E97B}">
      <dgm:prSet phldrT="[Текст]"/>
      <dgm:spPr/>
      <dgm:t>
        <a:bodyPr/>
        <a:lstStyle/>
        <a:p>
          <a:endParaRPr lang="ru-RU" dirty="0"/>
        </a:p>
      </dgm:t>
    </dgm:pt>
    <dgm:pt modelId="{72F42EFF-CD9E-4959-996F-3D1702B5ABE2}" type="parTrans" cxnId="{C1086A04-7430-4AB3-8399-265026D1A275}">
      <dgm:prSet/>
      <dgm:spPr/>
      <dgm:t>
        <a:bodyPr/>
        <a:lstStyle/>
        <a:p>
          <a:endParaRPr lang="ru-RU"/>
        </a:p>
      </dgm:t>
    </dgm:pt>
    <dgm:pt modelId="{7A87915A-4DF8-4711-9293-1B626FA41577}" type="sibTrans" cxnId="{C1086A04-7430-4AB3-8399-265026D1A275}">
      <dgm:prSet/>
      <dgm:spPr/>
      <dgm:t>
        <a:bodyPr/>
        <a:lstStyle/>
        <a:p>
          <a:endParaRPr lang="ru-RU"/>
        </a:p>
      </dgm:t>
    </dgm:pt>
    <dgm:pt modelId="{A37F1C75-0BC3-40E7-95B8-B6A636B9EB12}" type="pres">
      <dgm:prSet presAssocID="{754AFBC2-6F52-4975-8ABE-327E1CA91FE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EAFAB-58A1-43BB-80C9-6D6A6941FB30}" type="pres">
      <dgm:prSet presAssocID="{754AFBC2-6F52-4975-8ABE-327E1CA91FEA}" presName="dummyMaxCanvas" presStyleCnt="0"/>
      <dgm:spPr/>
    </dgm:pt>
    <dgm:pt modelId="{228D3526-1F22-4121-98BE-76959693EB51}" type="pres">
      <dgm:prSet presAssocID="{754AFBC2-6F52-4975-8ABE-327E1CA91FEA}" presName="parentComposite" presStyleCnt="0"/>
      <dgm:spPr/>
    </dgm:pt>
    <dgm:pt modelId="{585569CC-7F16-4639-AE95-0198E9BC9498}" type="pres">
      <dgm:prSet presAssocID="{754AFBC2-6F52-4975-8ABE-327E1CA91FE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614708B-F16F-47B0-B742-8C5E36E67822}" type="pres">
      <dgm:prSet presAssocID="{754AFBC2-6F52-4975-8ABE-327E1CA91FE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05D7D72-5AF8-4973-9EBD-C3A9A712349C}" type="pres">
      <dgm:prSet presAssocID="{754AFBC2-6F52-4975-8ABE-327E1CA91FEA}" presName="childrenComposite" presStyleCnt="0"/>
      <dgm:spPr/>
    </dgm:pt>
    <dgm:pt modelId="{29B10C4C-A1A7-487E-8E44-6148B4A4BC13}" type="pres">
      <dgm:prSet presAssocID="{754AFBC2-6F52-4975-8ABE-327E1CA91FEA}" presName="dummyMaxCanvas_ChildArea" presStyleCnt="0"/>
      <dgm:spPr/>
    </dgm:pt>
    <dgm:pt modelId="{76DE7452-1880-4ABE-8931-76C2304BF6BC}" type="pres">
      <dgm:prSet presAssocID="{754AFBC2-6F52-4975-8ABE-327E1CA91FEA}" presName="fulcrum" presStyleLbl="alignAccFollowNode1" presStyleIdx="2" presStyleCnt="4"/>
      <dgm:spPr>
        <a:solidFill>
          <a:srgbClr val="002060">
            <a:alpha val="90000"/>
          </a:srgbClr>
        </a:solidFill>
      </dgm:spPr>
    </dgm:pt>
    <dgm:pt modelId="{3972FB74-735E-478A-B4B5-B8A8FD26CF9B}" type="pres">
      <dgm:prSet presAssocID="{754AFBC2-6F52-4975-8ABE-327E1CA91FEA}" presName="balance_34" presStyleLbl="alignAccFollowNode1" presStyleIdx="3" presStyleCnt="4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</dgm:pt>
    <dgm:pt modelId="{89F1F762-E4CF-4981-9A28-1411B6CC1F38}" type="pres">
      <dgm:prSet presAssocID="{754AFBC2-6F52-4975-8ABE-327E1CA91FEA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4169B-001A-4A59-B300-AB20B83A85A6}" type="pres">
      <dgm:prSet presAssocID="{754AFBC2-6F52-4975-8ABE-327E1CA91FEA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2B058-46CF-47D6-9E55-CD3D55921A12}" type="pres">
      <dgm:prSet presAssocID="{754AFBC2-6F52-4975-8ABE-327E1CA91FEA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311C-38C5-4C5C-A717-4CA75EDE1BF4}" type="pres">
      <dgm:prSet presAssocID="{754AFBC2-6F52-4975-8ABE-327E1CA91FEA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79B0C-A7A2-4CC8-91E0-08CAF375FFBD}" type="pres">
      <dgm:prSet presAssocID="{754AFBC2-6F52-4975-8ABE-327E1CA91FEA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1253-DBC4-4027-8EF1-9FB621D2457A}" type="pres">
      <dgm:prSet presAssocID="{754AFBC2-6F52-4975-8ABE-327E1CA91FEA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BD733-4289-4491-A86C-C61BB40581A9}" type="pres">
      <dgm:prSet presAssocID="{754AFBC2-6F52-4975-8ABE-327E1CA91FEA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86A04-7430-4AB3-8399-265026D1A275}" srcId="{7AFB1227-785C-474A-9A53-32FE48768DDE}" destId="{352EC541-0F71-49A8-9227-4E773E95E97B}" srcOrd="4" destOrd="0" parTransId="{72F42EFF-CD9E-4959-996F-3D1702B5ABE2}" sibTransId="{7A87915A-4DF8-4711-9293-1B626FA41577}"/>
    <dgm:cxn modelId="{54C99802-B4B8-4D00-85BD-A2FA62AAF4E6}" type="presOf" srcId="{2D1A27B2-9026-46B6-B02E-806066F04C77}" destId="{7BF2B058-46CF-47D6-9E55-CD3D55921A12}" srcOrd="0" destOrd="0" presId="urn:microsoft.com/office/officeart/2005/8/layout/balance1"/>
    <dgm:cxn modelId="{E3D3DCAB-4000-4052-A368-B4A5104BDA4D}" type="presOf" srcId="{3E598829-3447-4344-BCD3-4D80003E0D43}" destId="{89F1F762-E4CF-4981-9A28-1411B6CC1F38}" srcOrd="0" destOrd="0" presId="urn:microsoft.com/office/officeart/2005/8/layout/balance1"/>
    <dgm:cxn modelId="{11A9D413-8D98-4773-949C-FA600A1B8415}" type="presOf" srcId="{A7C3CF73-2A20-45DA-86AB-DD30EBD148E0}" destId="{8544169B-001A-4A59-B300-AB20B83A85A6}" srcOrd="0" destOrd="0" presId="urn:microsoft.com/office/officeart/2005/8/layout/balance1"/>
    <dgm:cxn modelId="{60DDDA9A-CEBC-413C-9192-689EFBCBF0F3}" type="presOf" srcId="{D09108BA-A5C1-47F0-ADD7-9286DF974D14}" destId="{585569CC-7F16-4639-AE95-0198E9BC9498}" srcOrd="0" destOrd="0" presId="urn:microsoft.com/office/officeart/2005/8/layout/balance1"/>
    <dgm:cxn modelId="{EDC63E4D-18A3-42C9-B266-915CF6F28DA4}" type="presOf" srcId="{2F8A1D3E-B884-4414-945E-83B1D881F886}" destId="{2F8A1253-DBC4-4027-8EF1-9FB621D2457A}" srcOrd="0" destOrd="0" presId="urn:microsoft.com/office/officeart/2005/8/layout/balance1"/>
    <dgm:cxn modelId="{F34B94E6-313A-49EA-A779-FA9A3A7604E7}" srcId="{7AFB1227-785C-474A-9A53-32FE48768DDE}" destId="{3E598829-3447-4344-BCD3-4D80003E0D43}" srcOrd="0" destOrd="0" parTransId="{41C39831-CA04-4CF7-957B-0267B7469006}" sibTransId="{22E88C5A-C03D-4527-85B1-71F5EB9A0783}"/>
    <dgm:cxn modelId="{81FE73B4-17A6-4ABC-9F74-71F85D323E63}" type="presOf" srcId="{79555831-0B8B-4D84-A2B8-13EE7C74C565}" destId="{44BBD733-4289-4491-A86C-C61BB40581A9}" srcOrd="0" destOrd="0" presId="urn:microsoft.com/office/officeart/2005/8/layout/balance1"/>
    <dgm:cxn modelId="{9703CCCF-2867-47E9-818C-61FC5857F902}" type="presOf" srcId="{7AFB1227-785C-474A-9A53-32FE48768DDE}" destId="{C614708B-F16F-47B0-B742-8C5E36E67822}" srcOrd="0" destOrd="0" presId="urn:microsoft.com/office/officeart/2005/8/layout/balance1"/>
    <dgm:cxn modelId="{E26CFFE9-080B-4177-AFB9-4B235116BCF1}" type="presOf" srcId="{754AFBC2-6F52-4975-8ABE-327E1CA91FEA}" destId="{A37F1C75-0BC3-40E7-95B8-B6A636B9EB12}" srcOrd="0" destOrd="0" presId="urn:microsoft.com/office/officeart/2005/8/layout/balance1"/>
    <dgm:cxn modelId="{60E57547-0E70-4478-B41D-7D48946ACBBF}" srcId="{7AFB1227-785C-474A-9A53-32FE48768DDE}" destId="{A7C3CF73-2A20-45DA-86AB-DD30EBD148E0}" srcOrd="1" destOrd="0" parTransId="{812E7C47-44A8-463F-ABD8-719856B41FB6}" sibTransId="{180F92A6-2DA0-4B3F-A150-59D9CF440301}"/>
    <dgm:cxn modelId="{20585135-9504-4130-9572-5E82576DF8BC}" srcId="{D09108BA-A5C1-47F0-ADD7-9286DF974D14}" destId="{2F8A1D3E-B884-4414-945E-83B1D881F886}" srcOrd="1" destOrd="0" parTransId="{90AFFC0F-5112-42AB-B051-352B3D9E2961}" sibTransId="{15D07C97-E530-40D1-AC3C-31960C4E598D}"/>
    <dgm:cxn modelId="{381A151D-0775-4A90-8403-B64EE9C4E21F}" srcId="{754AFBC2-6F52-4975-8ABE-327E1CA91FEA}" destId="{D09108BA-A5C1-47F0-ADD7-9286DF974D14}" srcOrd="0" destOrd="0" parTransId="{C0DF9D43-6C03-4C64-898E-D87EC514DC57}" sibTransId="{A527E1FA-4298-4B2B-AD4D-39316A80B02E}"/>
    <dgm:cxn modelId="{8FC9467C-08F4-4FB8-B2F8-3C66C577DC05}" type="presOf" srcId="{822FD578-4AB3-486E-9CD6-9E7C18B27249}" destId="{8F479B0C-A7A2-4CC8-91E0-08CAF375FFBD}" srcOrd="0" destOrd="0" presId="urn:microsoft.com/office/officeart/2005/8/layout/balance1"/>
    <dgm:cxn modelId="{BC3D185C-AFA8-4204-9578-4D697642DF69}" srcId="{7AFB1227-785C-474A-9A53-32FE48768DDE}" destId="{2D1A27B2-9026-46B6-B02E-806066F04C77}" srcOrd="2" destOrd="0" parTransId="{F774413E-A878-4DAA-97BF-D9E4757F87ED}" sibTransId="{00EDF7A8-31DD-4D70-9909-EF253937C8F4}"/>
    <dgm:cxn modelId="{9B9C6E32-62C1-4EA1-A872-71D7F056114B}" srcId="{754AFBC2-6F52-4975-8ABE-327E1CA91FEA}" destId="{7AFB1227-785C-474A-9A53-32FE48768DDE}" srcOrd="1" destOrd="0" parTransId="{F565A1CC-BE57-4CC6-A2B4-5F1A0BB8A351}" sibTransId="{23031C97-8A3B-4E6B-A787-2F857E3BEFBC}"/>
    <dgm:cxn modelId="{69BB14CF-9070-42F8-AA33-0AD233929956}" srcId="{7AFB1227-785C-474A-9A53-32FE48768DDE}" destId="{05726D12-CC85-4BAE-A5BC-995572FFB2AC}" srcOrd="3" destOrd="0" parTransId="{930DE8C1-0C00-41DC-BCDB-2F58F0A5E444}" sibTransId="{59DDD560-3EA5-43F0-B838-E0A7395E09B5}"/>
    <dgm:cxn modelId="{125630BB-7A4C-407D-87CC-E303E21E073D}" srcId="{D09108BA-A5C1-47F0-ADD7-9286DF974D14}" destId="{822FD578-4AB3-486E-9CD6-9E7C18B27249}" srcOrd="0" destOrd="0" parTransId="{A4D32109-6362-45EE-B1E7-745E43C59FD7}" sibTransId="{3F66A946-8D1E-42C6-BE63-CACD7B6C5252}"/>
    <dgm:cxn modelId="{495097AD-6698-495F-AB6A-597561D5A7D4}" type="presOf" srcId="{05726D12-CC85-4BAE-A5BC-995572FFB2AC}" destId="{8441311C-38C5-4C5C-A717-4CA75EDE1BF4}" srcOrd="0" destOrd="0" presId="urn:microsoft.com/office/officeart/2005/8/layout/balance1"/>
    <dgm:cxn modelId="{0C07BDB9-3BDF-46C4-ACD6-973DE8AE988C}" srcId="{D09108BA-A5C1-47F0-ADD7-9286DF974D14}" destId="{79555831-0B8B-4D84-A2B8-13EE7C74C565}" srcOrd="2" destOrd="0" parTransId="{35D679F8-0E18-437A-9CE6-CBD63889F9AB}" sibTransId="{DDF3427E-485D-4B4A-81D1-24B1B0A76862}"/>
    <dgm:cxn modelId="{7920515C-6BC6-49C0-B7EC-4AD9DFD4FE81}" type="presParOf" srcId="{A37F1C75-0BC3-40E7-95B8-B6A636B9EB12}" destId="{96BEAFAB-58A1-43BB-80C9-6D6A6941FB30}" srcOrd="0" destOrd="0" presId="urn:microsoft.com/office/officeart/2005/8/layout/balance1"/>
    <dgm:cxn modelId="{A2828622-F2FC-40AF-9650-757D4CF9FC35}" type="presParOf" srcId="{A37F1C75-0BC3-40E7-95B8-B6A636B9EB12}" destId="{228D3526-1F22-4121-98BE-76959693EB51}" srcOrd="1" destOrd="0" presId="urn:microsoft.com/office/officeart/2005/8/layout/balance1"/>
    <dgm:cxn modelId="{69A7E946-4021-422E-BE19-6330686E24F8}" type="presParOf" srcId="{228D3526-1F22-4121-98BE-76959693EB51}" destId="{585569CC-7F16-4639-AE95-0198E9BC9498}" srcOrd="0" destOrd="0" presId="urn:microsoft.com/office/officeart/2005/8/layout/balance1"/>
    <dgm:cxn modelId="{3A6B5CE3-18D8-4130-93CA-0B21FCE12275}" type="presParOf" srcId="{228D3526-1F22-4121-98BE-76959693EB51}" destId="{C614708B-F16F-47B0-B742-8C5E36E67822}" srcOrd="1" destOrd="0" presId="urn:microsoft.com/office/officeart/2005/8/layout/balance1"/>
    <dgm:cxn modelId="{A8E7CB7C-6089-42CF-83CC-14EC16A45E57}" type="presParOf" srcId="{A37F1C75-0BC3-40E7-95B8-B6A636B9EB12}" destId="{605D7D72-5AF8-4973-9EBD-C3A9A712349C}" srcOrd="2" destOrd="0" presId="urn:microsoft.com/office/officeart/2005/8/layout/balance1"/>
    <dgm:cxn modelId="{499700CF-4DAA-4462-9AEE-45B70C4DE6EB}" type="presParOf" srcId="{605D7D72-5AF8-4973-9EBD-C3A9A712349C}" destId="{29B10C4C-A1A7-487E-8E44-6148B4A4BC13}" srcOrd="0" destOrd="0" presId="urn:microsoft.com/office/officeart/2005/8/layout/balance1"/>
    <dgm:cxn modelId="{09EF6794-42FC-498C-A808-D1F1DAA91905}" type="presParOf" srcId="{605D7D72-5AF8-4973-9EBD-C3A9A712349C}" destId="{76DE7452-1880-4ABE-8931-76C2304BF6BC}" srcOrd="1" destOrd="0" presId="urn:microsoft.com/office/officeart/2005/8/layout/balance1"/>
    <dgm:cxn modelId="{75E1B4DD-C733-4F68-A78E-AAF9FFEE4EF7}" type="presParOf" srcId="{605D7D72-5AF8-4973-9EBD-C3A9A712349C}" destId="{3972FB74-735E-478A-B4B5-B8A8FD26CF9B}" srcOrd="2" destOrd="0" presId="urn:microsoft.com/office/officeart/2005/8/layout/balance1"/>
    <dgm:cxn modelId="{E132B4A8-6F73-4B63-A6CF-EA6370EDD7F2}" type="presParOf" srcId="{605D7D72-5AF8-4973-9EBD-C3A9A712349C}" destId="{89F1F762-E4CF-4981-9A28-1411B6CC1F38}" srcOrd="3" destOrd="0" presId="urn:microsoft.com/office/officeart/2005/8/layout/balance1"/>
    <dgm:cxn modelId="{8C7B2330-734D-416A-AE55-EECE556099F2}" type="presParOf" srcId="{605D7D72-5AF8-4973-9EBD-C3A9A712349C}" destId="{8544169B-001A-4A59-B300-AB20B83A85A6}" srcOrd="4" destOrd="0" presId="urn:microsoft.com/office/officeart/2005/8/layout/balance1"/>
    <dgm:cxn modelId="{4908081C-DA07-42F8-B787-E3F2CAA7B11C}" type="presParOf" srcId="{605D7D72-5AF8-4973-9EBD-C3A9A712349C}" destId="{7BF2B058-46CF-47D6-9E55-CD3D55921A12}" srcOrd="5" destOrd="0" presId="urn:microsoft.com/office/officeart/2005/8/layout/balance1"/>
    <dgm:cxn modelId="{758EDC0F-7E40-42B1-A8F9-4B2F17E3F545}" type="presParOf" srcId="{605D7D72-5AF8-4973-9EBD-C3A9A712349C}" destId="{8441311C-38C5-4C5C-A717-4CA75EDE1BF4}" srcOrd="6" destOrd="0" presId="urn:microsoft.com/office/officeart/2005/8/layout/balance1"/>
    <dgm:cxn modelId="{477B9B4F-5EE1-4FB6-9FB7-97A82AF18BF9}" type="presParOf" srcId="{605D7D72-5AF8-4973-9EBD-C3A9A712349C}" destId="{8F479B0C-A7A2-4CC8-91E0-08CAF375FFBD}" srcOrd="7" destOrd="0" presId="urn:microsoft.com/office/officeart/2005/8/layout/balance1"/>
    <dgm:cxn modelId="{71D07A27-2911-4EF4-8BF6-21E28D27A6FE}" type="presParOf" srcId="{605D7D72-5AF8-4973-9EBD-C3A9A712349C}" destId="{2F8A1253-DBC4-4027-8EF1-9FB621D2457A}" srcOrd="8" destOrd="0" presId="urn:microsoft.com/office/officeart/2005/8/layout/balance1"/>
    <dgm:cxn modelId="{E7927903-7C05-43CF-BE06-B512C3FD0567}" type="presParOf" srcId="{605D7D72-5AF8-4973-9EBD-C3A9A712349C}" destId="{44BBD733-4289-4491-A86C-C61BB40581A9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D9C0-9209-4C89-999A-854E4FD0C206}">
      <dsp:nvSpPr>
        <dsp:cNvPr id="0" name=""/>
        <dsp:cNvSpPr/>
      </dsp:nvSpPr>
      <dsp:spPr>
        <a:xfrm>
          <a:off x="0" y="68589"/>
          <a:ext cx="8534400" cy="5334000"/>
        </a:xfrm>
        <a:prstGeom prst="leftRightRibb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1F845-E8FF-4E2C-B311-3571E263CC64}">
      <dsp:nvSpPr>
        <dsp:cNvPr id="0" name=""/>
        <dsp:cNvSpPr/>
      </dsp:nvSpPr>
      <dsp:spPr>
        <a:xfrm>
          <a:off x="1295399" y="685796"/>
          <a:ext cx="2731016" cy="341620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Актуальные направления в образовании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</a:t>
          </a:r>
          <a:r>
            <a:rPr lang="ru-RU" sz="1600" b="1" kern="1200" dirty="0" err="1" smtClean="0">
              <a:solidFill>
                <a:schemeClr val="tx1"/>
              </a:solidFill>
            </a:rPr>
            <a:t>Цифровизация</a:t>
          </a:r>
          <a:r>
            <a:rPr lang="ru-RU" sz="1600" b="1" kern="1200" dirty="0" smtClean="0">
              <a:solidFill>
                <a:schemeClr val="tx1"/>
              </a:solidFill>
            </a:rPr>
            <a:t> образования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Непрерывное образование взрослого на</a:t>
          </a:r>
          <a:r>
            <a:rPr lang="en-US" sz="1600" b="1" kern="1200" dirty="0" smtClean="0">
              <a:solidFill>
                <a:schemeClr val="tx1"/>
              </a:solidFill>
            </a:rPr>
            <a:t>c</a:t>
          </a:r>
          <a:r>
            <a:rPr lang="ru-RU" sz="1600" b="1" kern="1200" dirty="0" err="1" smtClean="0">
              <a:solidFill>
                <a:schemeClr val="tx1"/>
              </a:solidFill>
            </a:rPr>
            <a:t>еления</a:t>
          </a: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</a:t>
          </a:r>
          <a:r>
            <a:rPr lang="en-US" sz="1600" b="1" kern="1200" dirty="0" smtClean="0">
              <a:solidFill>
                <a:schemeClr val="tx1"/>
              </a:solidFill>
            </a:rPr>
            <a:t>Soft skills (</a:t>
          </a:r>
          <a:r>
            <a:rPr lang="ru-RU" sz="1600" b="1" kern="1200" dirty="0" smtClean="0">
              <a:solidFill>
                <a:schemeClr val="tx1"/>
              </a:solidFill>
            </a:rPr>
            <a:t>развитие мягких навыков)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Непрерывный профессиональный рост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Наставничество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95399" y="685796"/>
        <a:ext cx="2731016" cy="3416208"/>
      </dsp:txXfrm>
    </dsp:sp>
    <dsp:sp modelId="{65F23B9E-9845-4F04-84A4-1EB5EC538D87}">
      <dsp:nvSpPr>
        <dsp:cNvPr id="0" name=""/>
        <dsp:cNvSpPr/>
      </dsp:nvSpPr>
      <dsp:spPr>
        <a:xfrm>
          <a:off x="4343404" y="1752605"/>
          <a:ext cx="3176007" cy="28828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-</a:t>
          </a:r>
          <a:r>
            <a:rPr lang="ru-RU" sz="1500" kern="1200" dirty="0" smtClean="0"/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Сайт Орджоникидзевского района г. Новокузнецк (ограниченный объем, ограниченные возможности контента)                                                    - сайты ОО (соответствуют требованиям, ограничены интересами одной организации)                                    - сайты, охватывающие всю систему образования Кемеровской области (без практико-ориентированного материала для педагогов ДОО)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43404" y="1752605"/>
        <a:ext cx="3176007" cy="2882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6AC60-C1DB-4FA8-B1FE-9D6DF2926044}">
      <dsp:nvSpPr>
        <dsp:cNvPr id="0" name=""/>
        <dsp:cNvSpPr/>
      </dsp:nvSpPr>
      <dsp:spPr>
        <a:xfrm rot="21300000">
          <a:off x="18940" y="1706163"/>
          <a:ext cx="6134318" cy="702472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F24550-0176-4E62-96B3-33DBEE12772C}">
      <dsp:nvSpPr>
        <dsp:cNvPr id="0" name=""/>
        <dsp:cNvSpPr/>
      </dsp:nvSpPr>
      <dsp:spPr>
        <a:xfrm>
          <a:off x="740663" y="205740"/>
          <a:ext cx="1851660" cy="164592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51153-1B53-4869-BDC5-9FB159174A38}">
      <dsp:nvSpPr>
        <dsp:cNvPr id="0" name=""/>
        <dsp:cNvSpPr/>
      </dsp:nvSpPr>
      <dsp:spPr>
        <a:xfrm>
          <a:off x="2955032" y="0"/>
          <a:ext cx="2607571" cy="172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500" kern="1200" dirty="0" smtClean="0"/>
            <a:t>Государственный заказом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Требования современного общества к профессиональному уровню педагогов</a:t>
          </a:r>
          <a:endParaRPr lang="ru-RU" sz="1500" kern="1200" dirty="0"/>
        </a:p>
      </dsp:txBody>
      <dsp:txXfrm>
        <a:off x="2955032" y="0"/>
        <a:ext cx="2607571" cy="1728216"/>
      </dsp:txXfrm>
    </dsp:sp>
    <dsp:sp modelId="{2664443F-159D-4EC7-8989-3193F48BC41D}">
      <dsp:nvSpPr>
        <dsp:cNvPr id="0" name=""/>
        <dsp:cNvSpPr/>
      </dsp:nvSpPr>
      <dsp:spPr>
        <a:xfrm>
          <a:off x="3579876" y="2263140"/>
          <a:ext cx="1851660" cy="1645920"/>
        </a:xfrm>
        <a:prstGeom prst="up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0A6FD-6499-428B-A403-577A9C78A15C}">
      <dsp:nvSpPr>
        <dsp:cNvPr id="0" name=""/>
        <dsp:cNvSpPr/>
      </dsp:nvSpPr>
      <dsp:spPr>
        <a:xfrm>
          <a:off x="228598" y="2386584"/>
          <a:ext cx="3369566" cy="172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Отсутствие на территории г. Междуреченск и Кемеровской области высокоэффективного интерактивного ресурса непрерывного профессионального роста и развития педагогов дошкольного образования</a:t>
          </a:r>
          <a:endParaRPr lang="ru-RU" sz="1500" kern="1200" dirty="0"/>
        </a:p>
      </dsp:txBody>
      <dsp:txXfrm>
        <a:off x="228598" y="2386584"/>
        <a:ext cx="3369566" cy="1728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69CC-7F16-4639-AE95-0198E9BC9498}">
      <dsp:nvSpPr>
        <dsp:cNvPr id="0" name=""/>
        <dsp:cNvSpPr/>
      </dsp:nvSpPr>
      <dsp:spPr>
        <a:xfrm>
          <a:off x="1734312" y="0"/>
          <a:ext cx="1947672" cy="108204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Обеспеченность не в полном объеме </a:t>
          </a:r>
          <a:endParaRPr lang="ru-RU" sz="1900" kern="1200" dirty="0"/>
        </a:p>
      </dsp:txBody>
      <dsp:txXfrm>
        <a:off x="1766004" y="31692"/>
        <a:ext cx="1884288" cy="1018656"/>
      </dsp:txXfrm>
    </dsp:sp>
    <dsp:sp modelId="{C614708B-F16F-47B0-B742-8C5E36E67822}">
      <dsp:nvSpPr>
        <dsp:cNvPr id="0" name=""/>
        <dsp:cNvSpPr/>
      </dsp:nvSpPr>
      <dsp:spPr>
        <a:xfrm>
          <a:off x="4547616" y="0"/>
          <a:ext cx="1947672" cy="10820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Обеспеченность 100%</a:t>
          </a:r>
          <a:endParaRPr lang="ru-RU" sz="1900" kern="1200" dirty="0"/>
        </a:p>
      </dsp:txBody>
      <dsp:txXfrm>
        <a:off x="4579308" y="31692"/>
        <a:ext cx="1884288" cy="1018656"/>
      </dsp:txXfrm>
    </dsp:sp>
    <dsp:sp modelId="{76DE7452-1880-4ABE-8931-76C2304BF6BC}">
      <dsp:nvSpPr>
        <dsp:cNvPr id="0" name=""/>
        <dsp:cNvSpPr/>
      </dsp:nvSpPr>
      <dsp:spPr>
        <a:xfrm>
          <a:off x="3709035" y="4598670"/>
          <a:ext cx="811530" cy="811530"/>
        </a:xfrm>
        <a:prstGeom prst="triangle">
          <a:avLst/>
        </a:prstGeom>
        <a:solidFill>
          <a:srgbClr val="00206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2FB74-735E-478A-B4B5-B8A8FD26CF9B}">
      <dsp:nvSpPr>
        <dsp:cNvPr id="0" name=""/>
        <dsp:cNvSpPr/>
      </dsp:nvSpPr>
      <dsp:spPr>
        <a:xfrm rot="240000">
          <a:off x="1679466" y="4250920"/>
          <a:ext cx="4870667" cy="340590"/>
        </a:xfrm>
        <a:prstGeom prst="rect">
          <a:avLst/>
        </a:prstGeom>
        <a:solidFill>
          <a:srgbClr val="00206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F1F762-E4CF-4981-9A28-1411B6CC1F38}">
      <dsp:nvSpPr>
        <dsp:cNvPr id="0" name=""/>
        <dsp:cNvSpPr/>
      </dsp:nvSpPr>
      <dsp:spPr>
        <a:xfrm rot="240000">
          <a:off x="4609119" y="3637334"/>
          <a:ext cx="1932868" cy="667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Временные </a:t>
          </a:r>
          <a:endParaRPr lang="ru-RU" sz="1500" kern="1200" dirty="0"/>
        </a:p>
      </dsp:txBody>
      <dsp:txXfrm>
        <a:off x="4641704" y="3669919"/>
        <a:ext cx="1867698" cy="602335"/>
      </dsp:txXfrm>
    </dsp:sp>
    <dsp:sp modelId="{8544169B-001A-4A59-B300-AB20B83A85A6}">
      <dsp:nvSpPr>
        <dsp:cNvPr id="0" name=""/>
        <dsp:cNvSpPr/>
      </dsp:nvSpPr>
      <dsp:spPr>
        <a:xfrm rot="240000">
          <a:off x="4663221" y="2923187"/>
          <a:ext cx="1932868" cy="667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Информационные</a:t>
          </a:r>
          <a:endParaRPr lang="ru-RU" sz="1500" kern="1200" dirty="0"/>
        </a:p>
      </dsp:txBody>
      <dsp:txXfrm>
        <a:off x="4695806" y="2955772"/>
        <a:ext cx="1867698" cy="602335"/>
      </dsp:txXfrm>
    </dsp:sp>
    <dsp:sp modelId="{7BF2B058-46CF-47D6-9E55-CD3D55921A12}">
      <dsp:nvSpPr>
        <dsp:cNvPr id="0" name=""/>
        <dsp:cNvSpPr/>
      </dsp:nvSpPr>
      <dsp:spPr>
        <a:xfrm rot="240000">
          <a:off x="4717323" y="2209041"/>
          <a:ext cx="1932868" cy="667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Административные, кадровые </a:t>
          </a:r>
          <a:endParaRPr lang="ru-RU" sz="1500" kern="1200" dirty="0"/>
        </a:p>
      </dsp:txBody>
      <dsp:txXfrm>
        <a:off x="4749908" y="2241626"/>
        <a:ext cx="1867698" cy="602335"/>
      </dsp:txXfrm>
    </dsp:sp>
    <dsp:sp modelId="{8441311C-38C5-4C5C-A717-4CA75EDE1BF4}">
      <dsp:nvSpPr>
        <dsp:cNvPr id="0" name=""/>
        <dsp:cNvSpPr/>
      </dsp:nvSpPr>
      <dsp:spPr>
        <a:xfrm rot="240000">
          <a:off x="4771425" y="1494894"/>
          <a:ext cx="1932868" cy="6675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Методические </a:t>
          </a:r>
          <a:endParaRPr lang="ru-RU" sz="1500" kern="1200" dirty="0"/>
        </a:p>
      </dsp:txBody>
      <dsp:txXfrm>
        <a:off x="4804010" y="1527479"/>
        <a:ext cx="1867698" cy="602335"/>
      </dsp:txXfrm>
    </dsp:sp>
    <dsp:sp modelId="{8F479B0C-A7A2-4CC8-91E0-08CAF375FFBD}">
      <dsp:nvSpPr>
        <dsp:cNvPr id="0" name=""/>
        <dsp:cNvSpPr/>
      </dsp:nvSpPr>
      <dsp:spPr>
        <a:xfrm rot="240000">
          <a:off x="1795815" y="3442566"/>
          <a:ext cx="1932868" cy="6675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Материально-технические </a:t>
          </a:r>
          <a:endParaRPr lang="ru-RU" sz="1500" kern="1200" dirty="0"/>
        </a:p>
      </dsp:txBody>
      <dsp:txXfrm>
        <a:off x="1828400" y="3475151"/>
        <a:ext cx="1867698" cy="602335"/>
      </dsp:txXfrm>
    </dsp:sp>
    <dsp:sp modelId="{2F8A1253-DBC4-4027-8EF1-9FB621D2457A}">
      <dsp:nvSpPr>
        <dsp:cNvPr id="0" name=""/>
        <dsp:cNvSpPr/>
      </dsp:nvSpPr>
      <dsp:spPr>
        <a:xfrm rot="240000">
          <a:off x="1849917" y="2728420"/>
          <a:ext cx="1932868" cy="667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Финансовые </a:t>
          </a:r>
          <a:endParaRPr lang="ru-RU" sz="1500" kern="1200" dirty="0"/>
        </a:p>
      </dsp:txBody>
      <dsp:txXfrm>
        <a:off x="1882502" y="2761005"/>
        <a:ext cx="1867698" cy="602335"/>
      </dsp:txXfrm>
    </dsp:sp>
    <dsp:sp modelId="{44BBD733-4289-4491-A86C-C61BB40581A9}">
      <dsp:nvSpPr>
        <dsp:cNvPr id="0" name=""/>
        <dsp:cNvSpPr/>
      </dsp:nvSpPr>
      <dsp:spPr>
        <a:xfrm rot="240000">
          <a:off x="1904019" y="2014274"/>
          <a:ext cx="1932868" cy="667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Нормативно-правовые</a:t>
          </a:r>
          <a:endParaRPr lang="ru-RU" sz="1500" kern="1200" dirty="0"/>
        </a:p>
      </dsp:txBody>
      <dsp:txXfrm>
        <a:off x="1936604" y="2046859"/>
        <a:ext cx="1867698" cy="602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B89C0-A991-48FB-BC02-3553CB16940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2010-B6FF-4CAE-B02E-94481DB3E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1338-B77F-4AA1-905D-61DD065513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AD0-775E-48CB-A303-EDA917301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4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день,…. Представляю вашему вниманию проект по созданию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Профессионального сетевого информационно-образовательного педагогического сообщества как интерактивная площадка для непрерывного профессионального роста и развития педагогов системы дошкольного образования города Междуреченск и Кемеровской области (Портал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педагогических инициатив «Мастерская детства»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5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3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74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2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вы видите нормативно-правовое</a:t>
            </a:r>
            <a:r>
              <a:rPr lang="ru-RU" baseline="0" dirty="0" smtClean="0"/>
              <a:t> обеспечение проекта и работы Портала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4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Главный девиз сегодня:</a:t>
            </a:r>
            <a:r>
              <a:rPr lang="ru-RU" baseline="0" dirty="0" smtClean="0"/>
              <a:t> Дети меняются очень быстро и мы должны меняться за ними. </a:t>
            </a:r>
            <a:r>
              <a:rPr lang="ru-RU" dirty="0" smtClean="0"/>
              <a:t>На всех уровнях власти говорят о необходимости профессионального роста и развития педагогов на всех ступенях образования. Необходимо создавать условия для непрерывного профессионального роста и развития педагогов, через создание сообществ, через наставничество. Одной из наиболее эффективных форм для решения данных задач являются сетевые сообщества. Однако, анализ</a:t>
            </a:r>
            <a:r>
              <a:rPr lang="ru-RU" baseline="0" dirty="0" smtClean="0"/>
              <a:t> показал, что на территории Кемеровской области практически отсутствует такой ресурс.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2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Возникло противоречие между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государственным заказом и требованиями современного общества к профессиональному уровню педагогов и отсутствием на территории г. Междуреченск и Кемеровской области высокоэффективного интерактивного ресурса </a:t>
            </a:r>
            <a:r>
              <a:rPr lang="ru-RU" dirty="0" smtClean="0">
                <a:effectLst/>
              </a:rPr>
              <a:t>непрерывного профессионального роста и развития педагогов дошкольного 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Исходя из противоречия, можно сформулировать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каким образом организовать профессиональное </a:t>
            </a:r>
            <a:r>
              <a:rPr lang="ru-RU" dirty="0" smtClean="0">
                <a:effectLst/>
              </a:rPr>
              <a:t>сетевое педагогическое сообщество, чтобы оно способствовало профессиональному росту и развитию педагогов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дошкольного образования города и области.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effectLst/>
              </a:rPr>
              <a:t>Цель проекта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к маю 2019 года участие в ППИ «Мастерская детства» педагогов из 100% ДОО г. Междуреченск (к концу 2019 года – педагогов, не менее, чем из 50% территорий Кемеровской области).</a:t>
            </a:r>
            <a:endParaRPr lang="ru-RU" dirty="0" smtClean="0">
              <a:effectLst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проекта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профессиональное сетевое информационно-образовательное сообщество (ППИ «Мастерская детства») для педагогов системы дошкольного образования города Междуреченск и Кемеровской области.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Разработать нормативно-правовую базу по организации  ППИ «Мастерская детства».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условия для непрерывного профессионального роста и развития педагогов через обмен опытом, поддержку новых образовательных инициатив и сотрудничество,  участие в конкурсах, акциях, проектах, обсуждениях.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Способствовать увеличению количества заинтересованных лиц через расширение круга мероприятий, проводимых на базе ППИ «Мастерская детства», с привлечением возможностей СМИ, поощрением активных пользователей  для повышения престижа профессии «воспитатель».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и развивать эффективные методики, способствующие повышению качества дошкольного образования, включая профессиональное наставничество, целью которого будет укрепление психологической устойчивости сотрудников образовательных организаций и поддержка корпоративной культуры.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условия для профессионального самообразования педагогов и руководителей дошкольных образовательных организаций на базе ППИ «Мастерская детства» (в том числе, регулярных тематических обучающих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мастер-классов, тренингов в режиме онлайн).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Включить в совместную деятельность  участников образовательных отношений, партнеров и другие заинтересованные стороны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9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на базе МБДОУ «Детский сад № 44 «Соловушка» профессиональное сетевое информационно-образовательное педагогическое сообщество города Междуреченск и Кемеровской области, направленное на </a:t>
            </a:r>
            <a:r>
              <a:rPr lang="ru-RU" dirty="0" smtClean="0">
                <a:effectLst/>
              </a:rPr>
              <a:t>повышение профессионального роста и развития педагогов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 дошкольного образования города и области через педагогическое общение, обмен опытом, участие в интерактивных мероприятиях, конкурсах профессионального мастерства и т.д.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6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Начало проекта во многом зависит от поступления инвестиций, потому что для его реализации необходимо дорогостоящее</a:t>
            </a:r>
            <a:r>
              <a:rPr lang="ru-RU" baseline="0" dirty="0" smtClean="0"/>
              <a:t> оборудование. Но активная работа уже проводится сейчас. Это разработка нормативных и методических документов, это подготовка семинаров, обучающих и информационных, городских и областных, презентация Портала в рамках стажировки победителей конкурса </a:t>
            </a:r>
            <a:r>
              <a:rPr lang="ru-RU" baseline="0" dirty="0" err="1" smtClean="0"/>
              <a:t>Проф</a:t>
            </a:r>
            <a:r>
              <a:rPr lang="ru-RU" baseline="0" dirty="0" smtClean="0"/>
              <a:t> команда 2035, заключение договоров с поставщиками и подрядчиками, разработка макета Портала, эмблемы, шаблонов наградных материалов, разработка Положений ежемесячных конкурсов, смотров, выставок.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6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Ключевым инструментом для реализации настоящего проекта являются законы и другие нормативные документы, действующие на территории РФ, Кемеровской области и г. Междуреченск. На начало реализации мы полностью обеспечены административным и кадровым</a:t>
            </a:r>
            <a:r>
              <a:rPr lang="ru-RU" altLang="ru-RU" baseline="0" dirty="0" smtClean="0"/>
              <a:t> персоналом (при дефиците кадров, есть возможность привлечения специалистов из сторонних организаций).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МБДОУ «Детский сад № 44 «Соловушка» имеется помещение для размещения оборудования, укомплектованное мебелью (столы и стулья для проведения мероприятий, мебель для оргтехники, шкафы и стеллажи для выставок и хранения материалов), интерактивной доской. </a:t>
            </a: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1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Общий объем затрат на финансирование проекта по предварительным расчетам составляет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622 720 (69% общего объема за счет средств Гранта, 31% за счет ОО 431 720, 191 000)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AD0-775E-48CB-A303-EDA9173016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8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3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54" y="3048000"/>
            <a:ext cx="662749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 userDrawn="1"/>
        </p:nvSpPr>
        <p:spPr>
          <a:xfrm>
            <a:off x="1258253" y="3352800"/>
            <a:ext cx="875348" cy="350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7010399" y="3352800"/>
            <a:ext cx="875348" cy="350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5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27D6-B47D-4F0B-A82D-58A1FCB95B4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441E-2690-4BF5-A28B-73455E1FED8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2" b="6777"/>
          <a:stretch/>
        </p:blipFill>
        <p:spPr>
          <a:xfrm>
            <a:off x="0" y="0"/>
            <a:ext cx="9144000" cy="236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2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Портал </a:t>
            </a:r>
            <a:r>
              <a:rPr lang="ru-RU" sz="4000" b="1" i="1" dirty="0"/>
              <a:t>педагогических инициатив «Мастерская детства»</a:t>
            </a:r>
            <a:r>
              <a:rPr lang="ru-RU" sz="4000" dirty="0"/>
              <a:t/>
            </a:r>
            <a:br>
              <a:rPr lang="ru-RU" sz="4000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6096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73055" y="5791200"/>
            <a:ext cx="6400800" cy="878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МБДОУ «Детский сад №44 «Соловушка»</a:t>
            </a:r>
          </a:p>
        </p:txBody>
      </p:sp>
    </p:spTree>
    <p:extLst>
      <p:ext uri="{BB962C8B-B14F-4D97-AF65-F5344CB8AC3E}">
        <p14:creationId xmlns:p14="http://schemas.microsoft.com/office/powerpoint/2010/main" val="382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2"/>
            <a:ext cx="8229600" cy="685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Управление</a:t>
            </a:r>
            <a:r>
              <a:rPr lang="ru-RU" dirty="0" smtClean="0"/>
              <a:t> </a:t>
            </a:r>
            <a:r>
              <a:rPr lang="ru-RU" sz="3600" dirty="0" smtClean="0"/>
              <a:t>рисками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91242"/>
              </p:ext>
            </p:extLst>
          </p:nvPr>
        </p:nvGraphicFramePr>
        <p:xfrm>
          <a:off x="228600" y="838200"/>
          <a:ext cx="87630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953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Предполагаемые риски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Пути преодоления </a:t>
                      </a:r>
                      <a:endParaRPr lang="ru-RU" sz="1800" dirty="0"/>
                    </a:p>
                  </a:txBody>
                  <a:tcPr/>
                </a:tc>
              </a:tr>
              <a:tr h="1417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готовность и мотивация педагогов к активному участию инновационном в проекте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Разъяснительная работа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Поощрение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участников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Рейтинг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ДОО, территорий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Освещение рейтинга в СМИ.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Поощрение руководителей – лидеров рейтинга</a:t>
                      </a:r>
                      <a:endParaRPr lang="ru-RU" sz="18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экспертов к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активному участию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проекте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SzPts val="1400"/>
                        <a:buFont typeface="Times New Roman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Поощрение экспертов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SzPts val="1400"/>
                        <a:buFont typeface="Times New Roman"/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Материальное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стимулирование </a:t>
                      </a:r>
                    </a:p>
                    <a:p>
                      <a:pPr marL="0" lvl="0" indent="0">
                        <a:buSzPts val="1400"/>
                        <a:buFont typeface="Times New Roman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Приоритеты и бонусы при размещении собственных материалов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649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/>
                        <a:t>Технические риски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Высокоскоростной доступ к сети Интернет</a:t>
                      </a:r>
                    </a:p>
                    <a:p>
                      <a:r>
                        <a:rPr lang="ru-RU" sz="1800" dirty="0" smtClean="0"/>
                        <a:t>Высококачественное техническое оборудование</a:t>
                      </a:r>
                    </a:p>
                    <a:p>
                      <a:r>
                        <a:rPr lang="ru-RU" sz="1800" dirty="0" smtClean="0"/>
                        <a:t>Принятие</a:t>
                      </a:r>
                      <a:r>
                        <a:rPr lang="ru-RU" sz="1800" baseline="0" dirty="0" smtClean="0"/>
                        <a:t> штатного сотрудника выполняющего функции администратора - программиста</a:t>
                      </a:r>
                      <a:endParaRPr lang="ru-RU" sz="18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/>
                        <a:t>Недостаток кадрового состава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Привлечение специалистов из других организаций </a:t>
                      </a:r>
                      <a:endParaRPr lang="ru-RU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/>
                        <a:t>Неудовлетворенность субъектов проекта работой Портала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Маркетинговые исследования (периодичный мониторинг,</a:t>
                      </a:r>
                      <a:r>
                        <a:rPr lang="ru-RU" sz="1800" baseline="0" dirty="0" smtClean="0"/>
                        <a:t> изучение спроса, контроль качества информации)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8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Предполагаемые результаты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70716"/>
              </p:ext>
            </p:extLst>
          </p:nvPr>
        </p:nvGraphicFramePr>
        <p:xfrm>
          <a:off x="228600" y="914400"/>
          <a:ext cx="8686800" cy="60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61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Предполагаемый 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</a:rPr>
                        <a:t>Показатели</a:t>
                      </a:r>
                      <a:endParaRPr lang="ru-RU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</a:rPr>
                        <a:t>Индикаторы </a:t>
                      </a:r>
                      <a:endParaRPr lang="ru-RU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8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профессиональное сетевое информационно-образовательное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сообщество</a:t>
                      </a:r>
                      <a:endParaRPr lang="ru-RU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Соответствие потребностям региона и города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Число активных участников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Продолжительность деятельности сообщества (жизненный цикл)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Социологический опрос на Портале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Рейтинг ДОО города </a:t>
                      </a:r>
                      <a:endParaRPr lang="ru-RU" sz="15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</a:rPr>
                        <a:t>Настройка 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сайта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Экспертная оценка </a:t>
                      </a:r>
                    </a:p>
                  </a:txBody>
                  <a:tcPr marL="68580" marR="68580" marT="0" marB="0"/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+mn-lt"/>
                        </a:rPr>
                        <a:t>Разработана нормативно-правовая и методическая 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база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"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локальных  нормативных актов и методических материалов, соответствующих современному законодательству и регламентирующих работу ППИ «Мастерская детства»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"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Количественное значение нормативных актов</a:t>
                      </a:r>
                    </a:p>
                    <a:p>
                      <a:pPr marL="17145"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17145"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Количественное значение методических материалов</a:t>
                      </a:r>
                    </a:p>
                  </a:txBody>
                  <a:tcPr marL="68580" marR="68580" marT="0" marB="0"/>
                </a:tc>
              </a:tr>
              <a:tr h="1447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Созданы условия для непрерывного профессионального роста и развития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педагогов</a:t>
                      </a:r>
                      <a:endParaRPr lang="ru-RU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215900" algn="just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500">
                          <a:effectLst/>
                          <a:latin typeface="+mn-lt"/>
                          <a:ea typeface="Times New Roman"/>
                        </a:rPr>
                        <a:t>Проведение регулярных опросов, обсуждение для контроля качества получаемой педагогами в сообществе информации и формирование обратной связи.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215900" algn="just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</a:rPr>
                        <a:t>Статистические данные о количестве и качестве размещенного материала по каждому разделу и мероприятию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63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33451"/>
              </p:ext>
            </p:extLst>
          </p:nvPr>
        </p:nvGraphicFramePr>
        <p:xfrm>
          <a:off x="152400" y="812801"/>
          <a:ext cx="8839200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1072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Увеличение заинтересованных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лиц через расширение круга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Рост числа активных участников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обсуждаемых тем и их сменяемость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Плотность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обсуждения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Статистические данные</a:t>
                      </a:r>
                    </a:p>
                  </a:txBody>
                  <a:tcPr marL="68580" marR="68580" marT="0" marB="0"/>
                </a:tc>
              </a:tr>
              <a:tr h="167548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+mn-lt"/>
                        </a:rPr>
                        <a:t>Разработаны эффективные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методики, способствующие повышению качества дошкольного 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образования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Наличие методик по профессиональному наставничеству в рамках Портала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Отсутствие неуважительного отношения к членам сообщества в рамках обсуждения, общения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Количественный показатель 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Анализ сообщений форумов, чатов, комментариев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Отсутствие исключенных педагогов из сообщества за неуважительное отношение</a:t>
                      </a:r>
                    </a:p>
                  </a:txBody>
                  <a:tcPr marL="68580" marR="68580" marT="0" marB="0"/>
                </a:tc>
              </a:tr>
              <a:tr h="100528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+mn-lt"/>
                        </a:rPr>
                        <a:t>Обеспечены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условия для профессионального самообразования педагогов и руководителей 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ДОО на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базе 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Портала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Активность педагогических и административных работников в участии </a:t>
                      </a:r>
                      <a:r>
                        <a:rPr lang="ru-RU" sz="1500" dirty="0" err="1">
                          <a:effectLst/>
                          <a:latin typeface="+mn-lt"/>
                        </a:rPr>
                        <a:t>вебинаров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, тренингов, мастер-классов в режиме онлайн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Количественный показатель 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r>
                        <a:rPr lang="ru-RU" sz="15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117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Включены 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совместную деятельность  участники образовательных отношений, партнеры и другие заинтересованные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стороны</a:t>
                      </a:r>
                      <a:endParaRPr lang="ru-RU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+mn-lt"/>
                        </a:rPr>
                        <a:t>Количественный показатель в мае 2019 года (по каждому субъекту,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+mn-lt"/>
                        </a:rPr>
                        <a:t>Количественный показатель в декабре 2019 года (по каждому субъекту, %)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2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Реестр заинтересованных сторон 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851274"/>
              </p:ext>
            </p:extLst>
          </p:nvPr>
        </p:nvGraphicFramePr>
        <p:xfrm>
          <a:off x="457200" y="609600"/>
          <a:ext cx="8610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276600"/>
                <a:gridCol w="4953000"/>
              </a:tblGrid>
              <a:tr h="37290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 или организация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Ожидания от реализации проекта </a:t>
                      </a:r>
                      <a:endParaRPr lang="ru-RU" dirty="0"/>
                    </a:p>
                  </a:txBody>
                  <a:tcPr/>
                </a:tc>
              </a:tr>
              <a:tr h="7671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Руководители ДОО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Повышение рейтинга</a:t>
                      </a:r>
                      <a:r>
                        <a:rPr lang="ru-RU" sz="1600" baseline="0" dirty="0" smtClean="0"/>
                        <a:t> организации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Постоянный профессиональный рост педагогических работников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Повышение статуса профессии</a:t>
                      </a:r>
                      <a:endParaRPr lang="ru-RU" sz="1600" dirty="0"/>
                    </a:p>
                  </a:txBody>
                  <a:tcPr/>
                </a:tc>
              </a:tr>
              <a:tr h="6329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Администрация, МКУ УО Междуреченского 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Повышение имиджа системы дошкольного образования города на уровне региона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Отдел дошкольного образования, НМЦ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Действующее методическое    объединение,</a:t>
                      </a:r>
                      <a:r>
                        <a:rPr lang="ru-RU" sz="1600" baseline="0" dirty="0" smtClean="0"/>
                        <a:t> способствующее повышению уровня профессионализма педагогов</a:t>
                      </a:r>
                      <a:endParaRPr lang="ru-RU" sz="1600" dirty="0" smtClean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Организации – партнеры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Совместные мероприятия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Возможность размещения своих материалов специалистами организаций 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Педагоги ДОО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Возможность профессионального роста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Обмен</a:t>
                      </a:r>
                      <a:r>
                        <a:rPr lang="ru-RU" sz="1600" baseline="0" dirty="0" smtClean="0"/>
                        <a:t> идеями для профессиональной деятельности</a:t>
                      </a:r>
                      <a:endParaRPr lang="ru-RU" sz="1600" dirty="0" smtClean="0"/>
                    </a:p>
                  </a:txBody>
                  <a:tcPr/>
                </a:tc>
              </a:tr>
              <a:tr h="8005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Родительское сообщество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Получение</a:t>
                      </a:r>
                      <a:r>
                        <a:rPr lang="ru-RU" sz="1600" baseline="0" dirty="0" smtClean="0"/>
                        <a:t> квалифицированной поддержки по вопросам воспитания и образования детей, презентация опыта семейного воспитания, участие в мероприятиях с детьми</a:t>
                      </a: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Нормативно-правовая база</a:t>
            </a: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900" dirty="0"/>
              <a:t>Федеральный Закон от 29.12.2012 № 273-ФЗ «Об образовании в Российской Федерации»</a:t>
            </a:r>
          </a:p>
          <a:p>
            <a:r>
              <a:rPr lang="ru-RU" sz="4900" dirty="0"/>
              <a:t>Федеральный государственный образовательный </a:t>
            </a:r>
            <a:r>
              <a:rPr lang="ru-RU" sz="4900" dirty="0" smtClean="0"/>
              <a:t> стандарт дошкольного </a:t>
            </a:r>
            <a:r>
              <a:rPr lang="ru-RU" sz="4900" dirty="0"/>
              <a:t>образования, утвержденный приказом Министерства образования и науки Российской Федерации от 17 октября 2013 г. N 1155 </a:t>
            </a:r>
          </a:p>
          <a:p>
            <a:pPr lvl="0"/>
            <a:r>
              <a:rPr lang="ru-RU" sz="4900" dirty="0"/>
              <a:t>Федеральная целевая программа развития образования на 2016-2020 годы, утвержденная постановлением Правительства РФ от 23.05.15 г. № 497.</a:t>
            </a:r>
          </a:p>
          <a:p>
            <a:pPr lvl="0"/>
            <a:r>
              <a:rPr lang="ru-RU" sz="4900" dirty="0"/>
              <a:t>Федеральный закон от 18.07.2011 № 223-ФЗ О закупках товаров, работ, услуг отдельными видами юридических лиц. Ред. От 01.07.18г</a:t>
            </a:r>
          </a:p>
          <a:p>
            <a:pPr lvl="0"/>
            <a:r>
              <a:rPr lang="ru-RU" sz="4900" dirty="0"/>
              <a:t>Федеральный закон от 05.04.2013 N 44-ФЗ "О контрактной системе в сфере закупок товаров, работ, услуг для обеспечения государственных и муниципальных нужд";</a:t>
            </a:r>
          </a:p>
          <a:p>
            <a:pPr lvl="0"/>
            <a:r>
              <a:rPr lang="ru-RU" sz="4900" dirty="0"/>
              <a:t>Стратегия социально-экономического развития Кемеровской области на период до 2035 года;</a:t>
            </a:r>
          </a:p>
          <a:p>
            <a:pPr lvl="0" algn="just"/>
            <a:r>
              <a:rPr lang="ru-RU" sz="4900" dirty="0"/>
              <a:t>Муниципальная программа города Междуреченска «Развитие системы образования МГО» на 2017 – 2019 годы, утвержденная постановлением администрации города Междуреченска от 02.03.2017 г. №483-П </a:t>
            </a:r>
          </a:p>
          <a:p>
            <a:pPr lvl="0" algn="just"/>
            <a:r>
              <a:rPr lang="ru-RU" sz="4900" dirty="0"/>
              <a:t>План мероприятий («дорожная карта») «Изменения в отраслях социальной сферы муниципального образования «Междуреченский городской округ», направленные на повышение эффективности образования» утвержденный постановлением администрации города Междуреченска от 03.03.2014 № 540-п</a:t>
            </a:r>
          </a:p>
          <a:p>
            <a:pPr lvl="0" algn="just"/>
            <a:r>
              <a:rPr lang="ru-RU" sz="4900" dirty="0"/>
              <a:t>Устав МБДОУ «Детский сад № 44 «Соловушка»</a:t>
            </a:r>
          </a:p>
          <a:p>
            <a:pPr lvl="0" algn="just"/>
            <a:r>
              <a:rPr lang="ru-RU" sz="4900" dirty="0"/>
              <a:t>Локальные нормативно-правовые акты МБДОУ «Детский сад № 44 «Соловушка»</a:t>
            </a:r>
          </a:p>
          <a:p>
            <a:pPr lvl="0" algn="just"/>
            <a:endParaRPr lang="ru-RU" sz="1600" dirty="0"/>
          </a:p>
          <a:p>
            <a:pPr lvl="0"/>
            <a:endParaRPr lang="ru-RU" dirty="0"/>
          </a:p>
          <a:p>
            <a:pPr marL="0" indent="0" algn="r"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3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Актуальность проекта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2748749"/>
              </p:ext>
            </p:extLst>
          </p:nvPr>
        </p:nvGraphicFramePr>
        <p:xfrm>
          <a:off x="304800" y="8382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Анализ </a:t>
            </a:r>
            <a:r>
              <a:rPr lang="ru-RU" sz="4000" dirty="0" smtClean="0"/>
              <a:t>ситуации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26337"/>
              </p:ext>
            </p:extLst>
          </p:nvPr>
        </p:nvGraphicFramePr>
        <p:xfrm>
          <a:off x="990600" y="959892"/>
          <a:ext cx="6172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3429000" y="5106537"/>
            <a:ext cx="5562600" cy="1600200"/>
          </a:xfrm>
          <a:prstGeom prst="wedgeRoundRectCallout">
            <a:avLst>
              <a:gd name="adj1" fmla="val 2620"/>
              <a:gd name="adj2" fmla="val -1652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ПРОБЛЕМА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Каким </a:t>
            </a:r>
            <a:r>
              <a:rPr lang="ru-RU" sz="1600" dirty="0">
                <a:solidFill>
                  <a:schemeClr val="tx1"/>
                </a:solidFill>
              </a:rPr>
              <a:t>образом организовать профессиональное сетевое педагогическое сообщество, чтобы оно способствовало профессиональному росту и развитию педагогов системы дошкольного образования города и области.</a:t>
            </a:r>
          </a:p>
          <a:p>
            <a:pPr algn="ctr"/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52400" y="2259455"/>
            <a:ext cx="1752600" cy="612648"/>
          </a:xfrm>
          <a:prstGeom prst="wedgeRoundRectCallout">
            <a:avLst>
              <a:gd name="adj1" fmla="val 43283"/>
              <a:gd name="adj2" fmla="val 1582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ПРОТИВОРЕЧИЕ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98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Цель и </a:t>
            </a:r>
            <a:r>
              <a:rPr lang="ru-RU" sz="4000" dirty="0" smtClean="0"/>
              <a:t>задачи</a:t>
            </a:r>
            <a:r>
              <a:rPr lang="ru-RU" sz="3600" dirty="0" smtClean="0"/>
              <a:t> проекта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0" y="2380398"/>
            <a:ext cx="2971800" cy="2344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сообщества </a:t>
            </a:r>
            <a:r>
              <a:rPr lang="ru-RU" sz="1600" dirty="0"/>
              <a:t>(ППИ ДОМ) для педагогов системы дошкольного образования города Междуреченск 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3665" y="914400"/>
            <a:ext cx="2668137" cy="1524000"/>
          </a:xfrm>
          <a:prstGeom prst="wedgeRoundRectCallout">
            <a:avLst>
              <a:gd name="adj1" fmla="val 49785"/>
              <a:gd name="adj2" fmla="val 761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Создать площадку для обмена педагогическим опытом среди педагогов ДОО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3191" y="2971800"/>
            <a:ext cx="2667000" cy="1295400"/>
          </a:xfrm>
          <a:prstGeom prst="wedgeRoundRectCallout">
            <a:avLst>
              <a:gd name="adj1" fmla="val 49785"/>
              <a:gd name="adj2" fmla="val 761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Разработать </a:t>
            </a:r>
            <a:r>
              <a:rPr lang="ru-RU" sz="1600" dirty="0">
                <a:solidFill>
                  <a:schemeClr val="tx1"/>
                </a:solidFill>
              </a:rPr>
              <a:t>нормативно-правовую базу по организации  ППИ «Мастерская детства».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156045" y="914400"/>
            <a:ext cx="2863755" cy="1295400"/>
          </a:xfrm>
          <a:prstGeom prst="wedgeRoundRectCallout">
            <a:avLst>
              <a:gd name="adj1" fmla="val 49785"/>
              <a:gd name="adj2" fmla="val 761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Способствовать увеличению количества заинтересованных лиц 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3400" y="4800600"/>
            <a:ext cx="3200400" cy="1676400"/>
          </a:xfrm>
          <a:prstGeom prst="wedgeRoundRectCallout">
            <a:avLst>
              <a:gd name="adj1" fmla="val 71909"/>
              <a:gd name="adj2" fmla="val -608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Разрабатывать и развивать эффективные методики, способствующие повышению качества дошкольного образования, </a:t>
            </a:r>
            <a:r>
              <a:rPr lang="ru-RU" sz="16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600" dirty="0">
                <a:solidFill>
                  <a:schemeClr val="tx1"/>
                </a:solidFill>
              </a:rPr>
              <a:t>наставничество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521088" y="4953000"/>
            <a:ext cx="3048000" cy="1524000"/>
          </a:xfrm>
          <a:prstGeom prst="wedgeRoundRectCallout">
            <a:avLst>
              <a:gd name="adj1" fmla="val -80193"/>
              <a:gd name="adj2" fmla="val -626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Создать условия для непрерывного профессионального роста и развития </a:t>
            </a:r>
            <a:r>
              <a:rPr lang="ru-RU" sz="1600" dirty="0" smtClean="0">
                <a:solidFill>
                  <a:schemeClr val="tx1"/>
                </a:solidFill>
              </a:rPr>
              <a:t>педагогов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248400" y="2667000"/>
            <a:ext cx="2895600" cy="1905000"/>
          </a:xfrm>
          <a:prstGeom prst="wedgeRoundRectCallout">
            <a:avLst>
              <a:gd name="adj1" fmla="val -63307"/>
              <a:gd name="adj2" fmla="val -133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Обеспечить условия для профессионального самообразования педагогов и руководителей дошкольных образовательных организаций на </a:t>
            </a:r>
            <a:r>
              <a:rPr lang="ru-RU" sz="1600" dirty="0" smtClean="0">
                <a:solidFill>
                  <a:schemeClr val="tx1"/>
                </a:solidFill>
              </a:rPr>
              <a:t>базе Портала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248400" y="838201"/>
            <a:ext cx="2667000" cy="1542197"/>
          </a:xfrm>
          <a:prstGeom prst="wedgeRoundRectCallout">
            <a:avLst>
              <a:gd name="adj1" fmla="val -58701"/>
              <a:gd name="adj2" fmla="val 772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Включить </a:t>
            </a:r>
            <a:r>
              <a:rPr lang="ru-RU" sz="1600" dirty="0">
                <a:solidFill>
                  <a:schemeClr val="tx1"/>
                </a:solidFill>
              </a:rPr>
              <a:t>в совместную деятельность  участников образовательных отношений, партнеров и </a:t>
            </a:r>
            <a:r>
              <a:rPr lang="ru-RU" sz="1600" dirty="0" smtClean="0">
                <a:solidFill>
                  <a:schemeClr val="tx1"/>
                </a:solidFill>
              </a:rPr>
              <a:t>др.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4621" y="24384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Создание профессионального сетевого информационно-образовательного сообщества (ППИ «Мастерская детства») для педагогов системы дошкольного образования города Междуреченск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80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Идея проекта 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6283" y="838200"/>
            <a:ext cx="205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ППИ «Мастерская детства»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48600" y="1600200"/>
            <a:ext cx="12192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Куратор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1599" y="3409666"/>
            <a:ext cx="3900055" cy="3434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03122" y="4244439"/>
            <a:ext cx="2378532" cy="5561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Зарегистрированные пользователи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4114" y="4244438"/>
            <a:ext cx="1368136" cy="5561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Гости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8918" y="3835198"/>
            <a:ext cx="3900054" cy="3087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81600" y="2755075"/>
            <a:ext cx="1808019" cy="5527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Администратор-программист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1552" y="1612075"/>
            <a:ext cx="2057400" cy="537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опытом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42829" y="2124841"/>
            <a:ext cx="3027218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Ведущий администратор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7400" y="1044039"/>
            <a:ext cx="304800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Порталом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81600" y="4953000"/>
            <a:ext cx="452083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ДОО города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552" y="1066800"/>
            <a:ext cx="304800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Портала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62140" y="1600200"/>
            <a:ext cx="1649673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Руководитель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8945" y="2743200"/>
            <a:ext cx="1932710" cy="5527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Администраторы контента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49708" y="4953000"/>
            <a:ext cx="452083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Воспитанники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17073" y="4953000"/>
            <a:ext cx="941127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/>
              <a:t>Пед</a:t>
            </a:r>
            <a:r>
              <a:rPr lang="ru-RU" dirty="0" smtClean="0"/>
              <a:t>. работники города и области 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29571" y="4953000"/>
            <a:ext cx="452083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Общественные организации 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46208" y="4953000"/>
            <a:ext cx="452083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Родительская общественность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87242" y="4953000"/>
            <a:ext cx="452083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Партнеры 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876800" y="1828800"/>
            <a:ext cx="0" cy="487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76800" y="1828800"/>
            <a:ext cx="7853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76800" y="67056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192324" y="384760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3"/>
            <a:endCxn id="6" idx="1"/>
          </p:cNvCxnSpPr>
          <p:nvPr/>
        </p:nvCxnSpPr>
        <p:spPr>
          <a:xfrm>
            <a:off x="7311813" y="1828800"/>
            <a:ext cx="5367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841758" y="2057400"/>
            <a:ext cx="257214" cy="2907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3" idx="1"/>
          </p:cNvCxnSpPr>
          <p:nvPr/>
        </p:nvCxnSpPr>
        <p:spPr>
          <a:xfrm>
            <a:off x="5633683" y="2057400"/>
            <a:ext cx="209146" cy="2960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3" idx="2"/>
            <a:endCxn id="11" idx="0"/>
          </p:cNvCxnSpPr>
          <p:nvPr/>
        </p:nvCxnSpPr>
        <p:spPr>
          <a:xfrm flipH="1">
            <a:off x="6085610" y="2582041"/>
            <a:ext cx="1270828" cy="173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3" idx="2"/>
            <a:endCxn id="18" idx="0"/>
          </p:cNvCxnSpPr>
          <p:nvPr/>
        </p:nvCxnSpPr>
        <p:spPr>
          <a:xfrm>
            <a:off x="7356438" y="2582041"/>
            <a:ext cx="758862" cy="1611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278583" y="2205420"/>
            <a:ext cx="2057400" cy="10905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Конкурсы, выставки, смотры для педагогов </a:t>
            </a: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9469" y="6019800"/>
            <a:ext cx="2057400" cy="537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родителей</a:t>
            </a: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99365" y="4713018"/>
            <a:ext cx="20574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Конкурсы, викторины, олимпиады для детей</a:t>
            </a: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8583" y="3409666"/>
            <a:ext cx="2057400" cy="11128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Обсуждение актуальных вопросов на форумах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476500" y="1880964"/>
            <a:ext cx="2057400" cy="537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личных кабинетов, МО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477824" y="2566776"/>
            <a:ext cx="2057400" cy="1166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Информирование о тенденциях развития образования </a:t>
            </a:r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76499" y="5196877"/>
            <a:ext cx="2128483" cy="12039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специалистами организаций-партнеров</a:t>
            </a: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77824" y="3998310"/>
            <a:ext cx="2057400" cy="9546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мастер-классов, </a:t>
            </a:r>
            <a:r>
              <a:rPr lang="ru-RU" dirty="0" err="1" smtClean="0"/>
              <a:t>вебинаров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876799" y="399831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880757" y="3019567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880758" y="35814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76798" y="5829300"/>
            <a:ext cx="304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86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План реализации проекта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2462"/>
              </p:ext>
            </p:extLst>
          </p:nvPr>
        </p:nvGraphicFramePr>
        <p:xfrm>
          <a:off x="76200" y="914400"/>
          <a:ext cx="9144000" cy="54102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90286"/>
                <a:gridCol w="2322286"/>
                <a:gridCol w="290286"/>
                <a:gridCol w="435429"/>
                <a:gridCol w="435429"/>
                <a:gridCol w="435429"/>
                <a:gridCol w="334231"/>
                <a:gridCol w="334231"/>
                <a:gridCol w="334231"/>
                <a:gridCol w="334231"/>
                <a:gridCol w="334231"/>
                <a:gridCol w="334231"/>
                <a:gridCol w="334231"/>
                <a:gridCol w="334231"/>
                <a:gridCol w="334231"/>
                <a:gridCol w="424543"/>
                <a:gridCol w="424543"/>
                <a:gridCol w="424543"/>
                <a:gridCol w="653147"/>
              </a:tblGrid>
              <a:tr h="6096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  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Год 2018                 (месяцы)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2019 (месяцы)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нормативных документов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методических материалов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Заключение договоров с партнерами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Презентация Портала на уровне города, области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Установка оборудования, настройка сервера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работы ППИ «Мастерская детства»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ежемесячных конкурсов,</a:t>
                      </a:r>
                      <a:r>
                        <a:rPr lang="ru-RU" sz="1400" baseline="0" dirty="0" smtClean="0"/>
                        <a:t> выставок, смотров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Итоговые мероприятия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2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Ресурсы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59274"/>
              </p:ext>
            </p:extLst>
          </p:nvPr>
        </p:nvGraphicFramePr>
        <p:xfrm>
          <a:off x="457200" y="11430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186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Бюджет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95990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367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1722</Words>
  <Application>Microsoft Office PowerPoint</Application>
  <PresentationFormat>Экран (4:3)</PresentationFormat>
  <Paragraphs>246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 Портал педагогических инициатив «Мастерская детства» </vt:lpstr>
      <vt:lpstr>Нормативно-правовая база</vt:lpstr>
      <vt:lpstr>Актуальность проекта </vt:lpstr>
      <vt:lpstr>Анализ ситуации</vt:lpstr>
      <vt:lpstr>Цель и задачи проекта </vt:lpstr>
      <vt:lpstr>Идея проекта </vt:lpstr>
      <vt:lpstr>План реализации проекта </vt:lpstr>
      <vt:lpstr>Ресурсы </vt:lpstr>
      <vt:lpstr>Бюджет </vt:lpstr>
      <vt:lpstr>Управление рисками</vt:lpstr>
      <vt:lpstr>Предполагаемые результаты</vt:lpstr>
      <vt:lpstr>Продолжение </vt:lpstr>
      <vt:lpstr>Реестр заинтересованных сторон  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Халецкая</cp:lastModifiedBy>
  <cp:revision>95</cp:revision>
  <dcterms:created xsi:type="dcterms:W3CDTF">2014-07-15T22:28:47Z</dcterms:created>
  <dcterms:modified xsi:type="dcterms:W3CDTF">2020-02-03T05:00:16Z</dcterms:modified>
</cp:coreProperties>
</file>