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6" r:id="rId3"/>
    <p:sldId id="259" r:id="rId4"/>
    <p:sldId id="267" r:id="rId5"/>
    <p:sldId id="262" r:id="rId6"/>
    <p:sldId id="261" r:id="rId7"/>
    <p:sldId id="263" r:id="rId8"/>
    <p:sldId id="260" r:id="rId9"/>
    <p:sldId id="264" r:id="rId10"/>
    <p:sldId id="269" r:id="rId11"/>
    <p:sldId id="266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8000"/>
    <a:srgbClr val="003300"/>
    <a:srgbClr val="89CC40"/>
    <a:srgbClr val="A6D86E"/>
    <a:srgbClr val="33CC33"/>
    <a:srgbClr val="BDF490"/>
    <a:srgbClr val="FFFF66"/>
    <a:srgbClr val="CCFF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1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26544-292A-4DD0-A527-B77790A8B603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7223A-5010-4BD3-945E-7F9605838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55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7223A-5010-4BD3-945E-7F96058389B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67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0.jpeg"/><Relationship Id="rId5" Type="http://schemas.openxmlformats.org/officeDocument/2006/relationships/image" Target="../media/image36.jpeg"/><Relationship Id="rId10" Type="http://schemas.openxmlformats.org/officeDocument/2006/relationships/image" Target="../media/image39.png"/><Relationship Id="rId4" Type="http://schemas.openxmlformats.org/officeDocument/2006/relationships/image" Target="../media/image35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gif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504" y="-215221"/>
            <a:ext cx="9963284" cy="6956589"/>
            <a:chOff x="107504" y="-215221"/>
            <a:chExt cx="9963284" cy="695658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382547" y="116632"/>
              <a:ext cx="7653949" cy="6624736"/>
            </a:xfrm>
            <a:prstGeom prst="rect">
              <a:avLst/>
            </a:prstGeom>
            <a:solidFill>
              <a:srgbClr val="DEFFBD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2571736" y="2214554"/>
              <a:ext cx="5214974" cy="3676375"/>
              <a:chOff x="571472" y="500042"/>
              <a:chExt cx="7632810" cy="6522087"/>
            </a:xfrm>
          </p:grpSpPr>
          <p:grpSp>
            <p:nvGrpSpPr>
              <p:cNvPr id="18" name="Группа 17"/>
              <p:cNvGrpSpPr/>
              <p:nvPr/>
            </p:nvGrpSpPr>
            <p:grpSpPr>
              <a:xfrm>
                <a:off x="571472" y="500042"/>
                <a:ext cx="7632810" cy="5715040"/>
                <a:chOff x="1071538" y="428604"/>
                <a:chExt cx="7632810" cy="5715040"/>
              </a:xfrm>
            </p:grpSpPr>
            <p:pic>
              <p:nvPicPr>
                <p:cNvPr id="38" name="Picture 8" descr="slide-0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071538" y="428604"/>
                  <a:ext cx="7632810" cy="571504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39" name="Rectangle 10"/>
                <p:cNvSpPr>
                  <a:spLocks noChangeArrowheads="1"/>
                </p:cNvSpPr>
                <p:nvPr/>
              </p:nvSpPr>
              <p:spPr bwMode="auto">
                <a:xfrm>
                  <a:off x="3428992" y="928670"/>
                  <a:ext cx="3214710" cy="121444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9" name="Группа 18"/>
              <p:cNvGrpSpPr/>
              <p:nvPr/>
            </p:nvGrpSpPr>
            <p:grpSpPr>
              <a:xfrm>
                <a:off x="1407944" y="5429264"/>
                <a:ext cx="5820240" cy="1592865"/>
                <a:chOff x="836440" y="5000636"/>
                <a:chExt cx="5820240" cy="1592865"/>
              </a:xfrm>
            </p:grpSpPr>
            <p:grpSp>
              <p:nvGrpSpPr>
                <p:cNvPr id="20" name="Группа 19"/>
                <p:cNvGrpSpPr/>
                <p:nvPr/>
              </p:nvGrpSpPr>
              <p:grpSpPr>
                <a:xfrm>
                  <a:off x="836440" y="5000636"/>
                  <a:ext cx="5332511" cy="1592865"/>
                  <a:chOff x="836440" y="5000636"/>
                  <a:chExt cx="5332511" cy="1592865"/>
                </a:xfrm>
              </p:grpSpPr>
              <p:sp>
                <p:nvSpPr>
                  <p:cNvPr id="22" name="Овал 21"/>
                  <p:cNvSpPr/>
                  <p:nvPr/>
                </p:nvSpPr>
                <p:spPr>
                  <a:xfrm>
                    <a:off x="1428729" y="5000636"/>
                    <a:ext cx="785817" cy="773846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" name="Овал 22"/>
                  <p:cNvSpPr/>
                  <p:nvPr/>
                </p:nvSpPr>
                <p:spPr>
                  <a:xfrm>
                    <a:off x="4429124" y="5000636"/>
                    <a:ext cx="785817" cy="773846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4" name="Овал 23"/>
                  <p:cNvSpPr/>
                  <p:nvPr/>
                </p:nvSpPr>
                <p:spPr>
                  <a:xfrm>
                    <a:off x="2428860" y="5000636"/>
                    <a:ext cx="785817" cy="773846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5" name="Овал 24"/>
                  <p:cNvSpPr/>
                  <p:nvPr/>
                </p:nvSpPr>
                <p:spPr>
                  <a:xfrm>
                    <a:off x="5357818" y="5000636"/>
                    <a:ext cx="571504" cy="50006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26" name="Прямая соединительная линия 25"/>
                  <p:cNvCxnSpPr>
                    <a:stCxn id="22" idx="6"/>
                    <a:endCxn id="24" idx="2"/>
                  </p:cNvCxnSpPr>
                  <p:nvPr/>
                </p:nvCxnSpPr>
                <p:spPr>
                  <a:xfrm>
                    <a:off x="2214546" y="5387559"/>
                    <a:ext cx="214314" cy="2817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Прямая соединительная линия 26"/>
                  <p:cNvCxnSpPr/>
                  <p:nvPr/>
                </p:nvCxnSpPr>
                <p:spPr>
                  <a:xfrm>
                    <a:off x="4214810" y="5357826"/>
                    <a:ext cx="214314" cy="1588"/>
                  </a:xfrm>
                  <a:prstGeom prst="line">
                    <a:avLst/>
                  </a:prstGeom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Прямая соединительная линия 27"/>
                  <p:cNvCxnSpPr/>
                  <p:nvPr/>
                </p:nvCxnSpPr>
                <p:spPr>
                  <a:xfrm>
                    <a:off x="3214678" y="5357826"/>
                    <a:ext cx="214314" cy="1588"/>
                  </a:xfrm>
                  <a:prstGeom prst="line">
                    <a:avLst/>
                  </a:prstGeom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Прямая соединительная линия 28"/>
                  <p:cNvCxnSpPr/>
                  <p:nvPr/>
                </p:nvCxnSpPr>
                <p:spPr>
                  <a:xfrm>
                    <a:off x="5214942" y="5357826"/>
                    <a:ext cx="214314" cy="1588"/>
                  </a:xfrm>
                  <a:prstGeom prst="line">
                    <a:avLst/>
                  </a:prstGeom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Овал 29"/>
                  <p:cNvSpPr/>
                  <p:nvPr/>
                </p:nvSpPr>
                <p:spPr>
                  <a:xfrm>
                    <a:off x="3428991" y="5000636"/>
                    <a:ext cx="785817" cy="773846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" name="Овал 30"/>
                  <p:cNvSpPr/>
                  <p:nvPr/>
                </p:nvSpPr>
                <p:spPr>
                  <a:xfrm>
                    <a:off x="5429256" y="5000636"/>
                    <a:ext cx="739695" cy="773846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32" name="Прямая соединительная линия 31"/>
                  <p:cNvCxnSpPr/>
                  <p:nvPr/>
                </p:nvCxnSpPr>
                <p:spPr>
                  <a:xfrm>
                    <a:off x="4429124" y="5357826"/>
                    <a:ext cx="785818" cy="1588"/>
                  </a:xfrm>
                  <a:prstGeom prst="line">
                    <a:avLst/>
                  </a:prstGeom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Прямая соединительная линия 32"/>
                  <p:cNvCxnSpPr>
                    <a:stCxn id="23" idx="0"/>
                    <a:endCxn id="23" idx="4"/>
                  </p:cNvCxnSpPr>
                  <p:nvPr/>
                </p:nvCxnSpPr>
                <p:spPr>
                  <a:xfrm rot="16200000" flipH="1">
                    <a:off x="4435111" y="5387806"/>
                    <a:ext cx="773846" cy="2324"/>
                  </a:xfrm>
                  <a:prstGeom prst="line">
                    <a:avLst/>
                  </a:prstGeom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836440" y="5774482"/>
                    <a:ext cx="1428759" cy="4616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Цель, мотив </a:t>
                    </a:r>
                  </a:p>
                  <a:p>
                    <a:pPr algn="ctr"/>
                    <a:r>
                      <a:rPr lang="ru-RU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труда</a:t>
                    </a:r>
                    <a:endParaRPr lang="ru-RU" sz="1200" dirty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091148" y="5774482"/>
                    <a:ext cx="1214445" cy="819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Предмет, материал</a:t>
                    </a:r>
                    <a:endParaRPr lang="ru-RU" sz="1200" dirty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927621" y="5774482"/>
                    <a:ext cx="1777504" cy="819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Трудовое оборудование</a:t>
                    </a:r>
                    <a:endParaRPr lang="ru-RU" sz="1200" dirty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4182329" y="5774482"/>
                    <a:ext cx="1428759" cy="819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Трудовые   </a:t>
                    </a:r>
                  </a:p>
                  <a:p>
                    <a:pPr algn="ctr"/>
                    <a:r>
                      <a:rPr lang="ru-RU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действия</a:t>
                    </a:r>
                    <a:endParaRPr lang="ru-RU" sz="1200" dirty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5227920" y="5774482"/>
                  <a:ext cx="1428760" cy="461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Результат </a:t>
                  </a:r>
                </a:p>
                <a:p>
                  <a:pPr algn="ctr"/>
                  <a:r>
                    <a:rPr lang="ru-RU" sz="1200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труда</a:t>
                  </a:r>
                  <a:endParaRPr lang="ru-RU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40" name="Заголовок 1"/>
            <p:cNvSpPr txBox="1">
              <a:spLocks/>
            </p:cNvSpPr>
            <p:nvPr/>
          </p:nvSpPr>
          <p:spPr>
            <a:xfrm>
              <a:off x="1382547" y="-215221"/>
              <a:ext cx="8688241" cy="105636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r" defTabSz="457200" rtl="0" eaLnBrk="1" latinLnBrk="0" hangingPunct="1">
                <a:spcBef>
                  <a:spcPct val="0"/>
                </a:spcBef>
                <a:buNone/>
                <a:defRPr sz="5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Муниципальное бюджетное дошкольное образовательное учреждение  </a:t>
              </a:r>
            </a:p>
            <a:p>
              <a:pPr algn="ctr"/>
              <a:r>
                <a:rPr lang="ru-RU" sz="16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«Детский сад комбинированного вида № 34 «Красная шапочка»</a:t>
              </a:r>
              <a:endPara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4" name="Группа 43"/>
            <p:cNvGrpSpPr/>
            <p:nvPr/>
          </p:nvGrpSpPr>
          <p:grpSpPr>
            <a:xfrm>
              <a:off x="107504" y="96623"/>
              <a:ext cx="1056581" cy="6628642"/>
              <a:chOff x="107504" y="96623"/>
              <a:chExt cx="1056581" cy="6628642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107504" y="96623"/>
                <a:ext cx="1056581" cy="6628642"/>
              </a:xfrm>
              <a:prstGeom prst="rect">
                <a:avLst/>
              </a:prstGeom>
              <a:pattFill prst="pct80">
                <a:fgClr>
                  <a:srgbClr val="FFFF85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257855" y="196118"/>
                <a:ext cx="736245" cy="6465763"/>
              </a:xfrm>
              <a:prstGeom prst="rect">
                <a:avLst/>
              </a:prstGeom>
              <a:pattFill prst="sphere">
                <a:fgClr>
                  <a:srgbClr val="92D050"/>
                </a:fgClr>
                <a:bgClr>
                  <a:schemeClr val="bg1">
                    <a:lumMod val="9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Прямоугольник 42"/>
            <p:cNvSpPr/>
            <p:nvPr/>
          </p:nvSpPr>
          <p:spPr>
            <a:xfrm>
              <a:off x="1382547" y="1259851"/>
              <a:ext cx="758302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Развивающая предметно-пространственная </a:t>
              </a:r>
              <a:r>
                <a:rPr lang="ru-RU" sz="3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среда МБДОУ, способствующая ранней профориентации воспитанников</a:t>
              </a:r>
              <a:endPara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pic>
          <p:nvPicPr>
            <p:cNvPr id="2050" name="Picture 2" descr="D:\МЕТОДИЧЕСКОЕ\Педагог года 2015-Ермоленко\лего к конкурсу\red_hat1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391" y="196118"/>
              <a:ext cx="1026884" cy="1026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Заголовок 1"/>
            <p:cNvSpPr txBox="1">
              <a:spLocks/>
            </p:cNvSpPr>
            <p:nvPr/>
          </p:nvSpPr>
          <p:spPr>
            <a:xfrm>
              <a:off x="838878" y="5436012"/>
              <a:ext cx="8688241" cy="105636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r" defTabSz="457200" rtl="0" eaLnBrk="1" latinLnBrk="0" hangingPunct="1">
                <a:spcBef>
                  <a:spcPct val="0"/>
                </a:spcBef>
                <a:buNone/>
                <a:defRPr sz="5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Междуреченский городской округ, 2018г</a:t>
              </a:r>
              <a:endPara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7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1033" y="-214338"/>
            <a:ext cx="9144000" cy="7038356"/>
            <a:chOff x="-11033" y="-214338"/>
            <a:chExt cx="9144000" cy="703835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11033" y="-33982"/>
              <a:ext cx="9144000" cy="6858000"/>
              <a:chOff x="-11033" y="-33982"/>
              <a:chExt cx="9144000" cy="6858000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-11033" y="-33982"/>
                <a:ext cx="9144000" cy="6858000"/>
              </a:xfrm>
              <a:prstGeom prst="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07505" y="116632"/>
                <a:ext cx="8928992" cy="6624736"/>
              </a:xfrm>
              <a:prstGeom prst="rect">
                <a:avLst/>
              </a:prstGeom>
              <a:solidFill>
                <a:srgbClr val="DEFFBD"/>
              </a:solidFill>
              <a:ln>
                <a:solidFill>
                  <a:srgbClr val="CC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Picture 2" descr="K:\ИЗО\DSC0018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1172279">
              <a:off x="129290" y="125167"/>
              <a:ext cx="3288656" cy="24663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20150918_09405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21004198">
              <a:off x="5820705" y="4188499"/>
              <a:ext cx="3252217" cy="24391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5" name="Picture 3" descr="D:\МЕТОДИЧЕСКОЕ\Педагог года 2015-Ермоленко\фото с констр\DSC0073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" t="13430" r="10137" b="7752"/>
            <a:stretch/>
          </p:blipFill>
          <p:spPr bwMode="auto">
            <a:xfrm rot="858404">
              <a:off x="5571480" y="281249"/>
              <a:ext cx="3467083" cy="24754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K:\ИЗО\DSC00040.JPG"/>
            <p:cNvPicPr>
              <a:picLocks noChangeAspect="1" noChangeArrowheads="1"/>
            </p:cNvPicPr>
            <p:nvPr/>
          </p:nvPicPr>
          <p:blipFill>
            <a:blip r:embed="rId5" cstate="print"/>
            <a:srcRect t="4584"/>
            <a:stretch>
              <a:fillRect/>
            </a:stretch>
          </p:blipFill>
          <p:spPr bwMode="auto">
            <a:xfrm>
              <a:off x="3428992" y="-214338"/>
              <a:ext cx="2214578" cy="28175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76" name="Picture 4" descr="F:\DSC0937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2" t="5253" r="3493"/>
            <a:stretch/>
          </p:blipFill>
          <p:spPr bwMode="auto">
            <a:xfrm rot="794038">
              <a:off x="120606" y="4141008"/>
              <a:ext cx="3028960" cy="24344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7"/>
            <a:srcRect l="43831" t="49965" r="5104" b="3160"/>
            <a:stretch/>
          </p:blipFill>
          <p:spPr bwMode="auto">
            <a:xfrm>
              <a:off x="2947505" y="4405320"/>
              <a:ext cx="3320428" cy="22860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Овальная выноска 12"/>
            <p:cNvSpPr/>
            <p:nvPr/>
          </p:nvSpPr>
          <p:spPr>
            <a:xfrm>
              <a:off x="1773619" y="2238522"/>
              <a:ext cx="5727340" cy="2270598"/>
            </a:xfrm>
            <a:prstGeom prst="wedgeEllipseCallout">
              <a:avLst/>
            </a:prstGeom>
            <a:solidFill>
              <a:srgbClr val="BDF490"/>
            </a:solidFill>
            <a:ln w="31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Развивающая среда каждой группы включает оборудование для </a:t>
              </a:r>
              <a:r>
                <a:rPr lang="ru-RU" sz="13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сюжетно-ролевой игры, режиссерских игр, тематические </a:t>
              </a:r>
              <a:r>
                <a:rPr lang="ru-RU" sz="1300" b="1" dirty="0" err="1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лего</a:t>
              </a:r>
              <a:r>
                <a:rPr lang="ru-RU" sz="13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-наборы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что помогает детям отражать свои познания о мире профессий взрослых. В группах старшего дошкольного возраста оформлены </a:t>
              </a:r>
              <a:r>
                <a:rPr lang="ru-RU" sz="13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уголки трудовой славы родителей воспитанников, альбомы о труде, лесенки трудовых процессов по профессиям родителей.</a:t>
              </a:r>
              <a:endParaRPr lang="ru-RU" sz="1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0" name="Picture 2" descr="D:\Значимость, Христенко, Масюк - копия\Значимость, Христенко, Масюк\значимость\как мама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" r="8164" b="11011"/>
            <a:stretch/>
          </p:blipFill>
          <p:spPr bwMode="auto">
            <a:xfrm rot="632301">
              <a:off x="7475590" y="2513328"/>
              <a:ext cx="1330012" cy="1602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D:\Значимость, Христенко, Масюк - копия\Значимость, Христенко, Масюк\значимость\как папа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1"/>
            <a:stretch/>
          </p:blipFill>
          <p:spPr bwMode="auto">
            <a:xfrm rot="20557405">
              <a:off x="430140" y="2437577"/>
              <a:ext cx="1346175" cy="1754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82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-403345" y="0"/>
            <a:ext cx="9547345" cy="6858000"/>
            <a:chOff x="-403345" y="0"/>
            <a:chExt cx="9547345" cy="68580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0" y="0"/>
              <a:ext cx="9144000" cy="6858000"/>
              <a:chOff x="-11033" y="-33982"/>
              <a:chExt cx="9144000" cy="6858000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-11033" y="-33982"/>
                <a:ext cx="9144000" cy="6858000"/>
              </a:xfrm>
              <a:prstGeom prst="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07505" y="116632"/>
                <a:ext cx="8928992" cy="6624736"/>
              </a:xfrm>
              <a:prstGeom prst="rect">
                <a:avLst/>
              </a:prstGeom>
              <a:solidFill>
                <a:srgbClr val="DEFFBD"/>
              </a:solidFill>
              <a:ln>
                <a:solidFill>
                  <a:srgbClr val="CC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075" name="Picture 3" descr="F:\DSC0945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3"/>
            <a:stretch/>
          </p:blipFill>
          <p:spPr bwMode="auto">
            <a:xfrm rot="423013">
              <a:off x="-403345" y="14902"/>
              <a:ext cx="3692177" cy="28820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Contrasting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2591622" y="0"/>
              <a:ext cx="6455483" cy="2896155"/>
              <a:chOff x="2745683" y="3623978"/>
              <a:chExt cx="6455483" cy="2896155"/>
            </a:xfrm>
          </p:grpSpPr>
          <p:pic>
            <p:nvPicPr>
              <p:cNvPr id="3074" name="Picture 2" descr="D:\Значимость, Христенко, Масюк - копия\Значимость, Христенко, Масюк\значимость\DSC05205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07"/>
              <a:stretch/>
            </p:blipFill>
            <p:spPr bwMode="auto">
              <a:xfrm>
                <a:off x="5575652" y="3639681"/>
                <a:ext cx="3625514" cy="28804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scene3d>
                <a:camera prst="perspectiveHeroicExtremeLeftFacing"/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5" descr="K:\рАЗВИВАЮЩАЯ СРЕДА\DSC06729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45683" y="3623978"/>
                <a:ext cx="3563386" cy="26723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3076" name="Picture 4" descr="F:\DSC0532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2" t="3737" b="3410"/>
            <a:stretch/>
          </p:blipFill>
          <p:spPr bwMode="auto">
            <a:xfrm>
              <a:off x="6590551" y="3475265"/>
              <a:ext cx="2456979" cy="33257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1\Downloads\Слайд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862" y="3964130"/>
              <a:ext cx="3794062" cy="2845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D:\МЕТОДИЧЕСКОЕ\Филимонова В.Г ЭКОСКАЗКИ\фото в уголке животных\DSC0470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4" r="9356"/>
            <a:stretch/>
          </p:blipFill>
          <p:spPr bwMode="auto">
            <a:xfrm>
              <a:off x="170" y="3815329"/>
              <a:ext cx="3222886" cy="29943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2280585" y="2395516"/>
              <a:ext cx="4904616" cy="1795975"/>
              <a:chOff x="204688" y="248282"/>
              <a:chExt cx="4904616" cy="1795975"/>
            </a:xfrm>
          </p:grpSpPr>
          <p:sp>
            <p:nvSpPr>
              <p:cNvPr id="10" name="Прямоугольник с двумя вырезанными противолежащими углами 9"/>
              <p:cNvSpPr/>
              <p:nvPr/>
            </p:nvSpPr>
            <p:spPr>
              <a:xfrm rot="5400000">
                <a:off x="1823156" y="-1323354"/>
                <a:ext cx="1714512" cy="4857784"/>
              </a:xfrm>
              <a:prstGeom prst="snip2DiagRect">
                <a:avLst/>
              </a:prstGeom>
              <a:gradFill>
                <a:gsLst>
                  <a:gs pos="100000">
                    <a:srgbClr val="A6D86E"/>
                  </a:gs>
                  <a:gs pos="50000">
                    <a:srgbClr val="BDF490">
                      <a:tint val="44500"/>
                      <a:satMod val="160000"/>
                    </a:srgbClr>
                  </a:gs>
                  <a:gs pos="100000">
                    <a:srgbClr val="BDF490">
                      <a:tint val="23500"/>
                      <a:satMod val="160000"/>
                    </a:srgbClr>
                  </a:gs>
                </a:gsLst>
                <a:lin ang="2700000" scaled="1"/>
              </a:gradFill>
              <a:ln>
                <a:solidFill>
                  <a:srgbClr val="A6D86E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04688" y="320708"/>
                <a:ext cx="4885509" cy="1723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3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Первые профессиональные пробы дети проходят </a:t>
                </a:r>
              </a:p>
              <a:p>
                <a:pPr algn="ctr"/>
                <a:r>
                  <a:rPr lang="ru-RU" sz="13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в практической деятельности, результат которой </a:t>
                </a:r>
              </a:p>
              <a:p>
                <a:pPr algn="ctr"/>
                <a:r>
                  <a:rPr lang="ru-RU" sz="13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соответствует результату труда взрослых: </a:t>
                </a:r>
              </a:p>
              <a:p>
                <a:pPr algn="ctr">
                  <a:buFont typeface="Arial" pitchFamily="34" charset="0"/>
                  <a:buChar char="•"/>
                </a:pPr>
                <a:r>
                  <a:rPr lang="ru-RU" sz="13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 создание мультфильмов -</a:t>
                </a:r>
                <a:r>
                  <a:rPr lang="ru-RU" sz="13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мультипликаторы</a:t>
                </a:r>
              </a:p>
              <a:p>
                <a:pPr algn="ctr">
                  <a:buFont typeface="Arial" pitchFamily="34" charset="0"/>
                  <a:buChar char="•"/>
                </a:pPr>
                <a:r>
                  <a:rPr lang="ru-RU" sz="13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приготовление пищи – </a:t>
                </a:r>
                <a:r>
                  <a:rPr lang="ru-RU" sz="13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повар, кондитер</a:t>
                </a:r>
              </a:p>
              <a:p>
                <a:pPr algn="ctr">
                  <a:buFont typeface="Arial" pitchFamily="34" charset="0"/>
                  <a:buChar char="•"/>
                </a:pPr>
                <a:r>
                  <a:rPr lang="ru-RU" sz="13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элементарный уход за животными  - </a:t>
                </a:r>
                <a:r>
                  <a:rPr lang="ru-RU" sz="13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ветеринар, зоолог.</a:t>
                </a:r>
              </a:p>
              <a:p>
                <a:pPr algn="ctr"/>
                <a:r>
                  <a:rPr lang="ru-RU" sz="1400" b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Успех в такой деятельности – мощный </a:t>
                </a:r>
                <a:r>
                  <a:rPr lang="ru-RU" sz="1400" b="1" dirty="0" err="1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мотиватор</a:t>
                </a:r>
                <a:r>
                  <a:rPr lang="ru-RU" sz="1400" b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ребенка </a:t>
                </a:r>
              </a:p>
              <a:p>
                <a:pPr algn="ctr"/>
                <a:r>
                  <a:rPr lang="ru-RU" sz="1400" b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в профессиональном становлении личности!</a:t>
                </a:r>
                <a:endParaRPr lang="ru-RU" sz="14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9" name="Picture 6" descr="https://im0-tub-ru.yandex.net/i?id=f4ea76e3086afc31a2117f1ac7e43205-l&amp;n=1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0" t="2757" r="24630" b="20401"/>
            <a:stretch/>
          </p:blipFill>
          <p:spPr bwMode="auto">
            <a:xfrm rot="20715375">
              <a:off x="1145186" y="2321825"/>
              <a:ext cx="1350222" cy="14951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567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1033" y="-33982"/>
            <a:ext cx="9144000" cy="6858000"/>
            <a:chOff x="-11033" y="-33982"/>
            <a:chExt cx="9144000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-11033" y="-33982"/>
              <a:ext cx="9144000" cy="6858000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7505" y="116632"/>
              <a:ext cx="8928992" cy="6624736"/>
            </a:xfrm>
            <a:prstGeom prst="rect">
              <a:avLst/>
            </a:prstGeom>
            <a:solidFill>
              <a:srgbClr val="DEFFBD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07504" y="0"/>
            <a:ext cx="9866589" cy="6725265"/>
            <a:chOff x="107504" y="0"/>
            <a:chExt cx="9866589" cy="6725265"/>
          </a:xfrm>
        </p:grpSpPr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1285852" y="0"/>
              <a:ext cx="8688241" cy="105636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r" defTabSz="457200" rtl="0" eaLnBrk="1" latinLnBrk="0" hangingPunct="1">
                <a:spcBef>
                  <a:spcPct val="0"/>
                </a:spcBef>
                <a:buNone/>
                <a:defRPr sz="5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Муниципальное бюджетное дошкольное образовательное учреждение  </a:t>
              </a:r>
            </a:p>
            <a:p>
              <a:pPr algn="ctr"/>
              <a:r>
                <a:rPr lang="ru-RU" sz="16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«Детский сад комбинированного вида № 34 «Красная шапочка»</a:t>
              </a:r>
              <a:endPara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07504" y="96623"/>
              <a:ext cx="1056581" cy="6628642"/>
            </a:xfrm>
            <a:prstGeom prst="rect">
              <a:avLst/>
            </a:prstGeom>
            <a:pattFill prst="pct80">
              <a:fgClr>
                <a:srgbClr val="FFFF8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57855" y="196118"/>
              <a:ext cx="736245" cy="6465763"/>
            </a:xfrm>
            <a:prstGeom prst="rect">
              <a:avLst/>
            </a:prstGeom>
            <a:pattFill prst="sphere">
              <a:fgClr>
                <a:srgbClr val="92D050"/>
              </a:fgClr>
              <a:bgClr>
                <a:schemeClr val="bg1">
                  <a:lumMod val="9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Заголовок 1"/>
            <p:cNvSpPr txBox="1">
              <a:spLocks/>
            </p:cNvSpPr>
            <p:nvPr/>
          </p:nvSpPr>
          <p:spPr>
            <a:xfrm>
              <a:off x="785786" y="5357826"/>
              <a:ext cx="8688241" cy="105636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r" defTabSz="457200" rtl="0" eaLnBrk="1" latinLnBrk="0" hangingPunct="1">
                <a:spcBef>
                  <a:spcPct val="0"/>
                </a:spcBef>
                <a:buNone/>
                <a:defRPr sz="5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Междуреченский городской округ</a:t>
              </a:r>
            </a:p>
            <a:p>
              <a:pPr algn="ctr"/>
              <a:r>
                <a:rPr lang="ru-RU" sz="16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2018г</a:t>
              </a:r>
              <a:endPara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261741" y="1385825"/>
              <a:ext cx="5622627" cy="3549240"/>
              <a:chOff x="1071538" y="428604"/>
              <a:chExt cx="7632810" cy="5715040"/>
            </a:xfrm>
          </p:grpSpPr>
          <p:pic>
            <p:nvPicPr>
              <p:cNvPr id="42" name="Picture 8" descr="slide-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1538" y="428604"/>
                <a:ext cx="7632810" cy="571504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3" name="Rectangle 10"/>
              <p:cNvSpPr>
                <a:spLocks noChangeArrowheads="1"/>
              </p:cNvSpPr>
              <p:nvPr/>
            </p:nvSpPr>
            <p:spPr bwMode="auto">
              <a:xfrm>
                <a:off x="3428992" y="928670"/>
                <a:ext cx="3214710" cy="121444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2970090" y="4447045"/>
              <a:ext cx="4080437" cy="878671"/>
              <a:chOff x="961564" y="5000636"/>
              <a:chExt cx="5539262" cy="1414850"/>
            </a:xfrm>
          </p:grpSpPr>
          <p:grpSp>
            <p:nvGrpSpPr>
              <p:cNvPr id="24" name="Группа 23"/>
              <p:cNvGrpSpPr/>
              <p:nvPr/>
            </p:nvGrpSpPr>
            <p:grpSpPr>
              <a:xfrm>
                <a:off x="961564" y="5000636"/>
                <a:ext cx="5253510" cy="1414850"/>
                <a:chOff x="961564" y="5000636"/>
                <a:chExt cx="5253510" cy="1414850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1428728" y="5000636"/>
                  <a:ext cx="785818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Овал 26"/>
                <p:cNvSpPr/>
                <p:nvPr/>
              </p:nvSpPr>
              <p:spPr>
                <a:xfrm>
                  <a:off x="4429124" y="5000636"/>
                  <a:ext cx="785818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Овал 27"/>
                <p:cNvSpPr/>
                <p:nvPr/>
              </p:nvSpPr>
              <p:spPr>
                <a:xfrm>
                  <a:off x="2428860" y="5000636"/>
                  <a:ext cx="785818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Овал 28"/>
                <p:cNvSpPr/>
                <p:nvPr/>
              </p:nvSpPr>
              <p:spPr>
                <a:xfrm>
                  <a:off x="5357818" y="5000636"/>
                  <a:ext cx="571504" cy="5000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30" name="Прямая соединительная линия 29"/>
                <p:cNvCxnSpPr>
                  <a:stCxn id="26" idx="6"/>
                  <a:endCxn id="28" idx="2"/>
                </p:cNvCxnSpPr>
                <p:nvPr/>
              </p:nvCxnSpPr>
              <p:spPr>
                <a:xfrm>
                  <a:off x="2214546" y="5357826"/>
                  <a:ext cx="214314" cy="1588"/>
                </a:xfrm>
                <a:prstGeom prst="line">
                  <a:avLst/>
                </a:prstGeom>
                <a:ln/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единительная линия 30"/>
                <p:cNvCxnSpPr/>
                <p:nvPr/>
              </p:nvCxnSpPr>
              <p:spPr>
                <a:xfrm>
                  <a:off x="4214810" y="5357826"/>
                  <a:ext cx="214314" cy="158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единительная линия 31"/>
                <p:cNvCxnSpPr/>
                <p:nvPr/>
              </p:nvCxnSpPr>
              <p:spPr>
                <a:xfrm>
                  <a:off x="3214678" y="5357826"/>
                  <a:ext cx="214314" cy="158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единительная линия 32"/>
                <p:cNvCxnSpPr/>
                <p:nvPr/>
              </p:nvCxnSpPr>
              <p:spPr>
                <a:xfrm>
                  <a:off x="5214942" y="5357826"/>
                  <a:ext cx="214314" cy="158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4" name="Овал 33"/>
                <p:cNvSpPr/>
                <p:nvPr/>
              </p:nvSpPr>
              <p:spPr>
                <a:xfrm>
                  <a:off x="3428992" y="5000636"/>
                  <a:ext cx="785818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5429256" y="5000636"/>
                  <a:ext cx="785818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36" name="Прямая соединительная линия 35"/>
                <p:cNvCxnSpPr/>
                <p:nvPr/>
              </p:nvCxnSpPr>
              <p:spPr>
                <a:xfrm>
                  <a:off x="4429124" y="5357826"/>
                  <a:ext cx="785818" cy="158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/>
                <p:cNvCxnSpPr>
                  <a:stCxn id="27" idx="0"/>
                  <a:endCxn id="27" idx="4"/>
                </p:cNvCxnSpPr>
                <p:nvPr/>
              </p:nvCxnSpPr>
              <p:spPr>
                <a:xfrm rot="16200000" flipH="1">
                  <a:off x="4464843" y="5357826"/>
                  <a:ext cx="714380" cy="158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/>
                <p:cNvSpPr txBox="1"/>
                <p:nvPr/>
              </p:nvSpPr>
              <p:spPr>
                <a:xfrm>
                  <a:off x="961564" y="5715016"/>
                  <a:ext cx="14287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Цель, мотив </a:t>
                  </a:r>
                </a:p>
                <a:p>
                  <a:pPr algn="ctr"/>
                  <a:r>
                    <a:rPr lang="ru-RU" sz="1200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труда</a:t>
                  </a:r>
                  <a:endParaRPr lang="ru-RU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182735" y="5715016"/>
                  <a:ext cx="121444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Предмет , материал</a:t>
                  </a:r>
                  <a:endParaRPr lang="ru-RU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012694" y="5730704"/>
                  <a:ext cx="1607355" cy="6847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Трудовое оборудование</a:t>
                  </a:r>
                  <a:endParaRPr lang="ru-RU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143372" y="5715016"/>
                  <a:ext cx="14287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Трудовые действия</a:t>
                  </a:r>
                  <a:endParaRPr lang="ru-RU" sz="1200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5072066" y="5715016"/>
                <a:ext cx="1428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Результат </a:t>
                </a:r>
              </a:p>
              <a:p>
                <a:pPr algn="ctr"/>
                <a:r>
                  <a:rPr lang="ru-RU" sz="1200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труда</a:t>
                </a:r>
                <a:endParaRPr lang="ru-RU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4" name="Picture 2" descr="D:\МЕТОДИЧЕСКОЕ\Педагог года 2015-Ермоленко\лего к конкурсу\red_hat1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68" y="425206"/>
              <a:ext cx="1026884" cy="1026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71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-11033" y="-33982"/>
            <a:ext cx="9144000" cy="685800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07505" y="-20529"/>
            <a:ext cx="9336054" cy="6765774"/>
            <a:chOff x="107505" y="-20529"/>
            <a:chExt cx="9336054" cy="676577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07505" y="116632"/>
              <a:ext cx="8928992" cy="6624736"/>
            </a:xfrm>
            <a:prstGeom prst="rect">
              <a:avLst/>
            </a:prstGeom>
            <a:solidFill>
              <a:srgbClr val="DEFFBD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94" name="Picture 2" descr="C:\Users\1\Desktop\Фото открытие детского сада Вишенки\DSC0921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6" t="12557" b="11578"/>
            <a:stretch/>
          </p:blipFill>
          <p:spPr bwMode="auto">
            <a:xfrm>
              <a:off x="159206" y="116632"/>
              <a:ext cx="4278056" cy="31471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K:\ИЗО\DSC0372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5" y="3263827"/>
              <a:ext cx="4498038" cy="33733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7" name="Picture 3" descr="K:\ИЗО\DSC0265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7262" y="3267704"/>
              <a:ext cx="4636995" cy="3477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Рисунок 9" descr="DSC08661.JPG"/>
            <p:cNvPicPr>
              <a:picLocks noChangeAspect="1"/>
            </p:cNvPicPr>
            <p:nvPr/>
          </p:nvPicPr>
          <p:blipFill rotWithShape="1">
            <a:blip r:embed="rId5" cstate="print"/>
            <a:srcRect t="12454"/>
            <a:stretch/>
          </p:blipFill>
          <p:spPr>
            <a:xfrm rot="456407">
              <a:off x="3787958" y="1783573"/>
              <a:ext cx="1746154" cy="28389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Содержимое 3" descr="DSC08644.JPG"/>
            <p:cNvPicPr>
              <a:picLocks noChangeAspect="1"/>
            </p:cNvPicPr>
            <p:nvPr/>
          </p:nvPicPr>
          <p:blipFill rotWithShape="1">
            <a:blip r:embed="rId6" cstate="print"/>
            <a:srcRect t="11554"/>
            <a:stretch/>
          </p:blipFill>
          <p:spPr>
            <a:xfrm rot="21233794">
              <a:off x="4689933" y="91021"/>
              <a:ext cx="1868678" cy="29358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Вертикальный свиток 1"/>
            <p:cNvSpPr/>
            <p:nvPr/>
          </p:nvSpPr>
          <p:spPr>
            <a:xfrm>
              <a:off x="5987176" y="-20529"/>
              <a:ext cx="3456383" cy="3762625"/>
            </a:xfrm>
            <a:prstGeom prst="verticalScroll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333305" y="476672"/>
              <a:ext cx="2764126" cy="3351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Развитием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ребенка, со слов </a:t>
              </a:r>
              <a:endPara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Шалвы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Александровича </a:t>
              </a:r>
              <a:r>
                <a:rPr lang="ru-RU" sz="13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Амонашвили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движет </a:t>
              </a:r>
            </a:p>
            <a:p>
              <a:pPr lvl="0" algn="ctr"/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его страсть к взрослению. </a:t>
              </a:r>
            </a:p>
            <a:p>
              <a:pPr lvl="0" algn="ctr"/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Одним из важных социальных признаком взрослого человека является владение одной </a:t>
              </a:r>
            </a:p>
            <a:p>
              <a:pPr lvl="0" algn="ctr"/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из множества профессий </a:t>
              </a:r>
            </a:p>
            <a:p>
              <a:pPr lvl="0" algn="ctr"/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и труд на благо общества. </a:t>
              </a:r>
            </a:p>
            <a:p>
              <a:pPr lvl="0" algn="ctr"/>
              <a:r>
                <a:rPr lang="ru-RU" sz="13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Ведущей задачей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нашего </a:t>
              </a:r>
              <a:endPara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детского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сада в работе по </a:t>
              </a:r>
              <a:endPara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ранней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профориентации детей является </a:t>
              </a:r>
              <a:r>
                <a:rPr lang="ru-RU" sz="13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создание условий </a:t>
              </a:r>
              <a:endParaRPr lang="ru-RU" sz="13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sz="13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для </a:t>
              </a:r>
              <a:r>
                <a:rPr lang="ru-RU" sz="13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осознания детьми </a:t>
              </a:r>
              <a:endParaRPr lang="ru-RU" sz="13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sz="13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социальной </a:t>
              </a:r>
              <a:r>
                <a:rPr lang="ru-RU" sz="13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и личностной значимости труда взрослых.</a:t>
              </a:r>
              <a:endParaRPr lang="ru-RU" sz="13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2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033" y="-459432"/>
            <a:ext cx="9200644" cy="7283450"/>
            <a:chOff x="-11033" y="-459432"/>
            <a:chExt cx="9200644" cy="728345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-11033" y="-33982"/>
              <a:ext cx="9144000" cy="6858000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07505" y="116632"/>
              <a:ext cx="8928992" cy="6624736"/>
            </a:xfrm>
            <a:prstGeom prst="rect">
              <a:avLst/>
            </a:prstGeom>
            <a:solidFill>
              <a:srgbClr val="DEFFBD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4337166" y="1857364"/>
              <a:ext cx="4806834" cy="1030364"/>
              <a:chOff x="1071538" y="5000636"/>
              <a:chExt cx="5429288" cy="1294308"/>
            </a:xfrm>
          </p:grpSpPr>
          <p:grpSp>
            <p:nvGrpSpPr>
              <p:cNvPr id="33" name="Группа 32"/>
              <p:cNvGrpSpPr/>
              <p:nvPr/>
            </p:nvGrpSpPr>
            <p:grpSpPr>
              <a:xfrm>
                <a:off x="1071538" y="5000636"/>
                <a:ext cx="5106569" cy="1294308"/>
                <a:chOff x="1071538" y="5000636"/>
                <a:chExt cx="5106569" cy="1294308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428728" y="5000636"/>
                  <a:ext cx="785818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4429125" y="5000636"/>
                  <a:ext cx="780717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Овал 36"/>
                <p:cNvSpPr/>
                <p:nvPr/>
              </p:nvSpPr>
              <p:spPr>
                <a:xfrm>
                  <a:off x="2428860" y="5000636"/>
                  <a:ext cx="785818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39" name="Прямая соединительная линия 38"/>
                <p:cNvCxnSpPr>
                  <a:stCxn id="35" idx="6"/>
                  <a:endCxn id="37" idx="2"/>
                </p:cNvCxnSpPr>
                <p:nvPr/>
              </p:nvCxnSpPr>
              <p:spPr>
                <a:xfrm>
                  <a:off x="2214546" y="5357826"/>
                  <a:ext cx="214314" cy="1588"/>
                </a:xfrm>
                <a:prstGeom prst="line">
                  <a:avLst/>
                </a:prstGeom>
                <a:ln/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>
                <a:xfrm>
                  <a:off x="4214810" y="5357826"/>
                  <a:ext cx="214314" cy="158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>
                <a:xfrm>
                  <a:off x="3214678" y="5357826"/>
                  <a:ext cx="214314" cy="158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>
                <a:xfrm>
                  <a:off x="5214942" y="5357826"/>
                  <a:ext cx="214314" cy="158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3" name="Овал 42"/>
                <p:cNvSpPr/>
                <p:nvPr/>
              </p:nvSpPr>
              <p:spPr>
                <a:xfrm>
                  <a:off x="3428992" y="5000636"/>
                  <a:ext cx="785818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5429256" y="5000636"/>
                  <a:ext cx="748851" cy="714380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45" name="Прямая соединительная линия 44"/>
                <p:cNvCxnSpPr/>
                <p:nvPr/>
              </p:nvCxnSpPr>
              <p:spPr>
                <a:xfrm>
                  <a:off x="4429124" y="5357826"/>
                  <a:ext cx="785818" cy="1588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Прямая соединительная линия 45"/>
                <p:cNvCxnSpPr>
                  <a:stCxn id="36" idx="0"/>
                  <a:endCxn id="36" idx="4"/>
                </p:cNvCxnSpPr>
                <p:nvPr/>
              </p:nvCxnSpPr>
              <p:spPr>
                <a:xfrm rot="16200000" flipH="1">
                  <a:off x="4462293" y="5357926"/>
                  <a:ext cx="714380" cy="1794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1071538" y="5715016"/>
                  <a:ext cx="1428760" cy="5799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Цель, мотив </a:t>
                  </a:r>
                </a:p>
                <a:p>
                  <a:pPr algn="ctr"/>
                  <a:r>
                    <a:rPr lang="ru-RU" sz="1200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труда</a:t>
                  </a:r>
                  <a:endParaRPr lang="ru-RU" sz="12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214546" y="5715016"/>
                  <a:ext cx="1214446" cy="5799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Предмет, материал</a:t>
                  </a:r>
                  <a:endParaRPr lang="ru-RU" sz="12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3125031" y="5715016"/>
                  <a:ext cx="1393741" cy="5799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Трудовое оборудование</a:t>
                  </a:r>
                  <a:endParaRPr lang="ru-RU" sz="12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143372" y="5715016"/>
                  <a:ext cx="1428760" cy="5799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Трудовые</a:t>
                  </a:r>
                  <a:r>
                    <a:rPr lang="ru-RU" sz="1200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1200" b="1" dirty="0" smtClean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действия</a:t>
                  </a:r>
                  <a:endParaRPr lang="ru-RU" sz="12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5072066" y="5715016"/>
                <a:ext cx="1428760" cy="579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Результат </a:t>
                </a:r>
              </a:p>
              <a:p>
                <a:pPr algn="ctr"/>
                <a:r>
                  <a:rPr lang="ru-RU" sz="12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труда</a:t>
                </a:r>
                <a:endParaRPr lang="ru-RU" sz="12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069" name="Picture 21" descr="C:\Users\1\Desktop\ПЕДСОВЕТ Профориентация\Фото развивающей среды\DSC0981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" t="20004" b="18802"/>
            <a:stretch/>
          </p:blipFill>
          <p:spPr bwMode="auto">
            <a:xfrm>
              <a:off x="285720" y="1428736"/>
              <a:ext cx="4111822" cy="1959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1" name="Picture 23" descr="D:\Значимость, Христенко, Масюк - копия\Значимость, Христенко, Масюк\значимость\фото-профессии\P218045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81"/>
            <a:stretch/>
          </p:blipFill>
          <p:spPr bwMode="auto">
            <a:xfrm>
              <a:off x="212063" y="3573015"/>
              <a:ext cx="4441342" cy="30081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Стрелка вправо 1"/>
            <p:cNvSpPr/>
            <p:nvPr/>
          </p:nvSpPr>
          <p:spPr>
            <a:xfrm rot="10800000">
              <a:off x="-2" y="-459432"/>
              <a:ext cx="9038059" cy="2160240"/>
            </a:xfrm>
            <a:prstGeom prst="rightArrow">
              <a:avLst>
                <a:gd name="adj1" fmla="val 50000"/>
                <a:gd name="adj2" fmla="val 53008"/>
              </a:avLst>
            </a:prstGeom>
            <a:solidFill>
              <a:srgbClr val="BDF49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47592" y="121815"/>
              <a:ext cx="8942019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Основополагающим  компонентом, используемым в нашем детском саду  для формировании знаний детей </a:t>
              </a:r>
              <a:endPara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труде взрослых, мире профессий, в соответствии с технологией, разработанной </a:t>
              </a:r>
              <a:r>
                <a:rPr lang="ru-RU" sz="13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Мариной Вадимовной </a:t>
              </a:r>
              <a:r>
                <a:rPr lang="ru-RU" sz="13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Крулехт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является </a:t>
              </a:r>
              <a:r>
                <a:rPr lang="ru-RU" sz="13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лесенка трудового процесса.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В зависимости от возраста детей она может быть представлена в виде реальных объектов (цели-результата, инструментов, трудовых действий, выполняемых воспитателем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),</a:t>
              </a:r>
            </a:p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схемы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графической модели,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объемной модели и пр.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77148" y="1331477"/>
              <a:ext cx="4536503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МОДЕЛЬ ТРУДОВОГО ПРЦЕССА</a:t>
              </a:r>
              <a:endPara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 descr="G:\DCIM\101MSDCF\DSC0037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92" t="13017" r="15154" b="13203"/>
            <a:stretch/>
          </p:blipFill>
          <p:spPr bwMode="auto">
            <a:xfrm>
              <a:off x="4716840" y="3185027"/>
              <a:ext cx="4141440" cy="33923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6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1033" y="-33982"/>
            <a:ext cx="9155033" cy="6858000"/>
            <a:chOff x="-11033" y="-33982"/>
            <a:chExt cx="9155033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-11033" y="-33982"/>
              <a:ext cx="9144000" cy="6858000"/>
              <a:chOff x="-11033" y="-33982"/>
              <a:chExt cx="9144000" cy="68580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-11033" y="-33982"/>
                <a:ext cx="9144000" cy="6858000"/>
              </a:xfrm>
              <a:prstGeom prst="rect">
                <a:avLst/>
              </a:prstGeom>
              <a:ln w="38100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107505" y="116632"/>
                <a:ext cx="8928992" cy="6624736"/>
              </a:xfrm>
              <a:prstGeom prst="rect">
                <a:avLst/>
              </a:prstGeom>
              <a:solidFill>
                <a:srgbClr val="DEFFBD"/>
              </a:solidFill>
              <a:ln>
                <a:solidFill>
                  <a:srgbClr val="CC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8" name="Picture 2" descr="http://static6.depositphotos.com/1022214/623/i/950/depositphotos_6230075-Question-marks-background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19" y="247902"/>
              <a:ext cx="8431760" cy="6304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SN850365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1007" y="3929066"/>
              <a:ext cx="3702993" cy="27783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" name="Picture 1" descr="F:\ИЗО\DSC0407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550" y="1000108"/>
              <a:ext cx="3905450" cy="29289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Выноска-облако 13"/>
            <p:cNvSpPr/>
            <p:nvPr/>
          </p:nvSpPr>
          <p:spPr>
            <a:xfrm rot="20470906" flipH="1">
              <a:off x="4200201" y="1219432"/>
              <a:ext cx="1458302" cy="594007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rgbClr val="C00000"/>
                  </a:solidFill>
                </a:rPr>
                <a:t>БУХГАЛТЕР</a:t>
              </a:r>
              <a:endParaRPr lang="ru-RU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Выноска-облако 11"/>
            <p:cNvSpPr/>
            <p:nvPr/>
          </p:nvSpPr>
          <p:spPr>
            <a:xfrm rot="503026" flipH="1">
              <a:off x="4329459" y="2543364"/>
              <a:ext cx="1622721" cy="711682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rgbClr val="C00000"/>
                  </a:solidFill>
                </a:rPr>
                <a:t>ХУДОЖНИК</a:t>
              </a:r>
              <a:endParaRPr lang="ru-RU" sz="1200" b="1" dirty="0">
                <a:solidFill>
                  <a:srgbClr val="C00000"/>
                </a:solidFill>
              </a:endParaRPr>
            </a:p>
          </p:txBody>
        </p:sp>
        <p:pic>
          <p:nvPicPr>
            <p:cNvPr id="5122" name="Picture 2" descr="F:\ИЗО\Фото 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1071546"/>
              <a:ext cx="3803915" cy="28529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146214" y="0"/>
              <a:ext cx="294205" cy="6741367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89CC4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3" name="Picture 3" descr="C:\Users\1\Desktop\Новая папка (2)\DSC0586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3929066"/>
              <a:ext cx="3704651" cy="27783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DSCN4142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32" t="7583" r="8345" b="13218"/>
            <a:stretch/>
          </p:blipFill>
          <p:spPr bwMode="auto">
            <a:xfrm rot="223375">
              <a:off x="3921084" y="3838472"/>
              <a:ext cx="1675652" cy="2009244"/>
            </a:xfrm>
            <a:prstGeom prst="rect">
              <a:avLst/>
            </a:prstGeom>
            <a:noFill/>
            <a:ln w="38100" cmpd="dbl" algn="ctr">
              <a:solidFill>
                <a:srgbClr val="E1E1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3" name="Выноска-облако 12"/>
            <p:cNvSpPr/>
            <p:nvPr/>
          </p:nvSpPr>
          <p:spPr>
            <a:xfrm rot="20773524" flipH="1">
              <a:off x="2502981" y="3265830"/>
              <a:ext cx="1730152" cy="831572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rgbClr val="C00000"/>
                  </a:solidFill>
                </a:rPr>
                <a:t>ВОСПИТАТЕЛЬ</a:t>
              </a:r>
              <a:endParaRPr lang="ru-RU" sz="1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Штриховая стрелка вправо 10"/>
          <p:cNvSpPr/>
          <p:nvPr/>
        </p:nvSpPr>
        <p:spPr>
          <a:xfrm>
            <a:off x="154946" y="-282225"/>
            <a:ext cx="9002999" cy="1521917"/>
          </a:xfrm>
          <a:prstGeom prst="stripedRightArrow">
            <a:avLst>
              <a:gd name="adj1" fmla="val 50000"/>
              <a:gd name="adj2" fmla="val 81190"/>
            </a:avLst>
          </a:prstGeom>
          <a:solidFill>
            <a:srgbClr val="BDF49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107503" y="217123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Среда детского сада способствует ранней профориентации ребенка, что является одной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приоритетных задач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Российского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на современном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этапе.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1033" y="-33982"/>
            <a:ext cx="9168313" cy="6858000"/>
            <a:chOff x="-11033" y="-33982"/>
            <a:chExt cx="9168313" cy="685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-11033" y="-33982"/>
              <a:ext cx="9144000" cy="6858000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7505" y="116632"/>
              <a:ext cx="8928992" cy="6624736"/>
            </a:xfrm>
            <a:prstGeom prst="rect">
              <a:avLst/>
            </a:prstGeom>
            <a:solidFill>
              <a:srgbClr val="DEFFBD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26" name="Picture 2" descr="C:\Users\1\Desktop\Печать\DSC0732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9" t="6094" b="5309"/>
            <a:stretch/>
          </p:blipFill>
          <p:spPr bwMode="auto">
            <a:xfrm>
              <a:off x="5565147" y="121608"/>
              <a:ext cx="3592133" cy="30239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33" y="56758"/>
              <a:ext cx="2756073" cy="4131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7" name="Picture 3" descr="C:\Users\1\Desktop\Печать\DSC0733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9" b="4836"/>
            <a:stretch/>
          </p:blipFill>
          <p:spPr bwMode="auto">
            <a:xfrm>
              <a:off x="2511584" y="116632"/>
              <a:ext cx="3204251" cy="28827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56"/>
            <a:stretch/>
          </p:blipFill>
          <p:spPr>
            <a:xfrm>
              <a:off x="6500826" y="1857363"/>
              <a:ext cx="2643174" cy="38411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Рисунок 14" descr="DSC08647.JPG"/>
            <p:cNvPicPr>
              <a:picLocks noChangeAspect="1"/>
            </p:cNvPicPr>
            <p:nvPr/>
          </p:nvPicPr>
          <p:blipFill rotWithShape="1">
            <a:blip r:embed="rId7" cstate="print"/>
            <a:srcRect t="18616"/>
            <a:stretch/>
          </p:blipFill>
          <p:spPr>
            <a:xfrm rot="21008493">
              <a:off x="100425" y="2934290"/>
              <a:ext cx="2046632" cy="29586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Рисунок 15" descr="DSC08671.JPG"/>
            <p:cNvPicPr>
              <a:picLocks noChangeAspect="1"/>
            </p:cNvPicPr>
            <p:nvPr/>
          </p:nvPicPr>
          <p:blipFill rotWithShape="1">
            <a:blip r:embed="rId8" cstate="print"/>
            <a:srcRect t="11686"/>
            <a:stretch/>
          </p:blipFill>
          <p:spPr>
            <a:xfrm rot="586097">
              <a:off x="4526441" y="2830799"/>
              <a:ext cx="2077412" cy="30247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27" name="Picture 7" descr="C:\Users\1\Desktop\рАЗВИВАЮЩАЯ СРЕДА\DSC01906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40" t="-536" r="12511" b="536"/>
            <a:stretch/>
          </p:blipFill>
          <p:spPr bwMode="auto">
            <a:xfrm>
              <a:off x="2194644" y="2676495"/>
              <a:ext cx="2410366" cy="31142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Скругленный прямоугольник 16"/>
            <p:cNvSpPr/>
            <p:nvPr/>
          </p:nvSpPr>
          <p:spPr>
            <a:xfrm>
              <a:off x="96470" y="5517232"/>
              <a:ext cx="8928993" cy="1224136"/>
            </a:xfrm>
            <a:prstGeom prst="roundRect">
              <a:avLst/>
            </a:prstGeom>
            <a:gradFill flip="none" rotWithShape="1">
              <a:gsLst>
                <a:gs pos="20000">
                  <a:srgbClr val="BDF490"/>
                </a:gs>
                <a:gs pos="50000">
                  <a:srgbClr val="A6D86E">
                    <a:tint val="44500"/>
                    <a:satMod val="160000"/>
                  </a:srgbClr>
                </a:gs>
                <a:gs pos="100000">
                  <a:srgbClr val="A6D86E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Ребенок – неутомимый деятель и великий подражатель. </a:t>
              </a:r>
              <a:endPara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Поэтому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знакомство ребенка с миром профессий мы интегрируем 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доступными и интересными ребенку-дошкольнику видами деятельности. Кроме того, именно в дошкольном детстве 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желания быть «как Мария Павловна», зарождается любовь к профессии воспитателя и другим профессиям детского сада, </a:t>
              </a:r>
              <a:endPara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которые </a:t>
              </a:r>
              <a:r>
                <a: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ребенок наблюдает в своем непосредственном окружении.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1033" y="-33982"/>
            <a:ext cx="9144000" cy="6858000"/>
            <a:chOff x="-11033" y="-33982"/>
            <a:chExt cx="9144000" cy="685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-11033" y="-33982"/>
              <a:ext cx="9144000" cy="6858000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42844" y="142852"/>
              <a:ext cx="8858312" cy="6572296"/>
            </a:xfrm>
            <a:prstGeom prst="rect">
              <a:avLst/>
            </a:prstGeom>
            <a:solidFill>
              <a:srgbClr val="DEFFBD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D:\Значимость, Христенко, Масюк - копия\Значимость, Христенко, Масюк\значимость\доктор  столяр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 rot="282682">
              <a:off x="5444296" y="144311"/>
              <a:ext cx="3609949" cy="23340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K:\ИЗО\DSC0274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10" y="98473"/>
              <a:ext cx="3234450" cy="2425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99" name="Picture 3" descr="F:\ИЗО\Фото-001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9" t="4438" r="27785"/>
            <a:stretch/>
          </p:blipFill>
          <p:spPr bwMode="auto">
            <a:xfrm>
              <a:off x="3315513" y="142852"/>
              <a:ext cx="2173059" cy="23995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C:\Users\1\Desktop\рАЗВИВАЮЩАЯ СРЕДА\DSC0833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1880">
              <a:off x="5420664" y="2542823"/>
              <a:ext cx="3459664" cy="25945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F:\ИЗО\DSC0481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26" y="3555867"/>
              <a:ext cx="4303616" cy="32275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K:\ИЗО\DSC0252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427724">
              <a:off x="1787089" y="2104505"/>
              <a:ext cx="1413081" cy="18842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56" name="Picture 8" descr="K:\ИЗО\DSC03499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lum bright="10000" contrast="10000"/>
            </a:blip>
            <a:srcRect b="7688"/>
            <a:stretch/>
          </p:blipFill>
          <p:spPr bwMode="auto">
            <a:xfrm>
              <a:off x="3288000" y="2419674"/>
              <a:ext cx="2384983" cy="16511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55" name="Picture 7" descr="K:\ИЗО\DSC02831.JPG"/>
            <p:cNvPicPr>
              <a:picLocks noChangeAspect="1" noChangeArrowheads="1"/>
            </p:cNvPicPr>
            <p:nvPr/>
          </p:nvPicPr>
          <p:blipFill>
            <a:blip r:embed="rId9" cstate="print"/>
            <a:srcRect l="10628" t="4030" r="3383" b="5284"/>
            <a:stretch>
              <a:fillRect/>
            </a:stretch>
          </p:blipFill>
          <p:spPr bwMode="auto">
            <a:xfrm rot="20995562">
              <a:off x="291824" y="1942080"/>
              <a:ext cx="1292317" cy="18173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9" name="Picture 2" descr="http://domaromatov.ru/wa-data/public/shop/products/83/42/4283/images/4613/4613.970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1753" t="48273" r="6443" b="8163"/>
          <a:stretch>
            <a:fillRect/>
          </a:stretch>
        </p:blipFill>
        <p:spPr bwMode="auto">
          <a:xfrm rot="665541">
            <a:off x="3968808" y="3932717"/>
            <a:ext cx="6145145" cy="330894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95936" y="5013176"/>
            <a:ext cx="4572000" cy="14927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изостудии знакомим с профессиями</a:t>
            </a:r>
          </a:p>
          <a:p>
            <a:pPr algn="ctr"/>
            <a:r>
              <a:rPr lang="ru-RU" sz="1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художника, дизайнера, стилиста интерьера.</a:t>
            </a:r>
          </a:p>
          <a:p>
            <a:pPr lvl="0"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мастерской ручного труда мальчики делают первые шаги в профессию</a:t>
            </a:r>
            <a:r>
              <a:rPr lang="ru-RU" sz="1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плотника, столяра,    </a:t>
            </a:r>
          </a:p>
          <a:p>
            <a:pPr lvl="0" algn="ctr"/>
            <a:r>
              <a:rPr lang="ru-RU" sz="1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конструктора, изобретателя</a:t>
            </a:r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 algn="ctr"/>
            <a:r>
              <a:rPr lang="ru-RU" sz="1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девочки – </a:t>
            </a:r>
            <a:r>
              <a:rPr lang="ru-RU" sz="1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швеи, модельера, </a:t>
            </a:r>
          </a:p>
          <a:p>
            <a:pPr lvl="0" algn="ctr"/>
            <a:r>
              <a:rPr lang="ru-RU" sz="1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дизайнера одежды и имиджмейкера.</a:t>
            </a:r>
          </a:p>
        </p:txBody>
      </p:sp>
    </p:spTree>
    <p:extLst>
      <p:ext uri="{BB962C8B-B14F-4D97-AF65-F5344CB8AC3E}">
        <p14:creationId xmlns:p14="http://schemas.microsoft.com/office/powerpoint/2010/main" val="39232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1033" y="-33982"/>
            <a:ext cx="9488427" cy="6891982"/>
            <a:chOff x="-11033" y="-33982"/>
            <a:chExt cx="9488427" cy="689198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-11033" y="-33982"/>
              <a:ext cx="9144000" cy="6858000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42844" y="142852"/>
              <a:ext cx="8858312" cy="6500858"/>
            </a:xfrm>
            <a:prstGeom prst="rect">
              <a:avLst/>
            </a:prstGeom>
            <a:solidFill>
              <a:srgbClr val="DEFFBD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pic>
          <p:nvPicPr>
            <p:cNvPr id="5122" name="Picture 2" descr="G:\фото ПДД автогородок\DSC0007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57194">
              <a:off x="5297398" y="185003"/>
              <a:ext cx="3712230" cy="27841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G:\фото ПДД автогородок\DSC0406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1142984"/>
              <a:ext cx="3798848" cy="28491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D:\ФОТО 2016\ФОТО Акция ДОРОГА ЖИЗНИ\Гибдд\DSC0645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8" t="6247" r="6393" b="19535"/>
            <a:stretch/>
          </p:blipFill>
          <p:spPr bwMode="auto">
            <a:xfrm>
              <a:off x="214282" y="4000504"/>
              <a:ext cx="4128762" cy="26337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G:\фото ПДД автогородок\DSC0012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2" y="3929066"/>
              <a:ext cx="3567947" cy="26759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1\Desktop\27.12.2017г фото ПДД открытка Н.г\ПДД 2017 Рисунки\Рисунок 3 00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7574">
              <a:off x="3743809" y="1110662"/>
              <a:ext cx="1656382" cy="22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1\Desktop\27.12.2017г фото ПДД открытка Н.г\ПДД 2017 Рисунки\Рисунок 1 00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887" y="2902728"/>
              <a:ext cx="2289295" cy="166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http://kotygoroshko.com.ua/_dr/5/550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452320" y="3048000"/>
              <a:ext cx="2025074" cy="3810000"/>
            </a:xfrm>
            <a:prstGeom prst="rect">
              <a:avLst/>
            </a:prstGeom>
            <a:noFill/>
          </p:spPr>
        </p:pic>
        <p:grpSp>
          <p:nvGrpSpPr>
            <p:cNvPr id="17" name="Группа 16"/>
            <p:cNvGrpSpPr/>
            <p:nvPr/>
          </p:nvGrpSpPr>
          <p:grpSpPr>
            <a:xfrm>
              <a:off x="362782" y="108921"/>
              <a:ext cx="5361346" cy="1808274"/>
              <a:chOff x="5337561" y="1142429"/>
              <a:chExt cx="6120629" cy="2143140"/>
            </a:xfrm>
          </p:grpSpPr>
          <p:pic>
            <p:nvPicPr>
              <p:cNvPr id="18" name="Picture 6" descr="http://scoolandrian.ucoz.ru/bezopasnost/2017/PDD/bdd-26.jpg"/>
              <p:cNvPicPr>
                <a:picLocks noChangeAspect="1" noChangeArrowheads="1"/>
              </p:cNvPicPr>
              <p:nvPr/>
            </p:nvPicPr>
            <p:blipFill rotWithShape="1">
              <a:blip r:embed="rId11"/>
              <a:srcRect l="1562" t="12500" r="56693" b="10417"/>
              <a:stretch/>
            </p:blipFill>
            <p:spPr bwMode="auto">
              <a:xfrm rot="20655182">
                <a:off x="5337561" y="1142429"/>
                <a:ext cx="1547482" cy="21431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Dot"/>
              </a:ln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6772454" y="1217333"/>
                <a:ext cx="4685736" cy="10578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dashDot"/>
              </a:ln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1300" b="1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Познакомить с профессиями водителя, инспектора дорожно-патрульной службы помогает кабинет ПДД и интерактивные комплексы для обучения дошкольников правилам дорожного движения</a:t>
                </a:r>
                <a:endParaRPr lang="ru-RU" sz="13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6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7078878"/>
            <a:chOff x="0" y="0"/>
            <a:chExt cx="9144000" cy="707887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42844" y="142852"/>
              <a:ext cx="8858312" cy="6572296"/>
            </a:xfrm>
            <a:prstGeom prst="rect">
              <a:avLst/>
            </a:prstGeom>
            <a:solidFill>
              <a:srgbClr val="DEFFBD"/>
            </a:solidFill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pic>
          <p:nvPicPr>
            <p:cNvPr id="13" name="Picture 3" descr="C:\Users\1\Desktop\фото\DSC0035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6398">
              <a:off x="5543458" y="3291911"/>
              <a:ext cx="3484512" cy="2613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C:\Users\1\Desktop\фото\DSC0035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7426" y="838001"/>
              <a:ext cx="3549919" cy="26624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1\Desktop\фото\DSC0035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80648">
              <a:off x="72391" y="3332331"/>
              <a:ext cx="3464877" cy="25986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1\Desktop\фото\IMG_20180320_11403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7" t="3778" r="35484" b="4074"/>
            <a:stretch/>
          </p:blipFill>
          <p:spPr bwMode="auto">
            <a:xfrm>
              <a:off x="3143241" y="3429000"/>
              <a:ext cx="2725350" cy="27245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K:\ИЗО\DSC0595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5784" y="897748"/>
              <a:ext cx="2028787" cy="2705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8" descr="https://images.kz.prom.st/56993906_w640_h640_1597679_1._kv___v._geokon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25414" y="5689350"/>
              <a:ext cx="1389528" cy="1389528"/>
            </a:xfrm>
            <a:prstGeom prst="rect">
              <a:avLst/>
            </a:prstGeom>
            <a:noFill/>
          </p:spPr>
        </p:pic>
        <p:pic>
          <p:nvPicPr>
            <p:cNvPr id="18" name="Picture 4" descr="http://defectologi.ru/wp-content/uploads/2017/08/ac03457256a20888f2a5eda359433078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3509" t="4095" r="7018" b="4677"/>
            <a:stretch>
              <a:fillRect/>
            </a:stretch>
          </p:blipFill>
          <p:spPr bwMode="auto">
            <a:xfrm rot="310416">
              <a:off x="1785918" y="5656161"/>
              <a:ext cx="1571636" cy="1201839"/>
            </a:xfrm>
            <a:prstGeom prst="rect">
              <a:avLst/>
            </a:prstGeom>
            <a:noFill/>
          </p:spPr>
        </p:pic>
        <p:pic>
          <p:nvPicPr>
            <p:cNvPr id="20" name="Picture 8" descr="http://kvak.by/pics/items/00-0000025700-00000257-3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596" y="5811158"/>
              <a:ext cx="1071570" cy="1046842"/>
            </a:xfrm>
            <a:prstGeom prst="rect">
              <a:avLst/>
            </a:prstGeom>
            <a:noFill/>
          </p:spPr>
        </p:pic>
        <p:pic>
          <p:nvPicPr>
            <p:cNvPr id="22" name="Picture 12" descr="https://mivex.ru/image/cache/catalog/data/64253-640x640.jpg"/>
            <p:cNvPicPr>
              <a:picLocks noChangeAspect="1" noChangeArrowheads="1"/>
            </p:cNvPicPr>
            <p:nvPr/>
          </p:nvPicPr>
          <p:blipFill>
            <a:blip r:embed="rId10" cstate="print"/>
            <a:srcRect t="15234" b="16796"/>
            <a:stretch>
              <a:fillRect/>
            </a:stretch>
          </p:blipFill>
          <p:spPr bwMode="auto">
            <a:xfrm rot="364163">
              <a:off x="5694375" y="5788999"/>
              <a:ext cx="1275422" cy="866894"/>
            </a:xfrm>
            <a:prstGeom prst="rect">
              <a:avLst/>
            </a:prstGeom>
            <a:noFill/>
          </p:spPr>
        </p:pic>
        <p:pic>
          <p:nvPicPr>
            <p:cNvPr id="6146" name="Picture 2" descr="F:\ИЗО\DSC00262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844675"/>
              <a:ext cx="3493052" cy="2619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://www.xn--c1ajbh3aoaed0c.xn--p1ai/image/cache/catalog/%D0%92%D0%BE%D1%81%D0%BA%D0%BE%D0%B1%D0%BE%D0%B2%D0%B8%D1%87/d3d90789-ed0c-43dc-83ce-dd6cc3d49d08-800x800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0" y="142852"/>
              <a:ext cx="1452594" cy="1262018"/>
            </a:xfrm>
            <a:prstGeom prst="rect">
              <a:avLst/>
            </a:prstGeom>
            <a:noFill/>
          </p:spPr>
        </p:pic>
        <p:pic>
          <p:nvPicPr>
            <p:cNvPr id="5122" name="Picture 2" descr="http://topgiper.ru/images/detailed/268/1223143-0.jpg"/>
            <p:cNvPicPr>
              <a:picLocks noChangeAspect="1" noChangeArrowheads="1"/>
            </p:cNvPicPr>
            <p:nvPr/>
          </p:nvPicPr>
          <p:blipFill>
            <a:blip r:embed="rId13" cstate="print"/>
            <a:srcRect l="18214" t="7500" r="18571" b="11071"/>
            <a:stretch>
              <a:fillRect/>
            </a:stretch>
          </p:blipFill>
          <p:spPr bwMode="auto">
            <a:xfrm rot="637385">
              <a:off x="7935939" y="5868856"/>
              <a:ext cx="711143" cy="916048"/>
            </a:xfrm>
            <a:prstGeom prst="rect">
              <a:avLst/>
            </a:prstGeom>
            <a:noFill/>
          </p:spPr>
        </p:pic>
        <p:pic>
          <p:nvPicPr>
            <p:cNvPr id="5124" name="Picture 4" descr="http://www.v3toys.ru/kiwi-public-data/Kiwi_Img/576252b6e0357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20521874">
              <a:off x="7339205" y="5727622"/>
              <a:ext cx="649209" cy="989648"/>
            </a:xfrm>
            <a:prstGeom prst="rect">
              <a:avLst/>
            </a:prstGeom>
            <a:noFill/>
          </p:spPr>
        </p:pic>
        <p:sp>
          <p:nvSpPr>
            <p:cNvPr id="24" name="Волна 23"/>
            <p:cNvSpPr/>
            <p:nvPr/>
          </p:nvSpPr>
          <p:spPr>
            <a:xfrm>
              <a:off x="1214414" y="0"/>
              <a:ext cx="6715172" cy="1142984"/>
            </a:xfrm>
            <a:prstGeom prst="wave">
              <a:avLst>
                <a:gd name="adj1" fmla="val 12500"/>
                <a:gd name="adj2" fmla="val 0"/>
              </a:avLst>
            </a:prstGeom>
            <a:ln>
              <a:solidFill>
                <a:srgbClr val="008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lvl="0" indent="-28575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 кабинете развивающих игр и детской библиотеке, в которую дети попадают по</a:t>
              </a:r>
            </a:p>
            <a:p>
              <a:pPr marL="285750" lvl="0" indent="-285750" algn="ctr"/>
              <a:r>
                <a:rPr lang="ru-RU" sz="13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«Дороге в фиолетовый лес»,  дети получают знания о профессии </a:t>
              </a:r>
              <a:r>
                <a:rPr lang="ru-RU" sz="13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библиотекаря,  учителя, писателя, разработчика детских игр, оформителя детской книги.</a:t>
              </a:r>
              <a:endParaRPr lang="ru-RU" sz="1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2" name="Picture 4" descr="http://www.zodiak-kniga.ru/pics/catalogtops/34image.gif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7439022" y="0"/>
              <a:ext cx="1704978" cy="165408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450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rgbClr val="DEFFBD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4" name="Picture 3" descr="D:\Значимость, Христенко, Масюк - копия\Христенко, Осознание личностной и социальной значимости, 1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r="17265" b="5845"/>
          <a:stretch/>
        </p:blipFill>
        <p:spPr bwMode="auto">
          <a:xfrm rot="540478">
            <a:off x="5903766" y="1489057"/>
            <a:ext cx="3103277" cy="2431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1\Desktop\рАЗВИВАЮЩАЯ СРЕДА\DSC097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t="3137" r="8519" b="10849"/>
          <a:stretch/>
        </p:blipFill>
        <p:spPr bwMode="auto">
          <a:xfrm rot="21218020">
            <a:off x="172658" y="3478233"/>
            <a:ext cx="2481805" cy="3252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Значимость, Христенко, Масюк - копия\Значимость, Христенко, Масюк\значимость\выставка подело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r="167" b="5400"/>
          <a:stretch/>
        </p:blipFill>
        <p:spPr bwMode="auto">
          <a:xfrm rot="21327852">
            <a:off x="-1953" y="1445492"/>
            <a:ext cx="2834839" cy="1805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ИЗО\DSC02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25" y="1338481"/>
            <a:ext cx="3500462" cy="2625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1\Desktop\рАЗВИВАЮЩАЯ СРЕДА\DSC097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4692" r="7109" b="6242"/>
          <a:stretch/>
        </p:blipFill>
        <p:spPr bwMode="auto">
          <a:xfrm rot="297316">
            <a:off x="5875258" y="4314756"/>
            <a:ext cx="3143240" cy="2380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:\рАЗВИВАЮЩАЯ СРЕДА\DSC083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2125" y="3937522"/>
            <a:ext cx="3517230" cy="263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Горизонтальный свиток 17"/>
          <p:cNvSpPr/>
          <p:nvPr/>
        </p:nvSpPr>
        <p:spPr>
          <a:xfrm>
            <a:off x="146644" y="-105504"/>
            <a:ext cx="8858312" cy="1656184"/>
          </a:xfrm>
          <a:prstGeom prst="horizontalScroll">
            <a:avLst/>
          </a:prstGeom>
          <a:gradFill>
            <a:gsLst>
              <a:gs pos="0">
                <a:srgbClr val="CCFF99">
                  <a:alpha val="97000"/>
                </a:srgbClr>
              </a:gs>
              <a:gs pos="92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3726" y="76257"/>
            <a:ext cx="864403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Компоненты среды, мероприятия, направленные на знакомство с миром профессий, целостно включены </a:t>
            </a:r>
          </a:p>
          <a:p>
            <a:pPr lvl="0"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яркие события в жизни детей в детском саду. Например, во время ежегодного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«Фестиваля Успеха» 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проводится дефиле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«Профессии нашего города», 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выставки детских творческих работ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«Профессии моих родителей»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выставка – презентация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«Трудовая слава наших семей»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выставка детских изобретений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«Изобретай-ка»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ctr"/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23 февраля приурочена выставка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«Есть такая профессия – Родину защищать»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 к празднику мам – </a:t>
            </a:r>
          </a:p>
          <a:p>
            <a:pPr lvl="0"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«Мамы разные нужны – мамы всякие важны».</a:t>
            </a:r>
            <a:endParaRPr lang="ru-RU" sz="1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1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593</Words>
  <Application>Microsoft Office PowerPoint</Application>
  <PresentationFormat>Экран (4:3)</PresentationFormat>
  <Paragraphs>78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107</cp:revision>
  <dcterms:created xsi:type="dcterms:W3CDTF">2018-03-19T04:07:55Z</dcterms:created>
  <dcterms:modified xsi:type="dcterms:W3CDTF">2018-05-16T07:57:03Z</dcterms:modified>
</cp:coreProperties>
</file>