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3" r:id="rId8"/>
    <p:sldId id="262" r:id="rId9"/>
    <p:sldId id="264" r:id="rId10"/>
    <p:sldId id="268" r:id="rId11"/>
    <p:sldId id="269"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73EA0F9-36FE-4B7A-BCAB-95528A07E333}" type="datetimeFigureOut">
              <a:rPr lang="ru-RU" smtClean="0"/>
              <a:pPr/>
              <a:t>29.04.2019</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2A9CA60-36E3-45B4-BE71-3234E8472AB5}"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A9CA60-36E3-45B4-BE71-3234E8472AB5}"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7" name="Slide Number Placeholder 6"/>
          <p:cNvSpPr>
            <a:spLocks noGrp="1"/>
          </p:cNvSpPr>
          <p:nvPr>
            <p:ph type="sldNum" sz="quarter" idx="12"/>
          </p:nvPr>
        </p:nvSpPr>
        <p:spPr/>
        <p:txBody>
          <a:bodyPr/>
          <a:lstStyle/>
          <a:p>
            <a:fld id="{D2A9CA60-36E3-45B4-BE71-3234E8472AB5}"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3EA0F9-36FE-4B7A-BCAB-95528A07E333}" type="datetimeFigureOut">
              <a:rPr lang="ru-RU" smtClean="0"/>
              <a:pPr/>
              <a:t>29.04.2019</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D2A9CA60-36E3-45B4-BE71-3234E8472AB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73EA0F9-36FE-4B7A-BCAB-95528A07E333}" type="datetimeFigureOut">
              <a:rPr lang="ru-RU" smtClean="0"/>
              <a:pPr/>
              <a:t>29.04.2019</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2A9CA60-36E3-45B4-BE71-3234E8472AB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4877" y="2500306"/>
            <a:ext cx="3331844" cy="1910330"/>
          </a:xfrm>
        </p:spPr>
        <p:txBody>
          <a:bodyPr>
            <a:normAutofit fontScale="90000"/>
          </a:bodyPr>
          <a:lstStyle/>
          <a:p>
            <a:r>
              <a:rPr lang="ru-RU" b="1" dirty="0" smtClean="0">
                <a:latin typeface="Times New Roman" pitchFamily="18" charset="0"/>
                <a:cs typeface="Times New Roman" pitchFamily="18" charset="0"/>
              </a:rPr>
              <a:t>Технология саморазвития Марии </a:t>
            </a:r>
            <a:r>
              <a:rPr lang="ru-RU" b="1" dirty="0" err="1" smtClean="0">
                <a:latin typeface="Times New Roman" pitchFamily="18" charset="0"/>
                <a:cs typeface="Times New Roman" pitchFamily="18" charset="0"/>
              </a:rPr>
              <a:t>Монтессори</a:t>
            </a:r>
            <a:endParaRPr lang="ru-RU" b="1" dirty="0">
              <a:latin typeface="Times New Roman" pitchFamily="18" charset="0"/>
              <a:cs typeface="Times New Roman" pitchFamily="18" charset="0"/>
            </a:endParaRPr>
          </a:p>
        </p:txBody>
      </p:sp>
      <p:sp>
        <p:nvSpPr>
          <p:cNvPr id="4" name="Прямоугольник 3"/>
          <p:cNvSpPr/>
          <p:nvPr/>
        </p:nvSpPr>
        <p:spPr>
          <a:xfrm>
            <a:off x="285720" y="692696"/>
            <a:ext cx="8415567" cy="1569660"/>
          </a:xfrm>
          <a:prstGeom prst="rect">
            <a:avLst/>
          </a:prstGeom>
          <a:ln>
            <a:noFill/>
          </a:ln>
          <a:effectLst/>
          <a:scene3d>
            <a:camera prst="orthographicFront">
              <a:rot lat="0" lon="0" rev="0"/>
            </a:camera>
            <a:lightRig rig="balanced" dir="t">
              <a:rot lat="0" lon="0" rev="8700000"/>
            </a:lightRig>
          </a:scene3d>
          <a:sp3d/>
        </p:spPr>
        <p:txBody>
          <a:bodyPr wrap="square">
            <a:spAutoFit/>
          </a:bodyPr>
          <a:lstStyle/>
          <a:p>
            <a:r>
              <a:rPr lang="ru-RU" sz="2400" b="1" i="1" dirty="0">
                <a:solidFill>
                  <a:schemeClr val="accent1">
                    <a:lumMod val="50000"/>
                  </a:schemeClr>
                </a:solidFill>
                <a:latin typeface="Times New Roman" pitchFamily="18" charset="0"/>
                <a:cs typeface="Times New Roman" pitchFamily="18" charset="0"/>
              </a:rPr>
              <a:t>Современные педагогические </a:t>
            </a:r>
            <a:endParaRPr lang="ru-RU" sz="2400" b="1" i="1" dirty="0" smtClean="0">
              <a:solidFill>
                <a:schemeClr val="accent1">
                  <a:lumMod val="50000"/>
                </a:schemeClr>
              </a:solidFill>
              <a:latin typeface="Times New Roman" pitchFamily="18" charset="0"/>
              <a:cs typeface="Times New Roman" pitchFamily="18" charset="0"/>
            </a:endParaRPr>
          </a:p>
          <a:p>
            <a:r>
              <a:rPr lang="ru-RU" sz="2400" b="1" i="1" dirty="0" smtClean="0">
                <a:solidFill>
                  <a:schemeClr val="accent1">
                    <a:lumMod val="50000"/>
                  </a:schemeClr>
                </a:solidFill>
                <a:latin typeface="Times New Roman" pitchFamily="18" charset="0"/>
                <a:cs typeface="Times New Roman" pitchFamily="18" charset="0"/>
              </a:rPr>
              <a:t>технологии </a:t>
            </a:r>
            <a:r>
              <a:rPr lang="ru-RU" sz="2400" b="1" i="1" dirty="0">
                <a:solidFill>
                  <a:schemeClr val="accent1">
                    <a:lumMod val="50000"/>
                  </a:schemeClr>
                </a:solidFill>
                <a:latin typeface="Times New Roman" pitchFamily="18" charset="0"/>
                <a:cs typeface="Times New Roman" pitchFamily="18" charset="0"/>
              </a:rPr>
              <a:t>в работе </a:t>
            </a:r>
            <a:endParaRPr lang="ru-RU" sz="2400" b="1" i="1" dirty="0" smtClean="0">
              <a:solidFill>
                <a:schemeClr val="accent1">
                  <a:lumMod val="50000"/>
                </a:schemeClr>
              </a:solidFill>
              <a:latin typeface="Times New Roman" pitchFamily="18" charset="0"/>
              <a:cs typeface="Times New Roman" pitchFamily="18" charset="0"/>
            </a:endParaRPr>
          </a:p>
          <a:p>
            <a:r>
              <a:rPr lang="ru-RU" sz="2400" b="1" i="1" dirty="0" smtClean="0">
                <a:solidFill>
                  <a:schemeClr val="accent1">
                    <a:lumMod val="50000"/>
                  </a:schemeClr>
                </a:solidFill>
                <a:latin typeface="Times New Roman" pitchFamily="18" charset="0"/>
                <a:cs typeface="Times New Roman" pitchFamily="18" charset="0"/>
              </a:rPr>
              <a:t>с </a:t>
            </a:r>
            <a:r>
              <a:rPr lang="ru-RU" sz="2400" b="1" i="1" dirty="0">
                <a:solidFill>
                  <a:schemeClr val="accent1">
                    <a:lumMod val="50000"/>
                  </a:schemeClr>
                </a:solidFill>
                <a:latin typeface="Times New Roman" pitchFamily="18" charset="0"/>
                <a:cs typeface="Times New Roman" pitchFamily="18" charset="0"/>
              </a:rPr>
              <a:t>дошкольниками</a:t>
            </a:r>
          </a:p>
          <a:p>
            <a:r>
              <a:rPr lang="ru-RU" sz="2400" b="1" i="1" dirty="0">
                <a:solidFill>
                  <a:schemeClr val="accent1">
                    <a:lumMod val="50000"/>
                  </a:schemeClr>
                </a:solidFill>
                <a:latin typeface="Times New Roman" pitchFamily="18" charset="0"/>
                <a:cs typeface="Times New Roman" pitchFamily="18" charset="0"/>
              </a:rPr>
              <a:t> </a:t>
            </a:r>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93476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040" y="620689"/>
            <a:ext cx="3744416" cy="5904655"/>
          </a:xfrm>
          <a:prstGeom prst="rect">
            <a:avLst/>
          </a:prstGeom>
        </p:spPr>
        <p:txBody>
          <a:bodyPr wrap="square">
            <a:spAutoFit/>
          </a:bodyPr>
          <a:lstStyle/>
          <a:p>
            <a:r>
              <a:rPr lang="ru-RU" dirty="0"/>
              <a:t>В разное время известные люди были учениками по системе Монтессори:</a:t>
            </a:r>
          </a:p>
          <a:p>
            <a:pPr marL="285750" lvl="0" indent="-285750">
              <a:buFont typeface="Arial" panose="020B0604020202020204" pitchFamily="34" charset="0"/>
              <a:buChar char="•"/>
            </a:pPr>
            <a:r>
              <a:rPr lang="ru-RU" dirty="0"/>
              <a:t>Ларри Пейдж и Сергей </a:t>
            </a:r>
            <a:r>
              <a:rPr lang="ru-RU" dirty="0" err="1"/>
              <a:t>Брин</a:t>
            </a:r>
            <a:r>
              <a:rPr lang="ru-RU" dirty="0"/>
              <a:t> — основатели </a:t>
            </a:r>
            <a:r>
              <a:rPr lang="ru-RU" dirty="0" err="1"/>
              <a:t>Google</a:t>
            </a:r>
            <a:r>
              <a:rPr lang="ru-RU" dirty="0"/>
              <a:t>;</a:t>
            </a:r>
          </a:p>
          <a:p>
            <a:pPr marL="285750" lvl="0" indent="-285750">
              <a:buFont typeface="Arial" panose="020B0604020202020204" pitchFamily="34" charset="0"/>
              <a:buChar char="•"/>
            </a:pPr>
            <a:r>
              <a:rPr lang="ru-RU" dirty="0"/>
              <a:t>Джеффри </a:t>
            </a:r>
            <a:r>
              <a:rPr lang="ru-RU" dirty="0" err="1"/>
              <a:t>Безос</a:t>
            </a:r>
            <a:r>
              <a:rPr lang="ru-RU" dirty="0"/>
              <a:t> — основатель Amazon.com;</a:t>
            </a:r>
          </a:p>
          <a:p>
            <a:pPr marL="285750" lvl="0" indent="-285750">
              <a:buFont typeface="Arial" panose="020B0604020202020204" pitchFamily="34" charset="0"/>
              <a:buChar char="•"/>
            </a:pPr>
            <a:r>
              <a:rPr lang="ru-RU" dirty="0"/>
              <a:t>Джимми </a:t>
            </a:r>
            <a:r>
              <a:rPr lang="ru-RU" dirty="0" err="1"/>
              <a:t>Уэйлс</a:t>
            </a:r>
            <a:r>
              <a:rPr lang="ru-RU" dirty="0"/>
              <a:t> — основатель </a:t>
            </a:r>
            <a:r>
              <a:rPr lang="ru-RU" dirty="0" err="1"/>
              <a:t>Wikipedia</a:t>
            </a:r>
            <a:r>
              <a:rPr lang="ru-RU" dirty="0"/>
              <a:t>;</a:t>
            </a:r>
          </a:p>
          <a:p>
            <a:pPr marL="285750" lvl="0" indent="-285750">
              <a:buFont typeface="Arial" panose="020B0604020202020204" pitchFamily="34" charset="0"/>
              <a:buChar char="•"/>
            </a:pPr>
            <a:r>
              <a:rPr lang="ru-RU" dirty="0"/>
              <a:t>Джордж Клуни — актер;</a:t>
            </a:r>
          </a:p>
          <a:p>
            <a:pPr marL="285750" lvl="0" indent="-285750">
              <a:buFont typeface="Arial" panose="020B0604020202020204" pitchFamily="34" charset="0"/>
              <a:buChar char="•"/>
            </a:pPr>
            <a:r>
              <a:rPr lang="ru-RU" dirty="0"/>
              <a:t>Габриэль Гарсия Маркес — Нобелевский лауреат по литературе;</a:t>
            </a:r>
          </a:p>
          <a:p>
            <a:pPr marL="285750" lvl="0" indent="-285750">
              <a:buFont typeface="Arial" panose="020B0604020202020204" pitchFamily="34" charset="0"/>
              <a:buChar char="•"/>
            </a:pPr>
            <a:r>
              <a:rPr lang="ru-RU" dirty="0"/>
              <a:t>Принц Уильям и принц Гарри из английского королевства.</a:t>
            </a:r>
          </a:p>
          <a:p>
            <a:r>
              <a:rPr lang="ru-RU" dirty="0"/>
              <a:t>Сейчас новое поколение детей учится по системе </a:t>
            </a:r>
            <a:r>
              <a:rPr lang="ru-RU" dirty="0" err="1"/>
              <a:t>Монтессори</a:t>
            </a:r>
            <a:r>
              <a:rPr lang="ru-RU" dirty="0"/>
              <a:t>, и, кто знает, сколько известных личностей вырастет.</a:t>
            </a:r>
          </a:p>
        </p:txBody>
      </p:sp>
      <p:pic>
        <p:nvPicPr>
          <p:cNvPr id="1026" name="Picture 2" descr="http://gyujtoforras.hu/wp-content/uploads/2013/09/1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86" y="620689"/>
            <a:ext cx="3619501"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tdata.ru/u23/photo2830/20228330405-0/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205526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8407" y="3573016"/>
            <a:ext cx="2274909" cy="2829418"/>
          </a:xfrm>
          <a:prstGeom prst="rect">
            <a:avLst/>
          </a:prstGeom>
        </p:spPr>
      </p:pic>
    </p:spTree>
    <p:extLst>
      <p:ext uri="{BB962C8B-B14F-4D97-AF65-F5344CB8AC3E}">
        <p14:creationId xmlns:p14="http://schemas.microsoft.com/office/powerpoint/2010/main" val="5449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861" y="620688"/>
            <a:ext cx="8136904" cy="4678204"/>
          </a:xfrm>
          <a:prstGeom prst="rect">
            <a:avLst/>
          </a:prstGeom>
        </p:spPr>
        <p:txBody>
          <a:bodyPr wrap="square">
            <a:spAutoFit/>
          </a:bodyPr>
          <a:lstStyle/>
          <a:p>
            <a:endParaRPr lang="ru-RU" u="sng" dirty="0" smtClean="0">
              <a:effectLst>
                <a:outerShdw blurRad="38100" dist="38100" dir="2700000" algn="tl">
                  <a:srgbClr val="000000">
                    <a:alpha val="43137"/>
                  </a:srgbClr>
                </a:outerShdw>
              </a:effectLst>
            </a:endParaRPr>
          </a:p>
          <a:p>
            <a:pPr algn="just"/>
            <a:r>
              <a:rPr lang="ru-RU" sz="2800" dirty="0" smtClean="0">
                <a:latin typeface="Times New Roman" pitchFamily="18" charset="0"/>
                <a:cs typeface="Times New Roman" pitchFamily="18" charset="0"/>
              </a:rPr>
              <a:t>Таким </a:t>
            </a:r>
            <a:r>
              <a:rPr lang="ru-RU" sz="2800" dirty="0">
                <a:latin typeface="Times New Roman" pitchFamily="18" charset="0"/>
                <a:cs typeface="Times New Roman" pitchFamily="18" charset="0"/>
              </a:rPr>
              <a:t>образом, </a:t>
            </a:r>
            <a:r>
              <a:rPr lang="ru-RU" sz="2800" dirty="0" smtClean="0">
                <a:latin typeface="Times New Roman" pitchFamily="18" charset="0"/>
                <a:cs typeface="Times New Roman" pitchFamily="18" charset="0"/>
              </a:rPr>
              <a:t>методика </a:t>
            </a:r>
            <a:r>
              <a:rPr lang="ru-RU" sz="2800" dirty="0">
                <a:latin typeface="Times New Roman" pitchFamily="18" charset="0"/>
                <a:cs typeface="Times New Roman" pitchFamily="18" charset="0"/>
              </a:rPr>
              <a:t>М. </a:t>
            </a:r>
            <a:r>
              <a:rPr lang="ru-RU" sz="2800" dirty="0" err="1">
                <a:latin typeface="Times New Roman" pitchFamily="18" charset="0"/>
                <a:cs typeface="Times New Roman" pitchFamily="18" charset="0"/>
              </a:rPr>
              <a:t>Монтессори</a:t>
            </a:r>
            <a:r>
              <a:rPr lang="ru-RU" sz="2800" dirty="0">
                <a:latin typeface="Times New Roman" pitchFamily="18" charset="0"/>
                <a:cs typeface="Times New Roman" pitchFamily="18" charset="0"/>
              </a:rPr>
              <a:t> </a:t>
            </a:r>
            <a:r>
              <a:rPr lang="ru-RU" sz="2800" b="1" i="1" dirty="0">
                <a:solidFill>
                  <a:srgbClr val="C00000"/>
                </a:solidFill>
                <a:latin typeface="Times New Roman" pitchFamily="18" charset="0"/>
                <a:cs typeface="Times New Roman" pitchFamily="18" charset="0"/>
              </a:rPr>
              <a:t>развивает интеллект, мощную логику, аналитические способности, учит самостоятельно искать ответы на свои вопросы, мотивирует к учебе. </a:t>
            </a:r>
            <a:r>
              <a:rPr lang="ru-RU" sz="2800" dirty="0" smtClean="0">
                <a:latin typeface="Times New Roman" pitchFamily="18" charset="0"/>
                <a:cs typeface="Times New Roman" pitchFamily="18" charset="0"/>
              </a:rPr>
              <a:t>Эта </a:t>
            </a:r>
            <a:r>
              <a:rPr lang="ru-RU" sz="2800" dirty="0">
                <a:latin typeface="Times New Roman" pitchFamily="18" charset="0"/>
                <a:cs typeface="Times New Roman" pitchFamily="18" charset="0"/>
              </a:rPr>
              <a:t>методика до сих пор популярна, она богата частными идеями, которые используются сегодня во многих других локальных технологиях и частных методиках. Эти идеи очень интересны мне, как маме и педагогу дошкольного образования.</a:t>
            </a:r>
          </a:p>
        </p:txBody>
      </p:sp>
    </p:spTree>
    <p:extLst>
      <p:ext uri="{BB962C8B-B14F-4D97-AF65-F5344CB8AC3E}">
        <p14:creationId xmlns:p14="http://schemas.microsoft.com/office/powerpoint/2010/main" val="64305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645" y="1857365"/>
            <a:ext cx="6637468" cy="1500197"/>
          </a:xfrm>
          <a:effectLst>
            <a:reflection blurRad="6350" stA="50000" endA="295" endPos="92000" dist="101600" dir="5400000" sy="-100000" algn="bl" rotWithShape="0"/>
          </a:effectLst>
        </p:spPr>
        <p:txBody>
          <a:bodyPr/>
          <a:lstStyle/>
          <a:p>
            <a:r>
              <a:rPr lang="ru-RU" b="1" dirty="0" smtClean="0">
                <a:solidFill>
                  <a:schemeClr val="bg2">
                    <a:lumMod val="50000"/>
                  </a:schemeClr>
                </a:solidFill>
              </a:rPr>
              <a:t>Благодарю за внимание!</a:t>
            </a:r>
            <a:endParaRPr lang="ru-RU" b="1" dirty="0">
              <a:solidFill>
                <a:schemeClr val="bg2">
                  <a:lumMod val="50000"/>
                </a:schemeClr>
              </a:solidFill>
            </a:endParaRPr>
          </a:p>
        </p:txBody>
      </p:sp>
    </p:spTree>
    <p:extLst>
      <p:ext uri="{BB962C8B-B14F-4D97-AF65-F5344CB8AC3E}">
        <p14:creationId xmlns:p14="http://schemas.microsoft.com/office/powerpoint/2010/main" val="106762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2540000" cy="3530600"/>
          </a:xfrm>
          <a:prstGeom prst="rect">
            <a:avLst/>
          </a:prstGeom>
        </p:spPr>
      </p:pic>
      <p:sp>
        <p:nvSpPr>
          <p:cNvPr id="3" name="Прямоугольник 2"/>
          <p:cNvSpPr/>
          <p:nvPr/>
        </p:nvSpPr>
        <p:spPr>
          <a:xfrm>
            <a:off x="3203848" y="692696"/>
            <a:ext cx="4572000" cy="923330"/>
          </a:xfrm>
          <a:prstGeom prst="rect">
            <a:avLst/>
          </a:prstGeom>
        </p:spPr>
        <p:txBody>
          <a:bodyPr>
            <a:spAutoFit/>
          </a:bodyPr>
          <a:lstStyle/>
          <a:p>
            <a:r>
              <a:rPr lang="ru-RU" dirty="0"/>
              <a:t>Мария </a:t>
            </a:r>
            <a:r>
              <a:rPr lang="ru-RU" dirty="0" err="1"/>
              <a:t>Монтессори</a:t>
            </a:r>
            <a:r>
              <a:rPr lang="ru-RU" dirty="0"/>
              <a:t> (</a:t>
            </a:r>
            <a:r>
              <a:rPr lang="ru-RU" dirty="0" err="1"/>
              <a:t>Maria</a:t>
            </a:r>
            <a:r>
              <a:rPr lang="ru-RU" dirty="0"/>
              <a:t> </a:t>
            </a:r>
            <a:r>
              <a:rPr lang="ru-RU" dirty="0" err="1"/>
              <a:t>Montessori</a:t>
            </a:r>
            <a:r>
              <a:rPr lang="ru-RU" dirty="0"/>
              <a:t>, 1870-1952) - выдающийся итальянский педагог-психолог. </a:t>
            </a:r>
          </a:p>
        </p:txBody>
      </p:sp>
      <p:sp>
        <p:nvSpPr>
          <p:cNvPr id="4" name="Прямоугольник 3"/>
          <p:cNvSpPr/>
          <p:nvPr/>
        </p:nvSpPr>
        <p:spPr>
          <a:xfrm>
            <a:off x="3203848" y="1616027"/>
            <a:ext cx="5616624" cy="2862322"/>
          </a:xfrm>
          <a:prstGeom prst="rect">
            <a:avLst/>
          </a:prstGeom>
        </p:spPr>
        <p:txBody>
          <a:bodyPr wrap="square">
            <a:spAutoFit/>
          </a:bodyPr>
          <a:lstStyle/>
          <a:p>
            <a:r>
              <a:rPr lang="ru-RU" dirty="0"/>
              <a:t>Родилась в Италии 31 августа 1870 году  в городе </a:t>
            </a:r>
            <a:r>
              <a:rPr lang="ru-RU" dirty="0" err="1"/>
              <a:t>Кьяровалле</a:t>
            </a:r>
            <a:r>
              <a:rPr lang="ru-RU" dirty="0"/>
              <a:t>. Отец — важный чиновник — противился учебе дочери, а мать всегда поддерживала стремление Марии к образованию.</a:t>
            </a:r>
          </a:p>
          <a:p>
            <a:r>
              <a:rPr lang="ru-RU" dirty="0"/>
              <a:t>Девочка была одаренной, училась легко, особенно любила математику. 12-летняя Мария поступила в мужскую техническую школу, сломав все стереотипы, и закончила ее с блеском.</a:t>
            </a:r>
          </a:p>
        </p:txBody>
      </p:sp>
      <p:sp>
        <p:nvSpPr>
          <p:cNvPr id="5" name="Прямоугольник 4"/>
          <p:cNvSpPr/>
          <p:nvPr/>
        </p:nvSpPr>
        <p:spPr>
          <a:xfrm>
            <a:off x="683568" y="4372535"/>
            <a:ext cx="7992888" cy="1200329"/>
          </a:xfrm>
          <a:prstGeom prst="rect">
            <a:avLst/>
          </a:prstGeom>
        </p:spPr>
        <p:txBody>
          <a:bodyPr wrap="square">
            <a:spAutoFit/>
          </a:bodyPr>
          <a:lstStyle/>
          <a:p>
            <a:r>
              <a:rPr lang="ru-RU" dirty="0"/>
              <a:t>Студенткой девушка начала подрабатывать в больнице при университете. Здесь состоялось ее первая встреча с особыми детьми. В эти годы у нее зародилась идея методики, основанная на применении развивающей среды.</a:t>
            </a:r>
          </a:p>
        </p:txBody>
      </p:sp>
      <p:sp>
        <p:nvSpPr>
          <p:cNvPr id="6" name="Прямоугольник 5"/>
          <p:cNvSpPr/>
          <p:nvPr/>
        </p:nvSpPr>
        <p:spPr>
          <a:xfrm>
            <a:off x="539552" y="5537868"/>
            <a:ext cx="8208912" cy="923330"/>
          </a:xfrm>
          <a:prstGeom prst="rect">
            <a:avLst/>
          </a:prstGeom>
        </p:spPr>
        <p:txBody>
          <a:bodyPr wrap="square">
            <a:spAutoFit/>
          </a:bodyPr>
          <a:lstStyle/>
          <a:p>
            <a:r>
              <a:rPr lang="ru-RU" dirty="0"/>
              <a:t>Мария продолжала свое дело до последних дней, живя в Голландии. В 1950 </a:t>
            </a:r>
            <a:r>
              <a:rPr lang="ru-RU" dirty="0" smtClean="0"/>
              <a:t>г. стала </a:t>
            </a:r>
            <a:r>
              <a:rPr lang="ru-RU" dirty="0"/>
              <a:t>профессором Амстердамского университета. Здесь же скончалась в 1952 г.</a:t>
            </a:r>
          </a:p>
        </p:txBody>
      </p:sp>
    </p:spTree>
    <p:extLst>
      <p:ext uri="{BB962C8B-B14F-4D97-AF65-F5344CB8AC3E}">
        <p14:creationId xmlns:p14="http://schemas.microsoft.com/office/powerpoint/2010/main" val="3322893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80928"/>
            <a:ext cx="4845635" cy="3785652"/>
          </a:xfrm>
          <a:prstGeom prst="rect">
            <a:avLst/>
          </a:prstGeom>
        </p:spPr>
      </p:pic>
      <p:sp>
        <p:nvSpPr>
          <p:cNvPr id="3" name="Прямоугольник 2"/>
          <p:cNvSpPr/>
          <p:nvPr/>
        </p:nvSpPr>
        <p:spPr>
          <a:xfrm>
            <a:off x="467544" y="594554"/>
            <a:ext cx="8208912" cy="1754326"/>
          </a:xfrm>
          <a:prstGeom prst="rect">
            <a:avLst/>
          </a:prstGeom>
        </p:spPr>
        <p:txBody>
          <a:bodyPr wrap="square">
            <a:spAutoFit/>
          </a:bodyPr>
          <a:lstStyle/>
          <a:p>
            <a:r>
              <a:rPr lang="ru-RU" dirty="0"/>
              <a:t>Сначала Мария </a:t>
            </a:r>
            <a:r>
              <a:rPr lang="ru-RU" dirty="0" err="1"/>
              <a:t>Монтессори</a:t>
            </a:r>
            <a:r>
              <a:rPr lang="ru-RU" dirty="0"/>
              <a:t> начала применять свою педагогику для особых детей, детей с задержкой развития психики и сложной адаптацией к внешнему миру.</a:t>
            </a:r>
          </a:p>
          <a:p>
            <a:r>
              <a:rPr lang="ru-RU" dirty="0"/>
              <a:t>При работе с ними Мария создавала особую среду, которая прививала детям навыки самообслуживания. Это реализовывалось через игры, основанные на тактильной чувствительности.</a:t>
            </a:r>
          </a:p>
        </p:txBody>
      </p:sp>
      <p:sp>
        <p:nvSpPr>
          <p:cNvPr id="4" name="Прямоугольник 3"/>
          <p:cNvSpPr/>
          <p:nvPr/>
        </p:nvSpPr>
        <p:spPr>
          <a:xfrm>
            <a:off x="3121732" y="2368280"/>
            <a:ext cx="5401949" cy="646331"/>
          </a:xfrm>
          <a:prstGeom prst="rect">
            <a:avLst/>
          </a:prstGeom>
        </p:spPr>
        <p:txBody>
          <a:bodyPr wrap="square">
            <a:spAutoFit/>
          </a:bodyPr>
          <a:lstStyle/>
          <a:p>
            <a:r>
              <a:rPr lang="ru-RU" dirty="0" smtClean="0"/>
              <a:t>За </a:t>
            </a:r>
            <a:r>
              <a:rPr lang="ru-RU" dirty="0"/>
              <a:t>год воспитанники догнали и перегнали </a:t>
            </a:r>
          </a:p>
          <a:p>
            <a:r>
              <a:rPr lang="ru-RU" dirty="0" smtClean="0"/>
              <a:t>                                    здоровых </a:t>
            </a:r>
            <a:r>
              <a:rPr lang="ru-RU" dirty="0"/>
              <a:t>сверстников.</a:t>
            </a:r>
          </a:p>
        </p:txBody>
      </p:sp>
      <p:sp>
        <p:nvSpPr>
          <p:cNvPr id="5" name="Прямоугольник 4"/>
          <p:cNvSpPr/>
          <p:nvPr/>
        </p:nvSpPr>
        <p:spPr>
          <a:xfrm>
            <a:off x="5313179" y="3014611"/>
            <a:ext cx="3363277" cy="3551969"/>
          </a:xfrm>
          <a:prstGeom prst="rect">
            <a:avLst/>
          </a:prstGeom>
        </p:spPr>
        <p:txBody>
          <a:bodyPr wrap="square">
            <a:spAutoFit/>
          </a:bodyPr>
          <a:lstStyle/>
          <a:p>
            <a:r>
              <a:rPr lang="ru-RU" dirty="0"/>
              <a:t>Соединив свои наблюдения, опыт и теорию других педагогов, психологов и философов, Мария собрала все в единую стройную систему, которая и получила название метода </a:t>
            </a:r>
            <a:r>
              <a:rPr lang="ru-RU" dirty="0" err="1"/>
              <a:t>Монтессори</a:t>
            </a:r>
            <a:r>
              <a:rPr lang="ru-RU" dirty="0"/>
              <a:t>.</a:t>
            </a:r>
          </a:p>
          <a:p>
            <a:r>
              <a:rPr lang="ru-RU" dirty="0"/>
              <a:t>Затем эта методика была применена и для обычных, здоровых ребят. </a:t>
            </a:r>
          </a:p>
        </p:txBody>
      </p:sp>
      <p:sp>
        <p:nvSpPr>
          <p:cNvPr id="6" name="Прямоугольник 5"/>
          <p:cNvSpPr/>
          <p:nvPr/>
        </p:nvSpPr>
        <p:spPr>
          <a:xfrm>
            <a:off x="467544" y="2352067"/>
            <a:ext cx="2820003" cy="369332"/>
          </a:xfrm>
          <a:prstGeom prst="rect">
            <a:avLst/>
          </a:prstGeom>
        </p:spPr>
        <p:txBody>
          <a:bodyPr wrap="none">
            <a:spAutoFit/>
          </a:bodyPr>
          <a:lstStyle/>
          <a:p>
            <a:r>
              <a:rPr lang="ru-RU" dirty="0" smtClean="0"/>
              <a:t>Результаты поражали. </a:t>
            </a:r>
            <a:endParaRPr lang="ru-RU" dirty="0"/>
          </a:p>
        </p:txBody>
      </p:sp>
    </p:spTree>
    <p:extLst>
      <p:ext uri="{BB962C8B-B14F-4D97-AF65-F5344CB8AC3E}">
        <p14:creationId xmlns:p14="http://schemas.microsoft.com/office/powerpoint/2010/main" val="292993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714356"/>
            <a:ext cx="7858180" cy="1631216"/>
          </a:xfrm>
          <a:prstGeom prst="rect">
            <a:avLst/>
          </a:prstGeom>
        </p:spPr>
        <p:txBody>
          <a:bodyPr wrap="square">
            <a:spAutoFit/>
          </a:bodyPr>
          <a:lstStyle/>
          <a:p>
            <a:r>
              <a:rPr lang="ru-RU" sz="2800" b="1" u="sng" dirty="0">
                <a:solidFill>
                  <a:srgbClr val="C00000"/>
                </a:solidFill>
              </a:rPr>
              <a:t>Целевые </a:t>
            </a:r>
            <a:r>
              <a:rPr lang="ru-RU" sz="2800" b="1" u="sng" dirty="0" smtClean="0">
                <a:solidFill>
                  <a:srgbClr val="C00000"/>
                </a:solidFill>
              </a:rPr>
              <a:t>ориентации:</a:t>
            </a:r>
            <a:endParaRPr lang="ru-RU" sz="2800" b="1" u="sng" dirty="0">
              <a:solidFill>
                <a:srgbClr val="C00000"/>
              </a:solidFill>
            </a:endParaRPr>
          </a:p>
          <a:p>
            <a:pPr marL="285750" lvl="0" indent="-285750">
              <a:buFont typeface="Arial" panose="020B0604020202020204" pitchFamily="34" charset="0"/>
              <a:buChar char="•"/>
            </a:pPr>
            <a:r>
              <a:rPr lang="ru-RU" dirty="0"/>
              <a:t>Всестороннее развитие.</a:t>
            </a:r>
          </a:p>
          <a:p>
            <a:pPr marL="285750" lvl="0" indent="-285750">
              <a:buFont typeface="Arial" panose="020B0604020202020204" pitchFamily="34" charset="0"/>
              <a:buChar char="•"/>
            </a:pPr>
            <a:r>
              <a:rPr lang="ru-RU" dirty="0"/>
              <a:t>Воспитание самостоятельности.</a:t>
            </a:r>
          </a:p>
          <a:p>
            <a:pPr marL="285750" lvl="0" indent="-285750">
              <a:buFont typeface="Arial" panose="020B0604020202020204" pitchFamily="34" charset="0"/>
              <a:buChar char="•"/>
            </a:pPr>
            <a:r>
              <a:rPr lang="ru-RU" dirty="0"/>
              <a:t>Соединение в сознании ребенка предметного мира и </a:t>
            </a:r>
            <a:endParaRPr lang="ru-RU" dirty="0" smtClean="0"/>
          </a:p>
          <a:p>
            <a:pPr lvl="0"/>
            <a:r>
              <a:rPr lang="ru-RU" dirty="0"/>
              <a:t> </a:t>
            </a:r>
            <a:r>
              <a:rPr lang="ru-RU" dirty="0" smtClean="0"/>
              <a:t>    мыслительной </a:t>
            </a:r>
            <a:r>
              <a:rPr lang="ru-RU" dirty="0"/>
              <a:t>деятельности.</a:t>
            </a:r>
          </a:p>
        </p:txBody>
      </p:sp>
      <p:pic>
        <p:nvPicPr>
          <p:cNvPr id="4" name="Рисунок 3" descr="image (11).jpg"/>
          <p:cNvPicPr>
            <a:picLocks noChangeAspect="1"/>
          </p:cNvPicPr>
          <p:nvPr/>
        </p:nvPicPr>
        <p:blipFill>
          <a:blip r:embed="rId2"/>
          <a:stretch>
            <a:fillRect/>
          </a:stretch>
        </p:blipFill>
        <p:spPr>
          <a:xfrm>
            <a:off x="1357290" y="2500306"/>
            <a:ext cx="6643702" cy="3737082"/>
          </a:xfrm>
          <a:prstGeom prst="rect">
            <a:avLst/>
          </a:prstGeom>
          <a:ln>
            <a:noFill/>
          </a:ln>
          <a:effectLst>
            <a:softEdge rad="112500"/>
          </a:effectLst>
        </p:spPr>
      </p:pic>
    </p:spTree>
    <p:extLst>
      <p:ext uri="{BB962C8B-B14F-4D97-AF65-F5344CB8AC3E}">
        <p14:creationId xmlns:p14="http://schemas.microsoft.com/office/powerpoint/2010/main" val="2082455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785794"/>
            <a:ext cx="3443274" cy="1754326"/>
          </a:xfrm>
          <a:prstGeom prst="rect">
            <a:avLst/>
          </a:prstGeom>
        </p:spPr>
        <p:txBody>
          <a:bodyPr wrap="square">
            <a:spAutoFit/>
          </a:bodyPr>
          <a:lstStyle/>
          <a:p>
            <a:r>
              <a:rPr lang="ru-RU" dirty="0"/>
              <a:t>Коротко философия методики укладывается во фразу: </a:t>
            </a:r>
            <a:r>
              <a:rPr lang="ru-RU" b="1" dirty="0">
                <a:solidFill>
                  <a:srgbClr val="C00000"/>
                </a:solidFill>
              </a:rPr>
              <a:t>"Направлять детей на самостоятельное воспитание, обучение и развитие".</a:t>
            </a:r>
          </a:p>
        </p:txBody>
      </p:sp>
      <p:sp>
        <p:nvSpPr>
          <p:cNvPr id="4" name="Прямоугольник 3"/>
          <p:cNvSpPr/>
          <p:nvPr/>
        </p:nvSpPr>
        <p:spPr>
          <a:xfrm>
            <a:off x="548386" y="3645024"/>
            <a:ext cx="7992888" cy="2308324"/>
          </a:xfrm>
          <a:prstGeom prst="rect">
            <a:avLst/>
          </a:prstGeom>
        </p:spPr>
        <p:txBody>
          <a:bodyPr wrap="square">
            <a:spAutoFit/>
          </a:bodyPr>
          <a:lstStyle/>
          <a:p>
            <a:r>
              <a:rPr lang="ru-RU" dirty="0"/>
              <a:t>Девиз Марии </a:t>
            </a:r>
            <a:r>
              <a:rPr lang="ru-RU" dirty="0" err="1"/>
              <a:t>Монтессори</a:t>
            </a:r>
            <a:r>
              <a:rPr lang="ru-RU" b="1" dirty="0">
                <a:solidFill>
                  <a:srgbClr val="C00000"/>
                </a:solidFill>
              </a:rPr>
              <a:t>: «Помоги мне сделать это самому».</a:t>
            </a:r>
          </a:p>
          <a:p>
            <a:r>
              <a:rPr lang="ru-RU" dirty="0"/>
              <a:t>Система </a:t>
            </a:r>
            <a:r>
              <a:rPr lang="ru-RU" dirty="0" err="1"/>
              <a:t>Монтессори</a:t>
            </a:r>
            <a:r>
              <a:rPr lang="ru-RU" dirty="0"/>
              <a:t> основана на максимальной свободе и индивидуальном подходе к детям</a:t>
            </a:r>
            <a:r>
              <a:rPr lang="ru-RU" dirty="0" smtClean="0"/>
              <a:t>.</a:t>
            </a:r>
          </a:p>
          <a:p>
            <a:endParaRPr lang="ru-RU" dirty="0"/>
          </a:p>
          <a:p>
            <a:r>
              <a:rPr lang="ru-RU" i="1" dirty="0"/>
              <a:t>Ее цель — это умелое направление саморазвития ребят, не ломая их, а принимая такими, какими они есть на самом деле, которое позволяет детям достичь максимального результата во всем самостоятельно, без корректировки этого процесса взрослыми.</a:t>
            </a:r>
            <a:endParaRPr lang="ru-RU" dirty="0"/>
          </a:p>
        </p:txBody>
      </p:sp>
      <p:pic>
        <p:nvPicPr>
          <p:cNvPr id="6" name="Рисунок 5" descr="image (16).jpg"/>
          <p:cNvPicPr>
            <a:picLocks noChangeAspect="1"/>
          </p:cNvPicPr>
          <p:nvPr/>
        </p:nvPicPr>
        <p:blipFill>
          <a:blip r:embed="rId2"/>
          <a:stretch>
            <a:fillRect/>
          </a:stretch>
        </p:blipFill>
        <p:spPr>
          <a:xfrm>
            <a:off x="714348" y="357166"/>
            <a:ext cx="1848445" cy="3286124"/>
          </a:xfrm>
          <a:prstGeom prst="rect">
            <a:avLst/>
          </a:prstGeom>
          <a:ln>
            <a:noFill/>
          </a:ln>
          <a:effectLst>
            <a:softEdge rad="112500"/>
          </a:effectLst>
        </p:spPr>
      </p:pic>
      <p:pic>
        <p:nvPicPr>
          <p:cNvPr id="7" name="Рисунок 6" descr="image (12).jpg"/>
          <p:cNvPicPr>
            <a:picLocks noChangeAspect="1"/>
          </p:cNvPicPr>
          <p:nvPr/>
        </p:nvPicPr>
        <p:blipFill>
          <a:blip r:embed="rId3"/>
          <a:stretch>
            <a:fillRect/>
          </a:stretch>
        </p:blipFill>
        <p:spPr>
          <a:xfrm>
            <a:off x="6357950" y="214290"/>
            <a:ext cx="1928826" cy="3429024"/>
          </a:xfrm>
          <a:prstGeom prst="rect">
            <a:avLst/>
          </a:prstGeom>
          <a:ln>
            <a:noFill/>
          </a:ln>
          <a:effectLst>
            <a:softEdge rad="112500"/>
          </a:effectLst>
        </p:spPr>
      </p:pic>
    </p:spTree>
    <p:extLst>
      <p:ext uri="{BB962C8B-B14F-4D97-AF65-F5344CB8AC3E}">
        <p14:creationId xmlns:p14="http://schemas.microsoft.com/office/powerpoint/2010/main" val="796527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714356"/>
            <a:ext cx="2232248" cy="4247317"/>
          </a:xfrm>
          <a:prstGeom prst="rect">
            <a:avLst/>
          </a:prstGeom>
        </p:spPr>
        <p:txBody>
          <a:bodyPr wrap="square">
            <a:spAutoFit/>
          </a:bodyPr>
          <a:lstStyle/>
          <a:p>
            <a:r>
              <a:rPr lang="ru-RU" b="1" dirty="0"/>
              <a:t>По </a:t>
            </a:r>
            <a:r>
              <a:rPr lang="ru-RU" b="1" dirty="0" err="1"/>
              <a:t>Монтессори</a:t>
            </a:r>
            <a:r>
              <a:rPr lang="ru-RU" b="1" dirty="0"/>
              <a:t> </a:t>
            </a:r>
            <a:r>
              <a:rPr lang="ru-RU" b="1" u="sng" dirty="0"/>
              <a:t>не допускается</a:t>
            </a:r>
            <a:r>
              <a:rPr lang="ru-RU" dirty="0"/>
              <a:t>:</a:t>
            </a:r>
          </a:p>
          <a:p>
            <a:r>
              <a:rPr lang="ru-RU" dirty="0"/>
              <a:t>сравнение детей;</a:t>
            </a:r>
          </a:p>
          <a:p>
            <a:r>
              <a:rPr lang="ru-RU" dirty="0" smtClean="0"/>
              <a:t>•соревнование </a:t>
            </a:r>
            <a:r>
              <a:rPr lang="ru-RU" dirty="0"/>
              <a:t>между ребятами;</a:t>
            </a:r>
          </a:p>
          <a:p>
            <a:r>
              <a:rPr lang="ru-RU" dirty="0" smtClean="0"/>
              <a:t>•оценка </a:t>
            </a:r>
            <a:r>
              <a:rPr lang="ru-RU" dirty="0"/>
              <a:t>ребенка по общепринятым критериям;</a:t>
            </a:r>
          </a:p>
          <a:p>
            <a:r>
              <a:rPr lang="ru-RU" dirty="0" smtClean="0"/>
              <a:t>•применение </a:t>
            </a:r>
            <a:r>
              <a:rPr lang="ru-RU" dirty="0"/>
              <a:t>поощрений и наказаний;</a:t>
            </a:r>
          </a:p>
          <a:p>
            <a:r>
              <a:rPr lang="ru-RU" dirty="0" smtClean="0"/>
              <a:t>•принуждения</a:t>
            </a:r>
            <a:r>
              <a:rPr lang="ru-RU" dirty="0"/>
              <a:t>.</a:t>
            </a:r>
          </a:p>
        </p:txBody>
      </p:sp>
      <p:sp>
        <p:nvSpPr>
          <p:cNvPr id="6" name="Прямоугольник 5"/>
          <p:cNvSpPr/>
          <p:nvPr/>
        </p:nvSpPr>
        <p:spPr>
          <a:xfrm>
            <a:off x="6500826" y="980728"/>
            <a:ext cx="2304256" cy="3416320"/>
          </a:xfrm>
          <a:prstGeom prst="rect">
            <a:avLst/>
          </a:prstGeom>
        </p:spPr>
        <p:txBody>
          <a:bodyPr wrap="square">
            <a:spAutoFit/>
          </a:bodyPr>
          <a:lstStyle/>
          <a:p>
            <a:r>
              <a:rPr lang="ru-RU" b="1" u="sng" dirty="0"/>
              <a:t>Дети сами выбирают</a:t>
            </a:r>
            <a:r>
              <a:rPr lang="ru-RU" dirty="0"/>
              <a:t>:</a:t>
            </a:r>
          </a:p>
          <a:p>
            <a:pPr marL="285750" lvl="0" indent="-285750">
              <a:buFont typeface="Arial" panose="020B0604020202020204" pitchFamily="34" charset="0"/>
              <a:buChar char="•"/>
            </a:pPr>
            <a:r>
              <a:rPr lang="ru-RU" dirty="0"/>
              <a:t>темп и </a:t>
            </a:r>
            <a:r>
              <a:rPr lang="ru-RU" dirty="0" smtClean="0"/>
              <a:t>ритм получения </a:t>
            </a:r>
            <a:r>
              <a:rPr lang="ru-RU" dirty="0"/>
              <a:t>опыта и знаний;</a:t>
            </a:r>
          </a:p>
          <a:p>
            <a:pPr marL="285750" lvl="0" indent="-285750">
              <a:buFont typeface="Arial" panose="020B0604020202020204" pitchFamily="34" charset="0"/>
              <a:buChar char="•"/>
            </a:pPr>
            <a:r>
              <a:rPr lang="ru-RU" dirty="0"/>
              <a:t>длительность уроков;</a:t>
            </a:r>
          </a:p>
          <a:p>
            <a:pPr marL="285750" lvl="0" indent="-285750">
              <a:buFont typeface="Arial" panose="020B0604020202020204" pitchFamily="34" charset="0"/>
              <a:buChar char="•"/>
            </a:pPr>
            <a:r>
              <a:rPr lang="ru-RU" dirty="0"/>
              <a:t>учебный материал;</a:t>
            </a:r>
          </a:p>
          <a:p>
            <a:pPr marL="285750" lvl="0" indent="-285750">
              <a:buFont typeface="Arial" panose="020B0604020202020204" pitchFamily="34" charset="0"/>
              <a:buChar char="•"/>
            </a:pPr>
            <a:r>
              <a:rPr lang="ru-RU" dirty="0"/>
              <a:t>направление своего развития.</a:t>
            </a:r>
          </a:p>
        </p:txBody>
      </p:sp>
      <p:pic>
        <p:nvPicPr>
          <p:cNvPr id="8" name="Рисунок 7" descr="image (10).jpg"/>
          <p:cNvPicPr>
            <a:picLocks noChangeAspect="1"/>
          </p:cNvPicPr>
          <p:nvPr/>
        </p:nvPicPr>
        <p:blipFill>
          <a:blip r:embed="rId2"/>
          <a:stretch>
            <a:fillRect/>
          </a:stretch>
        </p:blipFill>
        <p:spPr>
          <a:xfrm>
            <a:off x="2500298" y="500042"/>
            <a:ext cx="1928825" cy="3429023"/>
          </a:xfrm>
          <a:prstGeom prst="rect">
            <a:avLst/>
          </a:prstGeom>
          <a:ln>
            <a:noFill/>
          </a:ln>
          <a:effectLst>
            <a:softEdge rad="112500"/>
          </a:effectLst>
        </p:spPr>
      </p:pic>
      <p:pic>
        <p:nvPicPr>
          <p:cNvPr id="10" name="Рисунок 9" descr="image (15).jpg"/>
          <p:cNvPicPr>
            <a:picLocks noChangeAspect="1"/>
          </p:cNvPicPr>
          <p:nvPr/>
        </p:nvPicPr>
        <p:blipFill>
          <a:blip r:embed="rId3" cstate="print"/>
          <a:stretch>
            <a:fillRect/>
          </a:stretch>
        </p:blipFill>
        <p:spPr>
          <a:xfrm>
            <a:off x="4500562" y="2801908"/>
            <a:ext cx="2000264" cy="3556026"/>
          </a:xfrm>
          <a:prstGeom prst="rect">
            <a:avLst/>
          </a:prstGeom>
          <a:ln>
            <a:noFill/>
          </a:ln>
          <a:effectLst>
            <a:softEdge rad="112500"/>
          </a:effectLst>
        </p:spPr>
      </p:pic>
    </p:spTree>
    <p:extLst>
      <p:ext uri="{BB962C8B-B14F-4D97-AF65-F5344CB8AC3E}">
        <p14:creationId xmlns:p14="http://schemas.microsoft.com/office/powerpoint/2010/main" val="170553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74928" y="3286124"/>
            <a:ext cx="4572000" cy="3170099"/>
          </a:xfrm>
          <a:prstGeom prst="rect">
            <a:avLst/>
          </a:prstGeom>
        </p:spPr>
        <p:txBody>
          <a:bodyPr>
            <a:spAutoFit/>
          </a:bodyPr>
          <a:lstStyle/>
          <a:p>
            <a:pPr algn="just"/>
            <a:r>
              <a:rPr lang="ru-RU" sz="2000" b="1" u="sng" dirty="0">
                <a:latin typeface="Times New Roman" pitchFamily="18" charset="0"/>
                <a:cs typeface="Times New Roman" pitchFamily="18" charset="0"/>
              </a:rPr>
              <a:t>Подготовленная среда</a:t>
            </a:r>
            <a:r>
              <a:rPr lang="ru-RU" sz="2000" dirty="0">
                <a:latin typeface="Times New Roman" pitchFamily="18" charset="0"/>
                <a:cs typeface="Times New Roman" pitchFamily="18" charset="0"/>
              </a:rPr>
              <a:t> — важнейший элемент педагогики Монтессори. Без неё она не может функционировать как система. Подготовленная среда даёт ребёнку возможность постепенно, шаг за шагом освобождаться от опеки взрослого, становиться от него независимым. Поэтому окружающая ребёнка среда должна, по Монтессори, соответствовать</a:t>
            </a:r>
            <a:r>
              <a:rPr lang="ru-RU" dirty="0"/>
              <a:t>.</a:t>
            </a:r>
          </a:p>
        </p:txBody>
      </p:sp>
      <p:pic>
        <p:nvPicPr>
          <p:cNvPr id="6" name="Рисунок 5" descr="image (4).jpg"/>
          <p:cNvPicPr>
            <a:picLocks noChangeAspect="1"/>
          </p:cNvPicPr>
          <p:nvPr/>
        </p:nvPicPr>
        <p:blipFill>
          <a:blip r:embed="rId2"/>
          <a:stretch>
            <a:fillRect/>
          </a:stretch>
        </p:blipFill>
        <p:spPr>
          <a:xfrm>
            <a:off x="500034" y="428604"/>
            <a:ext cx="4000496" cy="2250279"/>
          </a:xfrm>
          <a:prstGeom prst="rect">
            <a:avLst/>
          </a:prstGeom>
          <a:ln>
            <a:noFill/>
          </a:ln>
          <a:effectLst>
            <a:softEdge rad="112500"/>
          </a:effectLst>
        </p:spPr>
      </p:pic>
      <p:pic>
        <p:nvPicPr>
          <p:cNvPr id="7" name="Рисунок 6" descr="image (5).jpg"/>
          <p:cNvPicPr>
            <a:picLocks noChangeAspect="1"/>
          </p:cNvPicPr>
          <p:nvPr/>
        </p:nvPicPr>
        <p:blipFill>
          <a:blip r:embed="rId3"/>
          <a:stretch>
            <a:fillRect/>
          </a:stretch>
        </p:blipFill>
        <p:spPr>
          <a:xfrm>
            <a:off x="4572000" y="1000108"/>
            <a:ext cx="4143372" cy="2330647"/>
          </a:xfrm>
          <a:prstGeom prst="rect">
            <a:avLst/>
          </a:prstGeom>
          <a:ln>
            <a:noFill/>
          </a:ln>
          <a:effectLst>
            <a:softEdge rad="112500"/>
          </a:effectLst>
        </p:spPr>
      </p:pic>
      <p:pic>
        <p:nvPicPr>
          <p:cNvPr id="9" name="Рисунок 8" descr="image (8).jpg"/>
          <p:cNvPicPr>
            <a:picLocks noChangeAspect="1"/>
          </p:cNvPicPr>
          <p:nvPr/>
        </p:nvPicPr>
        <p:blipFill>
          <a:blip r:embed="rId4"/>
          <a:stretch>
            <a:fillRect/>
          </a:stretch>
        </p:blipFill>
        <p:spPr>
          <a:xfrm>
            <a:off x="491585" y="3429000"/>
            <a:ext cx="3833807" cy="2156517"/>
          </a:xfrm>
          <a:prstGeom prst="rect">
            <a:avLst/>
          </a:prstGeom>
          <a:ln>
            <a:noFill/>
          </a:ln>
          <a:effectLst>
            <a:softEdge rad="112500"/>
          </a:effectLst>
        </p:spPr>
      </p:pic>
    </p:spTree>
    <p:extLst>
      <p:ext uri="{BB962C8B-B14F-4D97-AF65-F5344CB8AC3E}">
        <p14:creationId xmlns:p14="http://schemas.microsoft.com/office/powerpoint/2010/main" val="132482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4572000" cy="5447645"/>
          </a:xfrm>
          <a:prstGeom prst="rect">
            <a:avLst/>
          </a:prstGeom>
        </p:spPr>
        <p:txBody>
          <a:bodyPr>
            <a:spAutoFit/>
          </a:bodyPr>
          <a:lstStyle/>
          <a:p>
            <a:r>
              <a:rPr lang="ru-RU" sz="2400" b="1" u="sng" dirty="0" smtClean="0">
                <a:solidFill>
                  <a:srgbClr val="C00000"/>
                </a:solidFill>
                <a:effectLst>
                  <a:outerShdw blurRad="38100" dist="38100" dir="2700000" algn="tl">
                    <a:srgbClr val="000000">
                      <a:alpha val="43137"/>
                    </a:srgbClr>
                  </a:outerShdw>
                </a:effectLst>
              </a:rPr>
              <a:t>Педагогам </a:t>
            </a:r>
            <a:r>
              <a:rPr lang="ru-RU" sz="2400" b="1" u="sng" dirty="0">
                <a:solidFill>
                  <a:srgbClr val="C00000"/>
                </a:solidFill>
                <a:effectLst>
                  <a:outerShdw blurRad="38100" dist="38100" dir="2700000" algn="tl">
                    <a:srgbClr val="000000">
                      <a:alpha val="43137"/>
                    </a:srgbClr>
                  </a:outerShdw>
                </a:effectLst>
              </a:rPr>
              <a:t>нужно только</a:t>
            </a:r>
            <a:r>
              <a:rPr lang="ru-RU" sz="2400" dirty="0">
                <a:solidFill>
                  <a:srgbClr val="C00000"/>
                </a:solidFill>
              </a:rPr>
              <a:t>:</a:t>
            </a:r>
          </a:p>
          <a:p>
            <a:pPr marL="285750" lvl="0" indent="-285750">
              <a:buFont typeface="Arial" panose="020B0604020202020204" pitchFamily="34" charset="0"/>
              <a:buChar char="•"/>
            </a:pPr>
            <a:r>
              <a:rPr lang="ru-RU" dirty="0"/>
              <a:t>Развивать самостоятельность всеми доступными способами.</a:t>
            </a:r>
          </a:p>
          <a:p>
            <a:pPr marL="285750" lvl="0" indent="-285750">
              <a:buFont typeface="Arial" panose="020B0604020202020204" pitchFamily="34" charset="0"/>
              <a:buChar char="•"/>
            </a:pPr>
            <a:r>
              <a:rPr lang="ru-RU" dirty="0"/>
              <a:t>Всегда уважать выбор ребенка</a:t>
            </a:r>
            <a:r>
              <a:rPr lang="ru-RU" dirty="0" smtClean="0"/>
              <a:t>.</a:t>
            </a:r>
            <a:endParaRPr lang="ru-RU" dirty="0"/>
          </a:p>
          <a:p>
            <a:pPr marL="285750" lvl="0" indent="-285750">
              <a:buFont typeface="Arial" panose="020B0604020202020204" pitchFamily="34" charset="0"/>
              <a:buChar char="•"/>
            </a:pPr>
            <a:r>
              <a:rPr lang="ru-RU" dirty="0"/>
              <a:t>Развивать чувственное восприятие, особенно осязание.</a:t>
            </a:r>
          </a:p>
          <a:p>
            <a:pPr marL="285750" lvl="0" indent="-285750">
              <a:buFont typeface="Arial" panose="020B0604020202020204" pitchFamily="34" charset="0"/>
              <a:buChar char="•"/>
            </a:pPr>
            <a:r>
              <a:rPr lang="ru-RU" dirty="0"/>
              <a:t>Создавать комфортную окружающую среду.</a:t>
            </a:r>
          </a:p>
          <a:p>
            <a:pPr marL="285750" lvl="0" indent="-285750">
              <a:buFont typeface="Arial" panose="020B0604020202020204" pitchFamily="34" charset="0"/>
              <a:buChar char="•"/>
            </a:pPr>
            <a:r>
              <a:rPr lang="ru-RU" dirty="0"/>
              <a:t>Позволять детям изменять обстановку по потребности (выбирать место, переставлять мебель, перекладывать материал).</a:t>
            </a:r>
          </a:p>
          <a:p>
            <a:pPr marL="285750" lvl="0" indent="-285750">
              <a:buFont typeface="Arial" panose="020B0604020202020204" pitchFamily="34" charset="0"/>
              <a:buChar char="•"/>
            </a:pPr>
            <a:r>
              <a:rPr lang="ru-RU" dirty="0"/>
              <a:t>Быть лишь нейтральными воспитателями и наблюдателями.</a:t>
            </a:r>
          </a:p>
          <a:p>
            <a:pPr marL="285750" lvl="0" indent="-285750">
              <a:buFont typeface="Arial" panose="020B0604020202020204" pitchFamily="34" charset="0"/>
              <a:buChar char="•"/>
            </a:pPr>
            <a:r>
              <a:rPr lang="ru-RU" dirty="0"/>
              <a:t>Не создавать себе подобных личностей.</a:t>
            </a:r>
          </a:p>
          <a:p>
            <a:pPr marL="285750" lvl="0" indent="-285750">
              <a:buFont typeface="Arial" panose="020B0604020202020204" pitchFamily="34" charset="0"/>
              <a:buChar char="•"/>
            </a:pPr>
            <a:r>
              <a:rPr lang="ru-RU" dirty="0"/>
              <a:t>Не корректировать процесс обретения самостоятельности.</a:t>
            </a:r>
          </a:p>
        </p:txBody>
      </p:sp>
      <p:pic>
        <p:nvPicPr>
          <p:cNvPr id="5" name="Рисунок 4" descr="image (3).jpg"/>
          <p:cNvPicPr>
            <a:picLocks noChangeAspect="1"/>
          </p:cNvPicPr>
          <p:nvPr/>
        </p:nvPicPr>
        <p:blipFill>
          <a:blip r:embed="rId2"/>
          <a:stretch>
            <a:fillRect/>
          </a:stretch>
        </p:blipFill>
        <p:spPr>
          <a:xfrm>
            <a:off x="5072066" y="714356"/>
            <a:ext cx="3174513" cy="5643578"/>
          </a:xfrm>
          <a:prstGeom prst="rect">
            <a:avLst/>
          </a:prstGeom>
        </p:spPr>
      </p:pic>
    </p:spTree>
    <p:extLst>
      <p:ext uri="{BB962C8B-B14F-4D97-AF65-F5344CB8AC3E}">
        <p14:creationId xmlns:p14="http://schemas.microsoft.com/office/powerpoint/2010/main" val="1032210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332657"/>
            <a:ext cx="4032448" cy="2308324"/>
          </a:xfrm>
          <a:prstGeom prst="rect">
            <a:avLst/>
          </a:prstGeom>
        </p:spPr>
        <p:txBody>
          <a:bodyPr wrap="square">
            <a:spAutoFit/>
          </a:bodyPr>
          <a:lstStyle/>
          <a:p>
            <a:r>
              <a:rPr lang="ru-RU" dirty="0"/>
              <a:t>«В каждом ребенке я пытаюсь разглядеть человека, мне не надо ничему его учить. Сами дети открывают мне свою природу, но только будучи помещенными в соответственно подготовленную среду».</a:t>
            </a:r>
          </a:p>
          <a:p>
            <a:r>
              <a:rPr lang="ru-RU" dirty="0" smtClean="0"/>
              <a:t>                       Мария Монтессори</a:t>
            </a:r>
            <a:endParaRPr lang="ru-RU" dirty="0"/>
          </a:p>
        </p:txBody>
      </p:sp>
      <p:sp>
        <p:nvSpPr>
          <p:cNvPr id="5" name="Прямоугольник 4"/>
          <p:cNvSpPr/>
          <p:nvPr/>
        </p:nvSpPr>
        <p:spPr>
          <a:xfrm>
            <a:off x="4629473" y="749053"/>
            <a:ext cx="4572000" cy="1477328"/>
          </a:xfrm>
          <a:prstGeom prst="rect">
            <a:avLst/>
          </a:prstGeom>
        </p:spPr>
        <p:txBody>
          <a:bodyPr>
            <a:spAutoFit/>
          </a:bodyPr>
          <a:lstStyle/>
          <a:p>
            <a:r>
              <a:rPr lang="ru-RU" dirty="0"/>
              <a:t>Существует 3 основных принципа системы </a:t>
            </a:r>
            <a:r>
              <a:rPr lang="ru-RU" dirty="0" err="1"/>
              <a:t>Монтессори</a:t>
            </a:r>
            <a:r>
              <a:rPr lang="ru-RU" dirty="0"/>
              <a:t>:</a:t>
            </a:r>
          </a:p>
          <a:p>
            <a:pPr marL="285750" lvl="0" indent="-285750">
              <a:buFont typeface="Wingdings" panose="05000000000000000000" pitchFamily="2" charset="2"/>
              <a:buChar char="Ø"/>
            </a:pPr>
            <a:r>
              <a:rPr lang="ru-RU" dirty="0"/>
              <a:t>ребенок</a:t>
            </a:r>
          </a:p>
          <a:p>
            <a:pPr marL="285750" lvl="0" indent="-285750">
              <a:buFont typeface="Wingdings" panose="05000000000000000000" pitchFamily="2" charset="2"/>
              <a:buChar char="Ø"/>
            </a:pPr>
            <a:r>
              <a:rPr lang="ru-RU" dirty="0"/>
              <a:t>среда</a:t>
            </a:r>
          </a:p>
          <a:p>
            <a:pPr marL="285750" lvl="0" indent="-285750">
              <a:buFont typeface="Wingdings" panose="05000000000000000000" pitchFamily="2" charset="2"/>
              <a:buChar char="Ø"/>
            </a:pPr>
            <a:r>
              <a:rPr lang="ru-RU" dirty="0"/>
              <a:t>воспитатель</a:t>
            </a:r>
          </a:p>
        </p:txBody>
      </p:sp>
      <p:sp>
        <p:nvSpPr>
          <p:cNvPr id="6" name="Прямоугольник 5"/>
          <p:cNvSpPr/>
          <p:nvPr/>
        </p:nvSpPr>
        <p:spPr>
          <a:xfrm>
            <a:off x="782229" y="5157192"/>
            <a:ext cx="8361771" cy="923330"/>
          </a:xfrm>
          <a:prstGeom prst="rect">
            <a:avLst/>
          </a:prstGeom>
        </p:spPr>
        <p:txBody>
          <a:bodyPr wrap="square">
            <a:spAutoFit/>
          </a:bodyPr>
          <a:lstStyle/>
          <a:p>
            <a:pPr lvl="0"/>
            <a:r>
              <a:rPr lang="ru-RU" b="1" dirty="0"/>
              <a:t>Центр</a:t>
            </a:r>
            <a:r>
              <a:rPr lang="ru-RU" dirty="0"/>
              <a:t> — ребенок, самостоятельно принимающий решения.</a:t>
            </a:r>
          </a:p>
          <a:p>
            <a:pPr lvl="0"/>
            <a:r>
              <a:rPr lang="ru-RU" b="1" dirty="0"/>
              <a:t>Вокруг</a:t>
            </a:r>
            <a:r>
              <a:rPr lang="ru-RU" dirty="0"/>
              <a:t> — среда, дающая возможности развития ребенка.</a:t>
            </a:r>
          </a:p>
          <a:p>
            <a:pPr lvl="0"/>
            <a:r>
              <a:rPr lang="ru-RU" b="1" dirty="0"/>
              <a:t>Рядом</a:t>
            </a:r>
            <a:r>
              <a:rPr lang="ru-RU" dirty="0"/>
              <a:t> — воспитатель, помогающий по просьбе ребенка.</a:t>
            </a:r>
          </a:p>
        </p:txBody>
      </p:sp>
      <p:pic>
        <p:nvPicPr>
          <p:cNvPr id="7" name="Рисунок 6" descr="Метод Монтессори"/>
          <p:cNvPicPr/>
          <p:nvPr/>
        </p:nvPicPr>
        <p:blipFill>
          <a:blip r:embed="rId2">
            <a:extLst>
              <a:ext uri="{28A0092B-C50C-407E-A947-70E740481C1C}">
                <a14:useLocalDpi xmlns:a14="http://schemas.microsoft.com/office/drawing/2010/main" val="0"/>
              </a:ext>
            </a:extLst>
          </a:blip>
          <a:srcRect/>
          <a:stretch>
            <a:fillRect/>
          </a:stretch>
        </p:blipFill>
        <p:spPr bwMode="auto">
          <a:xfrm>
            <a:off x="1643042" y="3000372"/>
            <a:ext cx="5500726" cy="1785950"/>
          </a:xfrm>
          <a:prstGeom prst="rect">
            <a:avLst/>
          </a:prstGeom>
          <a:noFill/>
          <a:ln>
            <a:noFill/>
          </a:ln>
        </p:spPr>
      </p:pic>
    </p:spTree>
    <p:extLst>
      <p:ext uri="{BB962C8B-B14F-4D97-AF65-F5344CB8AC3E}">
        <p14:creationId xmlns:p14="http://schemas.microsoft.com/office/powerpoint/2010/main" val="37347334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290</TotalTime>
  <Words>624</Words>
  <Application>Microsoft Office PowerPoint</Application>
  <PresentationFormat>Экран (4:3)</PresentationFormat>
  <Paragraphs>68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Остин</vt:lpstr>
      <vt:lpstr>Технология саморазвития Марии Монтессори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саморазвития Марии Монтессори</dc:title>
  <dc:creator>USER</dc:creator>
  <cp:lastModifiedBy>Юлия Князева</cp:lastModifiedBy>
  <cp:revision>25</cp:revision>
  <dcterms:created xsi:type="dcterms:W3CDTF">2015-10-01T05:17:20Z</dcterms:created>
  <dcterms:modified xsi:type="dcterms:W3CDTF">2019-04-29T08:54:58Z</dcterms:modified>
</cp:coreProperties>
</file>