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258" r:id="rId2"/>
    <p:sldId id="260" r:id="rId3"/>
    <p:sldId id="264" r:id="rId4"/>
    <p:sldId id="263" r:id="rId5"/>
    <p:sldId id="265" r:id="rId6"/>
    <p:sldId id="266" r:id="rId7"/>
    <p:sldId id="259" r:id="rId8"/>
    <p:sldId id="262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80" r:id="rId17"/>
    <p:sldId id="274" r:id="rId18"/>
    <p:sldId id="275" r:id="rId19"/>
    <p:sldId id="276" r:id="rId20"/>
    <p:sldId id="277" r:id="rId21"/>
    <p:sldId id="278" r:id="rId22"/>
    <p:sldId id="28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928" autoAdjust="0"/>
  </p:normalViewPr>
  <p:slideViewPr>
    <p:cSldViewPr>
      <p:cViewPr>
        <p:scale>
          <a:sx n="100" d="100"/>
          <a:sy n="100" d="100"/>
        </p:scale>
        <p:origin x="-1908" y="-3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13E246-12E8-433A-AE01-3242D071FF7B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9C7F7-33A6-45F5-AF38-2901F32293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555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9C7F7-33A6-45F5-AF38-2901F32293DD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9C7F7-33A6-45F5-AF38-2901F32293DD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96400" cy="70104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9552" y="1700807"/>
            <a:ext cx="81369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  <a:p>
            <a:r>
              <a:rPr lang="ru-RU" sz="2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       </a:t>
            </a:r>
            <a:endParaRPr lang="ru-RU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r>
              <a:rPr lang="ru-RU" sz="3600" b="1" i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  ОРАНИЗАЦИЯ    ДВИГАТЕЛЬНОГО РЕЖИМА В         РАЗНЫХ ВОЗРАСТНЫХ         ГРУППА</a:t>
            </a:r>
            <a:r>
              <a:rPr lang="ru-RU" sz="36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Х</a:t>
            </a:r>
            <a:endParaRPr lang="ru-RU" sz="2800" b="1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man Old Style" pitchFamily="18" charset="0"/>
            </a:endParaRPr>
          </a:p>
          <a:p>
            <a:endParaRPr lang="ru-RU" sz="2800" b="1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man Old Style" pitchFamily="18" charset="0"/>
            </a:endParaRPr>
          </a:p>
          <a:p>
            <a:endParaRPr lang="ru-RU" sz="2800" b="1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man Old Style" pitchFamily="18" charset="0"/>
            </a:endParaRPr>
          </a:p>
          <a:p>
            <a:endParaRPr lang="ru-RU" sz="2800" b="1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man Old Style" pitchFamily="18" charset="0"/>
            </a:endParaRPr>
          </a:p>
          <a:p>
            <a:r>
              <a:rPr lang="ru-RU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</a:rPr>
              <a:t>                                           2013 ГОД</a:t>
            </a:r>
            <a:endParaRPr lang="ru-RU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5" name="Picture 3" descr="C:\Users\Анна\Desktop\татьяна викторовна\фото\фото д.с\фото д.с\д.с\101MSDCF\DSC02003.JPG"/>
          <p:cNvPicPr>
            <a:picLocks noChangeAspect="1" noChangeArrowheads="1"/>
          </p:cNvPicPr>
          <p:nvPr/>
        </p:nvPicPr>
        <p:blipFill>
          <a:blip r:embed="rId3" cstate="print"/>
          <a:srcRect l="14856" t="10955" r="768" b="17170"/>
          <a:stretch>
            <a:fillRect/>
          </a:stretch>
        </p:blipFill>
        <p:spPr bwMode="auto">
          <a:xfrm>
            <a:off x="900014" y="404664"/>
            <a:ext cx="3744417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716016" y="764704"/>
            <a:ext cx="468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МБДОУ « Детский сад № 6 « Ромашка»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52400"/>
            <a:ext cx="9296400" cy="70104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395536" y="548680"/>
            <a:ext cx="856895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n w="18000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                          </a:t>
            </a:r>
            <a:r>
              <a:rPr lang="ru-RU" sz="2800" b="1" i="1" dirty="0" smtClean="0">
                <a:ln w="18000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Основная часть</a:t>
            </a:r>
          </a:p>
          <a:p>
            <a:r>
              <a:rPr lang="ru-RU" sz="2400" b="1" i="1" dirty="0" smtClean="0">
                <a:solidFill>
                  <a:srgbClr val="C00000"/>
                </a:solidFill>
              </a:rPr>
              <a:t>В основной части занятия детей обучают </a:t>
            </a:r>
            <a:r>
              <a:rPr lang="ru-RU" sz="2400" b="1" i="1" dirty="0" err="1" smtClean="0">
                <a:solidFill>
                  <a:srgbClr val="C00000"/>
                </a:solidFill>
              </a:rPr>
              <a:t>общеразвивающим</a:t>
            </a:r>
            <a:r>
              <a:rPr lang="ru-RU" sz="2400" b="1" i="1" dirty="0" smtClean="0">
                <a:solidFill>
                  <a:srgbClr val="C00000"/>
                </a:solidFill>
              </a:rPr>
              <a:t> упражнениям  и основным движениям: они знакомятся с новым двигательным материалом, повторяют уже известный с использованием различных вариантов совершенствования двигательных навыков, находящихся в стадии закрепления.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72644">
            <a:off x="573178" y="3642634"/>
            <a:ext cx="3940720" cy="26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69860">
            <a:off x="4355976" y="3356992"/>
            <a:ext cx="4318594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52400"/>
            <a:ext cx="9296400" cy="70104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0688"/>
            <a:ext cx="4426558" cy="29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212976"/>
            <a:ext cx="4588504" cy="30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296400" cy="70104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755576" y="529954"/>
            <a:ext cx="79928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В основной части занятия дети играют в подвижные игры с правилами типа  «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Ловишки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», «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Догонялка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» и др., обеспечивающие максимальную нагрузку на организм. Учитывая непродолжительность оптимальной психической работоспособности детей, решение более трудных задач намечают на начало основной части.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96828">
            <a:off x="586588" y="2895602"/>
            <a:ext cx="3454880" cy="230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2708920"/>
            <a:ext cx="3940720" cy="26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79808">
            <a:off x="2791319" y="4147316"/>
            <a:ext cx="3670806" cy="24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96400" cy="70104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2699792" y="764704"/>
            <a:ext cx="424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n w="18000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Заключительная  часть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1340768"/>
            <a:ext cx="7560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В заключительной части занятия детям должен быть обеспечен постепенный переход от повышенной мышечной деятельности к спокойному состоянию, приведения пульса к норме. 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068960"/>
            <a:ext cx="4642486" cy="3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96400" cy="70104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1331640" y="764704"/>
            <a:ext cx="6912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ln w="18000">
                  <a:solidFill>
                    <a:schemeClr val="accent4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Физкультурные занятия на воздухе</a:t>
            </a:r>
            <a:endParaRPr lang="ru-RU" b="1" dirty="0" smtClean="0">
              <a:ln w="18000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755576" y="1823074"/>
            <a:ext cx="770485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Физкультурные занятия на воздухе также состоят из трех частей: вводной, основной и заключительной. Они включают в себя бег в разном темпе (быстром, среднем и медленном) и физические упражнения в быстром темпе.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971601" y="3587314"/>
            <a:ext cx="727280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Занятия строятся так, чтобы обеспечить освоение программного материала и достаточно высокую физическую нагрузку. Важную роль в успешном решении этих задач играют положительные эмоции , побуждающие детей к лучшему выполнению упражнений и предотвращающие быстрое утомление. 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4870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95536" y="2240868"/>
            <a:ext cx="828092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Утренняя гимнастика-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обязательная часть ежедневного режима ребенка. Систематическое проведение ее под руководством взрослого постепенно воспитывает у детей привычку к физическим упражнениям, связанную с приятными мышечными ощущениями, положительными эмоциями.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548680"/>
            <a:ext cx="78488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ln w="18000">
                  <a:solidFill>
                    <a:schemeClr val="accent4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Физкультурно-оздоровительная работа в течении дня.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4870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611560" y="1215335"/>
            <a:ext cx="7992888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Утренняя гимнастика-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обязательная часть ежедневного режима ребенка. Систематическое проведение ее под руководством взрослого постепенно воспитывает у детей привычку к физическим упражнениям, связанную с приятными мышечными ощущениями, положительными эмоциями.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48707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539552" y="925494"/>
            <a:ext cx="792088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Утренняя гимнастика проводится начиная с младшей группы. Она включает в себя упражнения, уже разученные на физкультурных занятиях, и состоит из трех частей: вводной, основной и заключительной. В утреннюю гимнастику включаются разные виды ходьбы, бега, прыжки и подскоки на месте, так и с продвижением ,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общеразвивающие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 упражнения и танцевальные движения, упражнения на внимание, а также упражнения, способствующие формированию правильной осанки, укреплению  свода стопы.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Включение в утреннюю гимнастику уже разученных упражнений позволяет создавать бодрое настроение , не утомляя и одновременно не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перевозбуждая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 детей. 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2771800" y="908720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Физкультминутки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611560" y="1686361"/>
            <a:ext cx="777686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В старшей и подготовительной к школе группах на занятиях с большой умственной нагрузкой , а также в перерыве между ними проводятся физкультминутки. В них можно использовать упражнения для плечевого пояса, подтягивания , наклоны, повороты туловища, подскоки, упражнения для кисти руки с шарами, орехами, шестигранным карандашом , массажными мячами, скакалками, детскими тренажерами, а также подвижные игры, игры-эстафеты и др.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611560" y="1268760"/>
            <a:ext cx="79208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Обязательным условием успешного  проведения подвижных игр является учет индивидуальных особенностей каждого ребенка, игровое поведение которого зависит как от имеющихся двигательных навыков , так и от типологических особенностей нервной системы. Одновременно двигательная активность тренирует нервную систему, способствует уравновешиванию процессов возбуждения и торможения. Подбор и планирование подвижных игр определяются уровнем физического и умственного развития детей, их двигательных умений, состояния здоровья каждого ребенка ,  его индивидуальных типологических особенностей, времени года, особенностей режима , места проведения, интересов детей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3808" y="692696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Подвижная игра</a:t>
            </a:r>
            <a:endParaRPr lang="ru-RU" sz="28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96400" cy="70104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539552" y="474345"/>
            <a:ext cx="81369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  <a:p>
            <a:r>
              <a:rPr lang="ru-RU" sz="2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    </a:t>
            </a:r>
            <a:endParaRPr lang="ru-RU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755576" y="1521903"/>
            <a:ext cx="799288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ru-RU" sz="2800" b="1" i="0" u="none" strike="noStrike" normalizeH="0" baseline="0" dirty="0" smtClean="0">
              <a:ln w="18000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4800" b="1" i="0" u="none" strike="noStrike" normalizeH="0" baseline="0" dirty="0" smtClean="0">
                <a:ln w="18000">
                  <a:solidFill>
                    <a:schemeClr val="accent4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Сущность понятия         двигательный     режим.</a:t>
            </a:r>
          </a:p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lang="ru-RU" sz="2800" b="1" dirty="0" smtClean="0">
              <a:ln w="18000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755577" y="1487779"/>
            <a:ext cx="7704856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Со второй младшей группы один раз в месяц организуются физкультурные досуги. В них включают знакомые детям физические упражнения, подвижные, спортивные игры, игры с пением , хороводы, ритмическую гимнастику , игры-забавы, аттракционы, элементы танцев.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В средних и старших группах два-три раза в год проводятся физкультурные праздники , в процессе которых дети выполняют </a:t>
            </a:r>
            <a:r>
              <a:rPr kumimoji="0" lang="ru-RU" sz="2400" b="1" i="1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общеразвивающие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 упражнения с предметами, танцевальные движения, играют в игры с элементами соревнования.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cs typeface="Arial" pitchFamily="34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7784" y="69269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chemeClr val="accent6">
                    <a:lumMod val="50000"/>
                  </a:schemeClr>
                </a:solidFill>
              </a:rPr>
              <a:t>Активный отдых</a:t>
            </a:r>
            <a:endParaRPr lang="ru-RU" sz="28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755575" y="902208"/>
            <a:ext cx="7560841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Праздники предполагают также организацию аттракционов , сюрпризных моментов. Все упражнения проводятся в занимательной форме ; каждому ребенку предоставляется возможность продемонстрировать свои умения в беге, прыжках, метании; проявить психофизические качества: быстроту, силу, ловкость, гибкость, выносливость.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83568" y="833456"/>
            <a:ext cx="748883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Подводя итог можно сказать, что двигательный режим в учреждении должен являться средством укрепления здоровья и повышения работоспособности детского организма. А педагоги должны создавать оптимальные условия для двигательного режима,  то есть динамической деятельности детей.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31840" y="5373216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accent4">
                    <a:lumMod val="75000"/>
                  </a:schemeClr>
                </a:solidFill>
              </a:rPr>
              <a:t>Спасибо!</a:t>
            </a:r>
            <a:endParaRPr lang="ru-RU" sz="4000" b="1" i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96400" cy="70104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539552" y="474345"/>
            <a:ext cx="81369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  <a:p>
            <a:r>
              <a:rPr lang="ru-RU" sz="2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    </a:t>
            </a:r>
            <a:endParaRPr lang="ru-RU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755576" y="1521903"/>
            <a:ext cx="7992888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ru-RU" sz="2800" b="1" i="0" u="none" strike="noStrike" normalizeH="0" baseline="0" dirty="0" smtClean="0">
              <a:ln w="18000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4800" b="1" i="0" u="none" strike="noStrike" normalizeH="0" baseline="0" dirty="0" smtClean="0">
                <a:ln w="18000">
                  <a:solidFill>
                    <a:schemeClr val="accent4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2. Формы организации двигательного     режима.</a:t>
            </a:r>
          </a:p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lang="ru-RU" sz="2800" b="1" dirty="0" smtClean="0">
              <a:ln w="18000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96400" cy="70104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539552" y="474345"/>
            <a:ext cx="81369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  <a:p>
            <a:r>
              <a:rPr lang="ru-RU" sz="2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    </a:t>
            </a:r>
            <a:endParaRPr lang="ru-RU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755576" y="10494"/>
            <a:ext cx="7560840" cy="698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indent="-5143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8000">
                  <a:solidFill>
                    <a:schemeClr val="accent4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    </a:t>
            </a:r>
          </a:p>
          <a:p>
            <a:pPr marL="514350" indent="-5143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 w="18000">
                  <a:solidFill>
                    <a:schemeClr val="accent4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Формы организации физического       воспитания. 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haroni" pitchFamily="2" charset="-79"/>
              </a:rPr>
              <a:t>физкультурные занятия;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haroni" pitchFamily="2" charset="-79"/>
              </a:rPr>
              <a:t> физкультурно-оздоровительная работа в течении дня (утренняя гимнастика, физкультминутки, подвижные игры, физические упражнения на прогулке, закаливающие мероприятия); 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haroni" pitchFamily="2" charset="-79"/>
              </a:rPr>
              <a:t>активный отдых (физкультурные досуги, праздники, каникулы, дни здоровья), самостоятельная двигательная деятельность ; домашние задания по физкультуре; 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haroni" pitchFamily="2" charset="-79"/>
              </a:rPr>
              <a:t>индивидуальная и дифференцированная работа ( с детьми , имеющими отклонения в физическом и двигательном развитии); </a:t>
            </a:r>
          </a:p>
          <a:p>
            <a:pPr marL="514350" indent="-5143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haroni" pitchFamily="2" charset="-79"/>
              </a:rPr>
              <a:t>секционно-кружковые занятия. </a:t>
            </a:r>
          </a:p>
          <a:p>
            <a:pPr marL="514350" marR="0" lvl="0" indent="-514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lang="ru-RU" sz="2800" b="1" dirty="0" smtClean="0">
              <a:ln w="18000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96400" cy="70104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539552" y="474345"/>
            <a:ext cx="81369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  <a:p>
            <a:r>
              <a:rPr lang="ru-RU" sz="2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    </a:t>
            </a:r>
            <a:endParaRPr lang="ru-RU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755576" y="-107345"/>
            <a:ext cx="7992888" cy="7232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ru-RU" sz="2800" b="1" i="0" u="none" strike="noStrike" normalizeH="0" baseline="0" dirty="0" smtClean="0">
              <a:ln w="18000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4800" b="1" i="0" u="none" strike="noStrike" normalizeH="0" baseline="0" dirty="0" smtClean="0">
                <a:ln w="18000">
                  <a:solidFill>
                    <a:schemeClr val="accent4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Физкультурные</a:t>
            </a:r>
            <a:r>
              <a:rPr kumimoji="0" lang="ru-RU" sz="4800" b="1" i="0" u="none" strike="noStrike" normalizeH="0" dirty="0" smtClean="0">
                <a:ln w="18000">
                  <a:solidFill>
                    <a:schemeClr val="accent4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занятия</a:t>
            </a:r>
          </a:p>
          <a:p>
            <a:pPr marL="514350" indent="-5143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2060"/>
                </a:solidFill>
              </a:rPr>
              <a:t>проводятся три раза в неделю (одно на прогулке). </a:t>
            </a:r>
          </a:p>
          <a:p>
            <a:pPr marL="514350" indent="-5143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2060"/>
                </a:solidFill>
              </a:rPr>
              <a:t>Физкультурное занятие состоит из трех частей:</a:t>
            </a:r>
          </a:p>
          <a:p>
            <a:pPr marL="514350" indent="-5143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вводной </a:t>
            </a:r>
          </a:p>
          <a:p>
            <a:pPr marL="514350" indent="-5143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основной</a:t>
            </a:r>
          </a:p>
          <a:p>
            <a:pPr marL="514350" indent="-5143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 заключительной</a:t>
            </a:r>
          </a:p>
          <a:p>
            <a:pPr marL="514350" indent="-514350" algn="ctr" fontAlgn="base">
              <a:spcBef>
                <a:spcPct val="0"/>
              </a:spcBef>
              <a:spcAft>
                <a:spcPct val="0"/>
              </a:spcAft>
            </a:pPr>
            <a:endParaRPr lang="ru-RU" sz="2800" b="1" dirty="0" smtClean="0">
              <a:solidFill>
                <a:srgbClr val="002060"/>
              </a:solidFill>
            </a:endParaRPr>
          </a:p>
          <a:p>
            <a:pPr marL="514350" indent="-5143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2060"/>
                </a:solidFill>
              </a:rPr>
              <a:t> В каждой из них решаются образовательные, воспитательные и оздоровительн</a:t>
            </a:r>
            <a:r>
              <a:rPr lang="ru-RU" sz="2800" dirty="0" smtClean="0">
                <a:solidFill>
                  <a:srgbClr val="002060"/>
                </a:solidFill>
              </a:rPr>
              <a:t>ые </a:t>
            </a:r>
            <a:r>
              <a:rPr lang="ru-RU" sz="2800" b="1" dirty="0" smtClean="0">
                <a:solidFill>
                  <a:srgbClr val="002060"/>
                </a:solidFill>
              </a:rPr>
              <a:t>задачи</a:t>
            </a:r>
            <a:r>
              <a:rPr lang="ru-RU" sz="2800" b="1" dirty="0" smtClean="0"/>
              <a:t>. </a:t>
            </a:r>
          </a:p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4800" b="1" i="0" u="none" strike="noStrike" normalizeH="0" baseline="0" dirty="0" smtClean="0">
              <a:ln w="18000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man Old Style" pitchFamily="18" charset="0"/>
              <a:ea typeface="Times New Roman" pitchFamily="18" charset="0"/>
              <a:cs typeface="Arial" pitchFamily="34" charset="0"/>
            </a:endParaRPr>
          </a:p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lang="ru-RU" sz="2800" b="1" dirty="0" smtClean="0">
              <a:ln w="18000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96400" cy="70104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4" name="Прямоугольник 3"/>
          <p:cNvSpPr/>
          <p:nvPr/>
        </p:nvSpPr>
        <p:spPr>
          <a:xfrm>
            <a:off x="539552" y="474345"/>
            <a:ext cx="813690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  <a:p>
            <a:r>
              <a:rPr lang="ru-RU" sz="2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    </a:t>
            </a:r>
            <a:endParaRPr lang="ru-RU" b="1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755576" y="647322"/>
            <a:ext cx="79928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800" b="1" dirty="0" smtClean="0">
                <a:ln w="18000">
                  <a:solidFill>
                    <a:schemeClr val="accent4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Вводная часть</a:t>
            </a:r>
          </a:p>
          <a:p>
            <a:pPr marL="514350" marR="0" lvl="0" indent="-514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ru-RU" sz="2800" b="1" dirty="0" smtClean="0">
              <a:ln w="18000">
                <a:solidFill>
                  <a:schemeClr val="accent4">
                    <a:lumMod val="75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Bookman Old Style" pitchFamily="18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196752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В вводной части взрослый должен пробудить у детей интерес к занятию, эмоционально и психологически настроить на него, активизировать внимание, обеспечить постепенную подготовку организма к предстоящей физической нагрузке. 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99818">
            <a:off x="307413" y="3317140"/>
            <a:ext cx="4642486" cy="3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85947">
            <a:off x="4139952" y="3645024"/>
            <a:ext cx="4534522" cy="30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52400"/>
            <a:ext cx="9296400" cy="70104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827584" y="836712"/>
            <a:ext cx="74888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. С этой целью детям предлагают знакомые им упражнения или их варианты, содействующие формированию правильной осанки, профилактике плоскостопия, развитию ориентировки в пространстве, выразительности и грациозности движений.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212976"/>
            <a:ext cx="3994702" cy="26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9982200" y="-6276975"/>
            <a:ext cx="5398234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501008"/>
            <a:ext cx="4156648" cy="27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52400"/>
            <a:ext cx="9296400" cy="70104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827584" y="548680"/>
            <a:ext cx="76328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Общую и специальную подготовку организма к основным движениям обеспечивают подготовительные и подводящие упражнения. Они подбираются для разных мышечных групп (плечевой пояс, руки, туловище и ноги) и выполняются из разных исходных положений (стоя, сидя, лежа на спине и на животе). 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212976"/>
            <a:ext cx="3886738" cy="25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645024"/>
            <a:ext cx="4156648" cy="27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52400"/>
            <a:ext cx="9296400" cy="7010400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755577" y="418841"/>
            <a:ext cx="813690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Подбор и дозировка упражнений зависят от их сложности, возраста детей и степени освоения ими данного материала, а также от содержания основной части занятия.</a:t>
            </a: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916832"/>
            <a:ext cx="4588504" cy="30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356992"/>
            <a:ext cx="4642486" cy="30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123</TotalTime>
  <Words>959</Words>
  <Application>Microsoft Office PowerPoint</Application>
  <PresentationFormat>Экран (4:3)</PresentationFormat>
  <Paragraphs>71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 и Надя</dc:creator>
  <cp:lastModifiedBy>РОМАШКА</cp:lastModifiedBy>
  <cp:revision>16</cp:revision>
  <dcterms:created xsi:type="dcterms:W3CDTF">2013-10-16T13:52:55Z</dcterms:created>
  <dcterms:modified xsi:type="dcterms:W3CDTF">2019-03-06T07:57:58Z</dcterms:modified>
</cp:coreProperties>
</file>