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9"/>
  </p:notesMasterIdLst>
  <p:sldIdLst>
    <p:sldId id="256" r:id="rId2"/>
    <p:sldId id="257" r:id="rId3"/>
    <p:sldId id="259" r:id="rId4"/>
    <p:sldId id="263" r:id="rId5"/>
    <p:sldId id="261" r:id="rId6"/>
    <p:sldId id="262" r:id="rId7"/>
    <p:sldId id="289" r:id="rId8"/>
    <p:sldId id="290" r:id="rId9"/>
    <p:sldId id="279" r:id="rId10"/>
    <p:sldId id="269" r:id="rId11"/>
    <p:sldId id="265" r:id="rId12"/>
    <p:sldId id="266" r:id="rId13"/>
    <p:sldId id="267" r:id="rId14"/>
    <p:sldId id="297" r:id="rId15"/>
    <p:sldId id="298" r:id="rId16"/>
    <p:sldId id="296" r:id="rId17"/>
    <p:sldId id="271" r:id="rId18"/>
    <p:sldId id="272" r:id="rId19"/>
    <p:sldId id="274" r:id="rId20"/>
    <p:sldId id="277" r:id="rId21"/>
    <p:sldId id="284" r:id="rId22"/>
    <p:sldId id="285" r:id="rId23"/>
    <p:sldId id="287" r:id="rId24"/>
    <p:sldId id="280" r:id="rId25"/>
    <p:sldId id="299" r:id="rId26"/>
    <p:sldId id="300" r:id="rId27"/>
    <p:sldId id="28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528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284CD-0E3B-4035-BB8E-32501289A907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11A1A-7402-481E-B168-8537AE2CF8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226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11A1A-7402-481E-B168-8537AE2CF8D8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B423A-6751-4800-9813-28C474890EDD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B992-AB5C-4EE3-8156-0FF7E73E22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B423A-6751-4800-9813-28C474890EDD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B992-AB5C-4EE3-8156-0FF7E73E22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B423A-6751-4800-9813-28C474890EDD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B992-AB5C-4EE3-8156-0FF7E73E22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B423A-6751-4800-9813-28C474890EDD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B992-AB5C-4EE3-8156-0FF7E73E22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B423A-6751-4800-9813-28C474890EDD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B992-AB5C-4EE3-8156-0FF7E73E22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B423A-6751-4800-9813-28C474890EDD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B992-AB5C-4EE3-8156-0FF7E73E22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B423A-6751-4800-9813-28C474890EDD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B992-AB5C-4EE3-8156-0FF7E73E22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B423A-6751-4800-9813-28C474890EDD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B992-AB5C-4EE3-8156-0FF7E73E22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B423A-6751-4800-9813-28C474890EDD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B992-AB5C-4EE3-8156-0FF7E73E22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B423A-6751-4800-9813-28C474890EDD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B992-AB5C-4EE3-8156-0FF7E73E22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B423A-6751-4800-9813-28C474890EDD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B992-AB5C-4EE3-8156-0FF7E73E22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6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B423A-6751-4800-9813-28C474890EDD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9B992-AB5C-4EE3-8156-0FF7E73E223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.wav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.wav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http://2.bp.blogspot.com/-yqz3NZwkWls/UyRbpI1VyKI/AAAAAAAAAVE/jb4wv7OLds8/s1600/lapbooks_folder.png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.wav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.wav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1.wav"/><Relationship Id="rId5" Type="http://schemas.openxmlformats.org/officeDocument/2006/relationships/image" Target="../media/image54.jpeg"/><Relationship Id="rId4" Type="http://schemas.openxmlformats.org/officeDocument/2006/relationships/hyperlink" Target="http://samodelki.org/wp-content/uploads/2017/02/1_5.j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1.wav"/><Relationship Id="rId5" Type="http://schemas.openxmlformats.org/officeDocument/2006/relationships/image" Target="../media/image55.jpeg"/><Relationship Id="rId4" Type="http://schemas.openxmlformats.org/officeDocument/2006/relationships/hyperlink" Target="http://samodelki.org/wp-content/uploads/2017/02/1_4.j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5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12"/>
          <p:cNvSpPr>
            <a:spLocks noChangeArrowheads="1" noChangeShapeType="1" noTextEdit="1"/>
          </p:cNvSpPr>
          <p:nvPr/>
        </p:nvSpPr>
        <p:spPr bwMode="auto">
          <a:xfrm>
            <a:off x="4932040" y="291037"/>
            <a:ext cx="3960440" cy="617683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rtl="0"/>
            <a:endParaRPr lang="ru-RU" sz="3200" b="1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1169428" scaled="1"/>
              </a:gradFill>
              <a:effectLst/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9592" y="2420888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 rot="10800000" flipV="1">
            <a:off x="5984133" y="326328"/>
            <a:ext cx="2690633" cy="362055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739414"/>
              </a:avLst>
            </a:prstTxWarp>
          </a:bodyPr>
          <a:lstStyle/>
          <a:p>
            <a:pPr algn="ctr" rtl="0"/>
            <a:endParaRPr lang="ru-RU" sz="1800" b="1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1169428" scaled="1"/>
              </a:gradFill>
              <a:effectLst/>
              <a:latin typeface="Arial"/>
              <a:cs typeface="Arial"/>
            </a:endParaRPr>
          </a:p>
        </p:txBody>
      </p:sp>
      <p:sp>
        <p:nvSpPr>
          <p:cNvPr id="7" name="WordArt 11"/>
          <p:cNvSpPr>
            <a:spLocks noChangeArrowheads="1" noChangeShapeType="1" noTextEdit="1"/>
          </p:cNvSpPr>
          <p:nvPr/>
        </p:nvSpPr>
        <p:spPr bwMode="auto">
          <a:xfrm>
            <a:off x="5220072" y="1538115"/>
            <a:ext cx="3454694" cy="378716"/>
          </a:xfrm>
          <a:prstGeom prst="rect">
            <a:avLst/>
          </a:prstGeom>
        </p:spPr>
        <p:txBody>
          <a:bodyPr wrap="none" fromWordArt="1">
            <a:prstTxWarp prst="textArchDown">
              <a:avLst>
                <a:gd name="adj" fmla="val 21574426"/>
              </a:avLst>
            </a:prstTxWarp>
          </a:bodyPr>
          <a:lstStyle/>
          <a:p>
            <a:pPr algn="ctr" rtl="0"/>
            <a:r>
              <a:rPr lang="ru-RU" sz="9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1169428" scaled="1"/>
                </a:gradFill>
                <a:latin typeface="Arial"/>
                <a:cs typeface="Arial"/>
              </a:rPr>
              <a:t>«Добрая фея»</a:t>
            </a:r>
            <a:endParaRPr lang="ru-RU" sz="900" b="1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1169428" scaled="1"/>
              </a:gradFill>
              <a:effectLst/>
              <a:latin typeface="Arial"/>
              <a:cs typeface="Arial"/>
            </a:endParaRPr>
          </a:p>
        </p:txBody>
      </p:sp>
      <p:sp>
        <p:nvSpPr>
          <p:cNvPr id="8" name="WordArt 12"/>
          <p:cNvSpPr>
            <a:spLocks noChangeArrowheads="1" noChangeShapeType="1" noTextEdit="1"/>
          </p:cNvSpPr>
          <p:nvPr/>
        </p:nvSpPr>
        <p:spPr bwMode="auto">
          <a:xfrm>
            <a:off x="5076056" y="326327"/>
            <a:ext cx="3672408" cy="1086449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rtl="0"/>
            <a:r>
              <a:rPr lang="ru-RU" sz="1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1169428" scaled="1"/>
                </a:gradFill>
                <a:latin typeface="Arial"/>
                <a:cs typeface="Arial"/>
              </a:rPr>
              <a:t>МБДОУ  «Детский  сад № 45</a:t>
            </a:r>
            <a:endParaRPr lang="ru-RU" sz="1600" b="1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1169428" scaled="1"/>
              </a:gradFill>
              <a:effectLst/>
              <a:latin typeface="Arial"/>
              <a:cs typeface="Arial"/>
            </a:endParaRPr>
          </a:p>
        </p:txBody>
      </p:sp>
      <p:pic>
        <p:nvPicPr>
          <p:cNvPr id="9" name="Picture 2" descr="F:\добрая фея\фея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6638567" y="507355"/>
            <a:ext cx="1076045" cy="1030760"/>
          </a:xfrm>
          <a:prstGeom prst="ellipse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  <a:effectLst/>
        </p:spPr>
      </p:pic>
      <p:pic>
        <p:nvPicPr>
          <p:cNvPr id="10" name="Picture 4" descr="http://www.playcast.ru/uploads/2017/02/01/2148311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77888" y="2128392"/>
            <a:ext cx="6444208" cy="472960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771800" y="364502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B</a:t>
            </a:r>
            <a:r>
              <a:rPr lang="ru-RU" dirty="0" smtClean="0">
                <a:solidFill>
                  <a:srgbClr val="FFFFFF"/>
                </a:solidFill>
              </a:rPr>
              <a:t>И</a:t>
            </a:r>
            <a:r>
              <a:rPr lang="ru-RU" sz="1100" i="1" dirty="0"/>
              <a:t> </a:t>
            </a:r>
            <a:r>
              <a:rPr lang="ru-RU" dirty="0" smtClean="0">
                <a:solidFill>
                  <a:srgbClr val="FFFFFF"/>
                </a:solidFill>
              </a:rPr>
              <a:t>направлении ранней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43808" y="3645024"/>
            <a:ext cx="3312368" cy="32316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Изготовление </a:t>
            </a:r>
            <a:r>
              <a:rPr lang="ru-RU" sz="2400" b="1" dirty="0" err="1" smtClean="0">
                <a:solidFill>
                  <a:srgbClr val="C00000"/>
                </a:solidFill>
              </a:rPr>
              <a:t>лэпбука</a:t>
            </a:r>
            <a:r>
              <a:rPr lang="ru-RU" sz="2400" b="1" dirty="0" smtClean="0">
                <a:solidFill>
                  <a:srgbClr val="C00000"/>
                </a:solidFill>
              </a:rPr>
              <a:t> и работа с ним в направлении ранней профориентации детей старшего дошкольного возраста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Корнеева Елена Юрьевна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заместитель заведующего по ВМР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35" y="188640"/>
            <a:ext cx="8712969" cy="640871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1916832"/>
            <a:ext cx="4553969" cy="3240360"/>
          </a:xfrm>
        </p:spPr>
        <p:txBody>
          <a:bodyPr>
            <a:normAutofit/>
          </a:bodyPr>
          <a:lstStyle/>
          <a:p>
            <a:pPr algn="ctr"/>
            <a:r>
              <a:rPr lang="ru-RU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Этапы  изготовления </a:t>
            </a:r>
            <a:br>
              <a:rPr lang="ru-RU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cap="none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лэпбука</a:t>
            </a:r>
            <a:r>
              <a:rPr lang="en-US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en-US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</a:br>
            <a:endParaRPr lang="ru-RU" cap="none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AutoShape 17"/>
          <p:cNvSpPr>
            <a:spLocks noChangeArrowheads="1"/>
          </p:cNvSpPr>
          <p:nvPr/>
        </p:nvSpPr>
        <p:spPr bwMode="auto">
          <a:xfrm>
            <a:off x="1619672" y="3789040"/>
            <a:ext cx="1584325" cy="609600"/>
          </a:xfrm>
          <a:prstGeom prst="rightArrowCallout">
            <a:avLst>
              <a:gd name="adj1" fmla="val 25000"/>
              <a:gd name="adj2" fmla="val 25000"/>
              <a:gd name="adj3" fmla="val 43316"/>
              <a:gd name="adj4" fmla="val 6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b="1" dirty="0">
                <a:solidFill>
                  <a:srgbClr val="008000"/>
                </a:solidFill>
                <a:latin typeface="Times New Roman" pitchFamily="18" charset="0"/>
              </a:rPr>
              <a:t>Тема</a:t>
            </a:r>
          </a:p>
        </p:txBody>
      </p:sp>
      <p:sp>
        <p:nvSpPr>
          <p:cNvPr id="6" name="AutoShape 18"/>
          <p:cNvSpPr>
            <a:spLocks noChangeArrowheads="1"/>
          </p:cNvSpPr>
          <p:nvPr/>
        </p:nvSpPr>
        <p:spPr bwMode="auto">
          <a:xfrm>
            <a:off x="3203997" y="3811623"/>
            <a:ext cx="1584325" cy="609600"/>
          </a:xfrm>
          <a:prstGeom prst="rightArrowCallout">
            <a:avLst>
              <a:gd name="adj1" fmla="val 25000"/>
              <a:gd name="adj2" fmla="val 25000"/>
              <a:gd name="adj3" fmla="val 43316"/>
              <a:gd name="adj4" fmla="val 6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b="1" dirty="0">
                <a:solidFill>
                  <a:srgbClr val="008000"/>
                </a:solidFill>
                <a:latin typeface="Times New Roman" pitchFamily="18" charset="0"/>
              </a:rPr>
              <a:t>План</a:t>
            </a:r>
          </a:p>
        </p:txBody>
      </p:sp>
      <p:sp>
        <p:nvSpPr>
          <p:cNvPr id="7" name="AutoShape 19"/>
          <p:cNvSpPr>
            <a:spLocks noChangeArrowheads="1"/>
          </p:cNvSpPr>
          <p:nvPr/>
        </p:nvSpPr>
        <p:spPr bwMode="auto">
          <a:xfrm>
            <a:off x="4820033" y="3789040"/>
            <a:ext cx="1584325" cy="609600"/>
          </a:xfrm>
          <a:prstGeom prst="rightArrowCallout">
            <a:avLst>
              <a:gd name="adj1" fmla="val 25000"/>
              <a:gd name="adj2" fmla="val 25000"/>
              <a:gd name="adj3" fmla="val 43316"/>
              <a:gd name="adj4" fmla="val 6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b="1" dirty="0" smtClean="0">
                <a:solidFill>
                  <a:srgbClr val="008000"/>
                </a:solidFill>
                <a:latin typeface="Times New Roman" pitchFamily="18" charset="0"/>
              </a:rPr>
              <a:t>Макет</a:t>
            </a:r>
            <a:endParaRPr lang="ru-RU" altLang="ru-RU" b="1" dirty="0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8" name="AutoShape 20"/>
          <p:cNvSpPr>
            <a:spLocks noChangeArrowheads="1"/>
          </p:cNvSpPr>
          <p:nvPr/>
        </p:nvSpPr>
        <p:spPr bwMode="auto">
          <a:xfrm>
            <a:off x="6404358" y="3811623"/>
            <a:ext cx="2374900" cy="570348"/>
          </a:xfrm>
          <a:prstGeom prst="rightArrowCallout">
            <a:avLst>
              <a:gd name="adj1" fmla="val 25000"/>
              <a:gd name="adj2" fmla="val 25000"/>
              <a:gd name="adj3" fmla="val 68687"/>
              <a:gd name="adj4" fmla="val 6208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b="1" dirty="0">
                <a:solidFill>
                  <a:srgbClr val="008000"/>
                </a:solidFill>
                <a:latin typeface="Times New Roman" pitchFamily="18" charset="0"/>
              </a:rPr>
              <a:t>Оформление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wind.wav"/>
          </p:stSnd>
        </p:sndAc>
      </p:transition>
    </mc:Choice>
    <mc:Fallback xmlns="">
      <p:transition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4294967295"/>
          </p:nvPr>
        </p:nvSpPr>
        <p:spPr>
          <a:xfrm>
            <a:off x="180322" y="3068960"/>
            <a:ext cx="4895735" cy="7920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i="1" dirty="0" smtClean="0"/>
              <a:t>     </a:t>
            </a:r>
            <a:r>
              <a:rPr lang="ru-RU" sz="1800" b="1" i="1" dirty="0" smtClean="0"/>
              <a:t>Основа - картон или потолочная плитка, бумага для черчения  формата А4 или А3</a:t>
            </a:r>
          </a:p>
          <a:p>
            <a:pPr algn="ctr"/>
            <a:endParaRPr lang="ru-RU" dirty="0"/>
          </a:p>
        </p:txBody>
      </p:sp>
      <p:pic>
        <p:nvPicPr>
          <p:cNvPr id="1026" name="Picture 2" descr="C:\Users\Lenovo\Desktop\Мастер-класс домашний комп\Фото лэпбуков\20181212_1255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80322" y="116632"/>
            <a:ext cx="5008423" cy="281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enovo\Desktop\Мастер-класс домашний комп\Фото лэпбуков\20181213_1039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69795" y="1553228"/>
            <a:ext cx="6567292" cy="36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Lenovo\Desktop\Мастер-класс домашний комп\Фото лэпбуков\20181226_1719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22" y="3930073"/>
            <a:ext cx="4895734" cy="275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wind.wav"/>
          </p:stSnd>
        </p:sndAc>
      </p:transition>
    </mc:Choice>
    <mc:Fallback xmlns="">
      <p:transition>
        <p:sndAc>
          <p:stSnd>
            <p:snd r:embed="rId6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1115616" y="5013176"/>
            <a:ext cx="7599773" cy="12018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i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принтер </a:t>
            </a:r>
          </a:p>
          <a:p>
            <a:pPr marL="0" indent="0" algn="ctr">
              <a:buNone/>
            </a:pPr>
            <a:r>
              <a:rPr lang="ru-RU" sz="1800" b="1" i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( лучше всего струйный с непрерывной подачей чернил)</a:t>
            </a:r>
            <a:endParaRPr lang="ru-RU" sz="1800" b="1" i="1" dirty="0"/>
          </a:p>
        </p:txBody>
      </p:sp>
      <p:pic>
        <p:nvPicPr>
          <p:cNvPr id="5" name="Picture 2" descr="F:\Новая папка\20170316_083023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476672"/>
            <a:ext cx="5429250" cy="4071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wind.wav"/>
          </p:stSnd>
        </p:sndAc>
      </p:transition>
    </mc:Choice>
    <mc:Fallback xmlns="">
      <p:transition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88024" y="332656"/>
            <a:ext cx="39273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b="1" i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обычные и фигурные ножницы; </a:t>
            </a:r>
            <a:endParaRPr lang="ru-RU" b="1" i="1" dirty="0" smtClean="0">
              <a:cs typeface="Arial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b="1" i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клей (для потолочной плитки нужен клей «Титан» или скотч; </a:t>
            </a:r>
            <a:endParaRPr lang="ru-RU" b="1" i="1" dirty="0" smtClean="0">
              <a:cs typeface="Arial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b="1" i="1" dirty="0" err="1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степлер</a:t>
            </a:r>
            <a:r>
              <a:rPr lang="ru-RU" b="1" i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;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b="1" i="1" dirty="0" smtClean="0">
                <a:solidFill>
                  <a:srgbClr val="000000"/>
                </a:solidFill>
                <a:cs typeface="Times New Roman" pitchFamily="18" charset="0"/>
              </a:rPr>
              <a:t>бумага-</a:t>
            </a:r>
            <a:r>
              <a:rPr lang="ru-RU" b="1" i="1" dirty="0" err="1" smtClean="0">
                <a:solidFill>
                  <a:srgbClr val="000000"/>
                </a:solidFill>
                <a:cs typeface="Times New Roman" pitchFamily="18" charset="0"/>
              </a:rPr>
              <a:t>самоклейка</a:t>
            </a:r>
            <a:r>
              <a:rPr lang="ru-RU" b="1" i="1" dirty="0" smtClean="0">
                <a:solidFill>
                  <a:srgbClr val="000000"/>
                </a:solidFill>
                <a:cs typeface="Times New Roman" pitchFamily="18" charset="0"/>
              </a:rPr>
              <a:t>;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b="1" i="1" dirty="0" smtClean="0">
                <a:solidFill>
                  <a:srgbClr val="000000"/>
                </a:solidFill>
                <a:cs typeface="Times New Roman" pitchFamily="18" charset="0"/>
              </a:rPr>
              <a:t>линейка;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b="1" i="1" dirty="0" smtClean="0">
                <a:solidFill>
                  <a:srgbClr val="000000"/>
                </a:solidFill>
                <a:cs typeface="Times New Roman" pitchFamily="18" charset="0"/>
              </a:rPr>
              <a:t>нож для бумаги</a:t>
            </a:r>
            <a:endParaRPr lang="ru-RU" b="1" i="1" dirty="0" smtClean="0">
              <a:cs typeface="Arial" pitchFamily="34" charset="0"/>
            </a:endParaRPr>
          </a:p>
        </p:txBody>
      </p:sp>
      <p:pic>
        <p:nvPicPr>
          <p:cNvPr id="22530" name="Picture 2" descr="F:\Новая папка\20170316_08363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2374198"/>
            <a:ext cx="4381531" cy="328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1" name="Picture 3" descr="F:\Новая папка\20170316_08311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04" y="188640"/>
            <a:ext cx="4316488" cy="3237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446" y="3789040"/>
            <a:ext cx="4262546" cy="2566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 rot="10800000" flipV="1">
            <a:off x="4788024" y="5836109"/>
            <a:ext cx="42375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b="1" i="1" dirty="0" smtClean="0">
                <a:solidFill>
                  <a:srgbClr val="000000"/>
                </a:solidFill>
                <a:cs typeface="Times New Roman" pitchFamily="18" charset="0"/>
              </a:rPr>
              <a:t>Скотч двусторонний вспененный</a:t>
            </a:r>
            <a:endParaRPr lang="ru-RU" b="1" i="1" dirty="0"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wind.wav"/>
          </p:stSnd>
        </p:sndAc>
      </p:transition>
    </mc:Choice>
    <mc:Fallback xmlns="">
      <p:transition>
        <p:sndAc>
          <p:stSnd>
            <p:snd r:embed="rId6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404664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Этапы изготовления </a:t>
            </a:r>
            <a:r>
              <a:rPr lang="ru-RU" sz="2400" b="1" dirty="0" err="1" smtClean="0">
                <a:solidFill>
                  <a:schemeClr val="bg1"/>
                </a:solidFill>
              </a:rPr>
              <a:t>лэпбука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7" name="Picture 1" descr="http://2.bp.blogspot.com/-yqz3NZwkWls/UyRbpI1VyKI/AAAAAAAAAVE/jb4wv7OLds8/s1600/lapbooks_folder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2148264"/>
            <a:ext cx="3413101" cy="2720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1560" y="947935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– выбор темы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лэпбука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II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– составление плана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лэпбука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III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– создание макета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3687" y="4940644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IV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-  изготовление вкладок, окошек, мини-книжек и других деталей 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лэпбука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9167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404664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Выбор темы </a:t>
            </a:r>
            <a:r>
              <a:rPr lang="ru-RU" sz="2400" b="1" dirty="0" err="1" smtClean="0">
                <a:solidFill>
                  <a:schemeClr val="bg1"/>
                </a:solidFill>
              </a:rPr>
              <a:t>лэпбука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Documents and Settings\Admin\Рабочий стол\ПРОФОРИЕНТИРОВАНИЕ 2019\Лэпбук\17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645024"/>
            <a:ext cx="4135500" cy="31026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1" b="19703"/>
          <a:stretch/>
        </p:blipFill>
        <p:spPr bwMode="auto">
          <a:xfrm>
            <a:off x="250922" y="1196752"/>
            <a:ext cx="2737500" cy="31387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6" b="15431"/>
          <a:stretch/>
        </p:blipFill>
        <p:spPr bwMode="auto">
          <a:xfrm>
            <a:off x="6300192" y="3068960"/>
            <a:ext cx="2655722" cy="29939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Documents and Settings\Admin\Рабочий стол\мастер-класс, презентации, фотолэпбуки новый\фото лэп\20190211_10155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3" b="11197"/>
          <a:stretch/>
        </p:blipFill>
        <p:spPr bwMode="auto">
          <a:xfrm>
            <a:off x="3491880" y="1026527"/>
            <a:ext cx="2497213" cy="3479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910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мастер-класс, презентации, фотолэпбуки новый\фото лэп\20190211_1604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1" r="18015"/>
          <a:stretch/>
        </p:blipFill>
        <p:spPr bwMode="auto">
          <a:xfrm>
            <a:off x="1193858" y="764704"/>
            <a:ext cx="6904618" cy="5976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332656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Составление плана </a:t>
            </a:r>
            <a:r>
              <a:rPr lang="ru-RU" sz="2400" b="1" dirty="0" err="1">
                <a:solidFill>
                  <a:schemeClr val="bg1"/>
                </a:solidFill>
              </a:rPr>
              <a:t>лэпбука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2759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Новая папка\20170316_08315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57" y="841928"/>
            <a:ext cx="4608511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sz="half" idx="1"/>
          </p:nvPr>
        </p:nvSpPr>
        <p:spPr>
          <a:xfrm>
            <a:off x="4860032" y="1142984"/>
            <a:ext cx="3816424" cy="773848"/>
          </a:xfrm>
        </p:spPr>
        <p:txBody>
          <a:bodyPr>
            <a:normAutofit/>
          </a:bodyPr>
          <a:lstStyle/>
          <a:p>
            <a:pPr algn="ctr"/>
            <a:r>
              <a:rPr lang="ru-RU" sz="1800" b="1" i="1" dirty="0" smtClean="0"/>
              <a:t>Готовим основу</a:t>
            </a:r>
            <a:endParaRPr lang="ru-RU" sz="1800" b="1" i="1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323528" y="4797152"/>
            <a:ext cx="3744416" cy="1440160"/>
          </a:xfrm>
        </p:spPr>
        <p:txBody>
          <a:bodyPr>
            <a:normAutofit/>
          </a:bodyPr>
          <a:lstStyle/>
          <a:p>
            <a:pPr algn="ctr"/>
            <a:endParaRPr lang="ru-RU" sz="1800" b="1" i="1" dirty="0" smtClean="0"/>
          </a:p>
          <a:p>
            <a:pPr algn="ctr"/>
            <a:r>
              <a:rPr lang="ru-RU" sz="1800" b="1" i="1" dirty="0" smtClean="0"/>
              <a:t>Нарезаем полоски малярного скотча </a:t>
            </a:r>
            <a:endParaRPr lang="ru-RU" sz="1800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2195736" y="332656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Создание макета </a:t>
            </a:r>
            <a:r>
              <a:rPr lang="ru-RU" sz="2400" b="1" dirty="0" err="1">
                <a:solidFill>
                  <a:schemeClr val="bg1"/>
                </a:solidFill>
              </a:rPr>
              <a:t>лэпбука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C:\Users\Lenovo\Desktop\Мастер-класс домашний комп\Фото лэпбуков\20181212_1255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995936" y="3861048"/>
            <a:ext cx="5008423" cy="281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:\Новая папка\20170316_09444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746" y="260648"/>
            <a:ext cx="3525066" cy="4700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548681"/>
            <a:ext cx="3750778" cy="252313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b="1" i="1" dirty="0" smtClean="0"/>
              <a:t>Соединяем листы папки с помощью малярного скотча, пользуясь ограничителями</a:t>
            </a:r>
          </a:p>
          <a:p>
            <a:pPr marL="0" indent="0" algn="ctr">
              <a:buNone/>
            </a:pPr>
            <a:endParaRPr lang="ru-RU" sz="1800" b="1" i="1" dirty="0" smtClean="0"/>
          </a:p>
          <a:p>
            <a:pPr marL="0" indent="0" algn="ctr">
              <a:buNone/>
            </a:pPr>
            <a:r>
              <a:rPr lang="ru-RU" sz="1800" b="1" i="1" dirty="0" smtClean="0"/>
              <a:t>Используем самоклеющуюся пленку как фон основы </a:t>
            </a:r>
            <a:r>
              <a:rPr lang="ru-RU" sz="1800" b="1" i="1" dirty="0" err="1" smtClean="0"/>
              <a:t>лэпбука</a:t>
            </a:r>
            <a:endParaRPr lang="ru-RU" sz="1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95536" y="5229200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 результате получается вот такая основа </a:t>
            </a:r>
            <a:r>
              <a:rPr lang="ru-RU" b="1" dirty="0" err="1" smtClean="0"/>
              <a:t>лэпбука</a:t>
            </a:r>
            <a:endParaRPr lang="ru-RU" b="1" dirty="0"/>
          </a:p>
        </p:txBody>
      </p:sp>
      <p:pic>
        <p:nvPicPr>
          <p:cNvPr id="6" name="Picture 3" descr="C:\Users\Lenovo\Desktop\Мастер-класс домашний комп\Фото лэпбуков\20181213_1039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779911" y="3703532"/>
            <a:ext cx="5208574" cy="2929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676660"/>
            <a:ext cx="4208940" cy="23675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6165304"/>
            <a:ext cx="8435280" cy="50405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ru-RU" sz="1800" b="1" dirty="0" smtClean="0"/>
          </a:p>
          <a:p>
            <a:pPr marL="0" indent="0" algn="ctr">
              <a:buNone/>
            </a:pPr>
            <a:r>
              <a:rPr lang="ru-RU" sz="1800" b="1" dirty="0" smtClean="0"/>
              <a:t>с  помощью двустороннего скотча прикрепляем кармашки </a:t>
            </a:r>
            <a:endParaRPr lang="ru-RU" sz="1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188640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Изготовление </a:t>
            </a:r>
            <a:r>
              <a:rPr lang="ru-RU" sz="2400" b="1" dirty="0">
                <a:solidFill>
                  <a:schemeClr val="bg1"/>
                </a:solidFill>
              </a:rPr>
              <a:t>вкладок, окошек, мини-книжек и других деталей  </a:t>
            </a:r>
            <a:r>
              <a:rPr lang="ru-RU" sz="2400" b="1" dirty="0" err="1">
                <a:solidFill>
                  <a:schemeClr val="bg1"/>
                </a:solidFill>
              </a:rPr>
              <a:t>лэпбука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Documents and Settings\Admin\Рабочий стол\мастер-класс, презентации, фотолэпбуки новый\фото лэп\20190211_0957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951" y="1079950"/>
            <a:ext cx="4056359" cy="228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Admin\Рабочий стол\мастер-класс, презентации, фотолэпбуки новый\фото лэп\20190211_09570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5" r="8648"/>
          <a:stretch/>
        </p:blipFill>
        <p:spPr bwMode="auto">
          <a:xfrm>
            <a:off x="251662" y="3907062"/>
            <a:ext cx="3038502" cy="218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Documents and Settings\Admin\Рабочий стол\мастер-класс, презентации, фотолэпбуки новый\фото лэп\20190211_10041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" r="7113"/>
          <a:stretch/>
        </p:blipFill>
        <p:spPr bwMode="auto">
          <a:xfrm>
            <a:off x="395784" y="1079950"/>
            <a:ext cx="4012443" cy="256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wind.wav"/>
          </p:stSnd>
        </p:sndAc>
      </p:transition>
    </mc:Choice>
    <mc:Fallback xmlns="">
      <p:transition>
        <p:sndAc>
          <p:stSnd>
            <p:snd r:embed="rId7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51520" y="260648"/>
            <a:ext cx="6480720" cy="45034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i="1" dirty="0" smtClean="0">
                <a:latin typeface="Book Antiqua" pitchFamily="18" charset="0"/>
              </a:rPr>
              <a:t>    </a:t>
            </a:r>
            <a:endParaRPr lang="ru-RU" i="1" dirty="0" smtClean="0">
              <a:latin typeface="Book Antiqua" pitchFamily="18" charset="0"/>
            </a:endParaRPr>
          </a:p>
          <a:p>
            <a:pPr>
              <a:buNone/>
            </a:pPr>
            <a:r>
              <a:rPr lang="ru-RU" i="1">
                <a:latin typeface="Book Antiqua" pitchFamily="18" charset="0"/>
              </a:rPr>
              <a:t> </a:t>
            </a:r>
            <a:r>
              <a:rPr lang="ru-RU" i="1" smtClean="0">
                <a:latin typeface="Book Antiqua" pitchFamily="18" charset="0"/>
              </a:rPr>
              <a:t>      </a:t>
            </a:r>
            <a:r>
              <a:rPr lang="ru-RU" i="1" smtClean="0">
                <a:latin typeface="Book Antiqua" pitchFamily="18" charset="0"/>
              </a:rPr>
              <a:t> </a:t>
            </a:r>
            <a:r>
              <a:rPr lang="ru-RU" sz="2600" i="1" dirty="0" smtClean="0">
                <a:latin typeface="+mj-lt"/>
              </a:rPr>
              <a:t>Введение в систему дошкольного образования Федеральных государственных образовательных стандартов, побуждает педагогов находить новые формы организации индивидуальной работы </a:t>
            </a:r>
            <a:r>
              <a:rPr lang="ru-RU" sz="2600" i="1" smtClean="0">
                <a:latin typeface="+mj-lt"/>
              </a:rPr>
              <a:t>с </a:t>
            </a:r>
            <a:r>
              <a:rPr lang="ru-RU" sz="2600" i="1" smtClean="0">
                <a:latin typeface="+mj-lt"/>
              </a:rPr>
              <a:t>детьми</a:t>
            </a:r>
            <a:r>
              <a:rPr lang="ru-RU" sz="2600" i="1">
                <a:latin typeface="+mj-lt"/>
              </a:rPr>
              <a:t>.</a:t>
            </a:r>
            <a:endParaRPr lang="ru-RU" sz="2600" i="1" dirty="0" smtClean="0">
              <a:latin typeface="+mj-lt"/>
            </a:endParaRPr>
          </a:p>
          <a:p>
            <a:pPr algn="just"/>
            <a:endParaRPr lang="ru-RU" dirty="0"/>
          </a:p>
        </p:txBody>
      </p:sp>
      <p:pic>
        <p:nvPicPr>
          <p:cNvPr id="31746" name="Picture 2" descr="https://im0-tub-ru.yandex.net/i?id=aed13d2cb3777a078d5475e6007442a7&amp;n=33&amp;h=215&amp;w=45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78" y="1556792"/>
            <a:ext cx="8415422" cy="5301208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3175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drumroll.wav"/>
          </p:stSnd>
        </p:sndAc>
      </p:transition>
    </mc:Choice>
    <mc:Fallback xmlns="">
      <p:transition>
        <p:sndAc>
          <p:stSnd>
            <p:snd r:embed="rId4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67544" y="116632"/>
            <a:ext cx="8033546" cy="648072"/>
          </a:xfrm>
        </p:spPr>
        <p:txBody>
          <a:bodyPr>
            <a:normAutofit/>
          </a:bodyPr>
          <a:lstStyle/>
          <a:p>
            <a:pPr marL="1371600" lvl="3" indent="0">
              <a:buNone/>
            </a:pPr>
            <a:r>
              <a:rPr lang="ru-RU" sz="2400" b="1" i="1" dirty="0" smtClean="0">
                <a:solidFill>
                  <a:schemeClr val="bg1"/>
                </a:solidFill>
              </a:rPr>
              <a:t>Наш </a:t>
            </a:r>
            <a:r>
              <a:rPr lang="ru-RU" sz="2400" b="1" i="1" dirty="0" err="1" smtClean="0">
                <a:solidFill>
                  <a:schemeClr val="bg1"/>
                </a:solidFill>
              </a:rPr>
              <a:t>лэпбук</a:t>
            </a:r>
            <a:r>
              <a:rPr lang="ru-RU" sz="2400" b="1" i="1" dirty="0" smtClean="0">
                <a:solidFill>
                  <a:schemeClr val="bg1"/>
                </a:solidFill>
              </a:rPr>
              <a:t> «Профессия повар» готов!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727" y="620689"/>
            <a:ext cx="5108314" cy="2882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Поворот 20190109_1231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23" y="3774773"/>
            <a:ext cx="4878233" cy="2750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Поворот 20190109_12313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115" y="4046369"/>
            <a:ext cx="3935833" cy="2207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C:\Users\Lenovo\Desktop\мастер-класс, презентации, фотолэпбуки\DSC0049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23" y="623229"/>
            <a:ext cx="3840247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0166" y="5572140"/>
            <a:ext cx="6143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/>
              <a:t>Классификация предметов по заданному признаку</a:t>
            </a:r>
            <a:endParaRPr lang="ru-RU" sz="2400" b="1" i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0472"/>
            <a:ext cx="5400600" cy="3037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Lenovo\Desktop\мастер-класс, презентации, фотолэпбуки новый\DSC005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500" y="2204864"/>
            <a:ext cx="4156719" cy="311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86182" y="5429264"/>
            <a:ext cx="5143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</a:t>
            </a:r>
            <a:endParaRPr lang="ru-RU" sz="2000" b="1" i="1" dirty="0"/>
          </a:p>
        </p:txBody>
      </p:sp>
      <p:pic>
        <p:nvPicPr>
          <p:cNvPr id="2050" name="Picture 2" descr="C:\Users\Lenovo\Desktop\мастер-класс, презентации, фотолэпбуки новый\фото лэп\20190211_1000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9"/>
          <a:stretch/>
        </p:blipFill>
        <p:spPr bwMode="auto">
          <a:xfrm rot="10800000">
            <a:off x="3418413" y="3212976"/>
            <a:ext cx="5511304" cy="351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Lenovo\Desktop\мастер-класс, презентации, фотолэпбуки новый\фото лэп\20190211_1009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0" r="12583"/>
          <a:stretch/>
        </p:blipFill>
        <p:spPr bwMode="auto">
          <a:xfrm>
            <a:off x="107504" y="116631"/>
            <a:ext cx="4727344" cy="36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04048" y="620688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Консервируем овощи, </a:t>
            </a:r>
          </a:p>
          <a:p>
            <a:pPr algn="ctr"/>
            <a:r>
              <a:rPr lang="ru-RU" sz="2400" b="1" dirty="0" smtClean="0"/>
              <a:t>готовим фруктовый компот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4725144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Сервируем стол</a:t>
            </a:r>
            <a:endParaRPr lang="ru-RU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wind.wav"/>
          </p:stSnd>
        </p:sndAc>
      </p:transition>
    </mc:Choice>
    <mc:Fallback xmlns="">
      <p:transition>
        <p:sndAc>
          <p:stSnd>
            <p:snd r:embed="rId5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enovo\Desktop\мастер-класс, презентации, фотолэпбуки новый\фото лэп\20190211_0957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9" r="7614"/>
          <a:stretch/>
        </p:blipFill>
        <p:spPr bwMode="auto">
          <a:xfrm>
            <a:off x="219275" y="190524"/>
            <a:ext cx="4856781" cy="339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Lenovo\Desktop\мастер-класс, презентации, фотолэпбуки новый\фото лэп\20190211_09574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6" b="4985"/>
          <a:stretch/>
        </p:blipFill>
        <p:spPr bwMode="auto">
          <a:xfrm>
            <a:off x="2746824" y="3573016"/>
            <a:ext cx="6241170" cy="313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48064" y="190524"/>
            <a:ext cx="38399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endParaRPr lang="ru-RU" sz="2400" b="1" dirty="0"/>
          </a:p>
          <a:p>
            <a:pPr algn="ctr"/>
            <a:r>
              <a:rPr lang="ru-RU" sz="2400" b="1" dirty="0" smtClean="0"/>
              <a:t>Игровая, познавательная, исследовательская деятельность являются ведущими в использовании </a:t>
            </a:r>
            <a:r>
              <a:rPr lang="ru-RU" sz="2400" b="1" dirty="0" err="1" smtClean="0"/>
              <a:t>лэпбука</a:t>
            </a:r>
            <a:r>
              <a:rPr lang="ru-RU" sz="2400" b="1" dirty="0" smtClean="0"/>
              <a:t> </a:t>
            </a:r>
            <a:endParaRPr lang="ru-RU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playcast.ru/uploads/2017/02/01/214831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14" y="188640"/>
            <a:ext cx="8638618" cy="6340154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28794" y="1928802"/>
            <a:ext cx="5429288" cy="45765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C00000"/>
                </a:solidFill>
              </a:rPr>
              <a:t>Г</a:t>
            </a:r>
            <a:r>
              <a:rPr lang="ru-RU" sz="2400" b="1" dirty="0" smtClean="0">
                <a:solidFill>
                  <a:srgbClr val="C00000"/>
                </a:solidFill>
              </a:rPr>
              <a:t>отовим конверты для </a:t>
            </a:r>
            <a:r>
              <a:rPr lang="ru-RU" sz="2400" b="1" dirty="0" err="1" smtClean="0">
                <a:solidFill>
                  <a:srgbClr val="C00000"/>
                </a:solidFill>
              </a:rPr>
              <a:t>лэпбука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4098" name="Picture 2" descr="C:\Users\Lenovo\Desktop\мастер-класс, презентации, фотолэпбуки новый\фото лэп\20190211_0942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9" r="8011"/>
          <a:stretch/>
        </p:blipFill>
        <p:spPr bwMode="auto">
          <a:xfrm rot="10800000">
            <a:off x="2483768" y="2348878"/>
            <a:ext cx="2329029" cy="166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Lenovo\Desktop\мастер-класс, презентации, фотолэпбуки новый\фото лэп\20190211_09425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2" r="10095"/>
          <a:stretch/>
        </p:blipFill>
        <p:spPr bwMode="auto">
          <a:xfrm rot="10800000">
            <a:off x="4932040" y="2348877"/>
            <a:ext cx="2145144" cy="165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Lenovo\Desktop\мастер-класс, презентации, фотолэпбуки новый\фото лэп\20190211_09521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7" r="22056"/>
          <a:stretch/>
        </p:blipFill>
        <p:spPr bwMode="auto">
          <a:xfrm rot="10800000">
            <a:off x="4081576" y="4149080"/>
            <a:ext cx="1923035" cy="227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playcast.ru/uploads/2017/02/01/214831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100" y="285728"/>
            <a:ext cx="8638618" cy="6340154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28794" y="1928802"/>
            <a:ext cx="5429288" cy="45765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Готовим конверты для </a:t>
            </a:r>
            <a:r>
              <a:rPr lang="ru-RU" sz="2400" b="1" dirty="0" err="1" smtClean="0">
                <a:solidFill>
                  <a:srgbClr val="C00000"/>
                </a:solidFill>
              </a:rPr>
              <a:t>лэпбука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ru-RU" sz="24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ru-RU" sz="2400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Делаем конверт-сердечко своими руками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2492896"/>
            <a:ext cx="446449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483768" y="5277107"/>
            <a:ext cx="4752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ru-RU" sz="1200" b="1" dirty="0"/>
              <a:t>Возьмите лист бумаги в форме сердца </a:t>
            </a:r>
            <a:r>
              <a:rPr lang="ru-RU" sz="1200" b="1" dirty="0" smtClean="0"/>
              <a:t>;</a:t>
            </a:r>
            <a:endParaRPr lang="ru-RU" sz="1200" b="1" dirty="0"/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ru-RU" sz="1200" b="1" dirty="0"/>
              <a:t>Загните внутрь боковые стороны «сердца», затем аналогично поступите с верхней частью заготовки;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ru-RU" sz="1200" b="1" dirty="0"/>
              <a:t>Нижняя «острая» сторона загибается внутрь </a:t>
            </a:r>
            <a:r>
              <a:rPr lang="ru-RU" sz="1200" b="1" dirty="0" smtClean="0"/>
              <a:t>последней;</a:t>
            </a:r>
            <a:endParaRPr lang="ru-RU" sz="1200" b="1" dirty="0"/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ru-RU" sz="1200" b="1" dirty="0"/>
              <a:t>Получившийся прямоугольный конверт заклеивают </a:t>
            </a:r>
            <a:r>
              <a:rPr lang="ru-RU" sz="1200" b="1" dirty="0" err="1" smtClean="0"/>
              <a:t>стикером</a:t>
            </a:r>
            <a:r>
              <a:rPr lang="ru-RU" sz="1200" b="1" dirty="0" smtClean="0"/>
              <a:t> </a:t>
            </a:r>
            <a:r>
              <a:rPr lang="ru-RU" sz="1200" b="1" dirty="0"/>
              <a:t>или обвязывают алой лентой.</a:t>
            </a:r>
          </a:p>
        </p:txBody>
      </p:sp>
    </p:spTree>
    <p:extLst>
      <p:ext uri="{BB962C8B-B14F-4D97-AF65-F5344CB8AC3E}">
        <p14:creationId xmlns:p14="http://schemas.microsoft.com/office/powerpoint/2010/main" val="99235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playcast.ru/uploads/2017/02/01/214831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100" y="285728"/>
            <a:ext cx="8638618" cy="6340154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28794" y="1928802"/>
            <a:ext cx="5429288" cy="45765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Готовим конверты для </a:t>
            </a:r>
            <a:r>
              <a:rPr lang="ru-RU" sz="2400" b="1" dirty="0" err="1" smtClean="0">
                <a:solidFill>
                  <a:srgbClr val="C00000"/>
                </a:solidFill>
              </a:rPr>
              <a:t>лэпбука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Схема изготовления оригами-конверта №4">
            <a:hlinkClick r:id="rId4"/>
          </p:cNvPr>
          <p:cNvPicPr/>
          <p:nvPr/>
        </p:nvPicPr>
        <p:blipFill rotWithShape="1">
          <a:blip r:embed="rId5" cstate="print"/>
          <a:srcRect r="50480"/>
          <a:stretch/>
        </p:blipFill>
        <p:spPr bwMode="auto">
          <a:xfrm>
            <a:off x="2411760" y="2307925"/>
            <a:ext cx="3096344" cy="20162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Схема изготовления оригами-конверта №4">
            <a:hlinkClick r:id="rId4"/>
          </p:cNvPr>
          <p:cNvPicPr/>
          <p:nvPr/>
        </p:nvPicPr>
        <p:blipFill rotWithShape="1">
          <a:blip r:embed="rId5" cstate="print"/>
          <a:srcRect l="50365"/>
          <a:stretch/>
        </p:blipFill>
        <p:spPr bwMode="auto">
          <a:xfrm>
            <a:off x="5580112" y="2782119"/>
            <a:ext cx="1649974" cy="10678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4954" y="4337841"/>
            <a:ext cx="49433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b="1" dirty="0"/>
              <a:t>Сложите квадратный лист бумаги по диагонали, создавая треугольную заготовку правильной формы;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b="1" dirty="0"/>
              <a:t>Отогните книзу один свободный верхний уголок заготовки (второй не заминайте), равняя его по нижней </a:t>
            </a:r>
            <a:r>
              <a:rPr lang="ru-RU" sz="1200" b="1" dirty="0" smtClean="0"/>
              <a:t>границе;</a:t>
            </a:r>
            <a:endParaRPr lang="ru-RU" sz="1200" b="1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b="1" dirty="0"/>
              <a:t>Затем загните внутрь боковые углы, смело нахлестывая один на другой;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b="1" dirty="0" err="1"/>
              <a:t>Нахлёст</a:t>
            </a:r>
            <a:r>
              <a:rPr lang="ru-RU" sz="1200" b="1" dirty="0"/>
              <a:t> отогните назад, по рубежу центра заготовки, из получившегося уголка сформируйте кармашек, аккуратно раскрывая малый отгиб;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b="1" dirty="0"/>
              <a:t>Загните верхнюю часть конверта книзу, заправляя запечатывающий </a:t>
            </a:r>
            <a:r>
              <a:rPr lang="ru-RU" sz="1200" b="1" dirty="0" err="1"/>
              <a:t>нахлест</a:t>
            </a:r>
            <a:r>
              <a:rPr lang="ru-RU" sz="1200" b="1" dirty="0"/>
              <a:t> в получившийся кармашек, плотно прожмите места сгибов.</a:t>
            </a:r>
          </a:p>
        </p:txBody>
      </p:sp>
    </p:spTree>
    <p:extLst>
      <p:ext uri="{BB962C8B-B14F-4D97-AF65-F5344CB8AC3E}">
        <p14:creationId xmlns:p14="http://schemas.microsoft.com/office/powerpoint/2010/main" val="99235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85728"/>
            <a:ext cx="7215238" cy="2786082"/>
          </a:xfrm>
        </p:spPr>
        <p:txBody>
          <a:bodyPr>
            <a:normAutofit/>
            <a:scene3d>
              <a:camera prst="isometricOffAxis1Right"/>
              <a:lightRig rig="threePt" dir="t"/>
            </a:scene3d>
          </a:bodyPr>
          <a:lstStyle/>
          <a:p>
            <a:pPr lvl="0"/>
            <a:r>
              <a:rPr lang="ru-RU" sz="4400" cap="none" dirty="0" smtClean="0">
                <a:ln>
                  <a:noFill/>
                </a:ln>
                <a:solidFill>
                  <a:srgbClr val="7030A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Интересных вам идей и плодотворных совместных занятий с детьми! </a:t>
            </a:r>
            <a:r>
              <a:rPr lang="ru-RU" sz="6000" cap="none" dirty="0" smtClean="0">
                <a:ln>
                  <a:noFill/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6000" cap="none" dirty="0" smtClean="0">
                <a:ln>
                  <a:noFill/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9222" name="Picture 6" descr="http://5schooloren.ucoz.ru/avatar/27/papk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1596783"/>
            <a:ext cx="6143636" cy="511836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000496" y="4143380"/>
            <a:ext cx="392909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000" i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Литература:</a:t>
            </a:r>
            <a:br>
              <a:rPr lang="ru-RU" sz="1000" i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</a:br>
            <a:r>
              <a:rPr lang="ru-RU" sz="1000" i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[1]</a:t>
            </a:r>
            <a:r>
              <a:rPr lang="ru-RU" sz="1000" i="1" dirty="0" err="1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Лэпбук</a:t>
            </a:r>
            <a:r>
              <a:rPr lang="ru-RU" sz="1000" i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как новейший способ систематизации знаний. [Электронный ресурс] / Режим </a:t>
            </a:r>
            <a:r>
              <a:rPr lang="ru-RU" sz="1000" i="1" dirty="0" err="1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доступа:http</a:t>
            </a:r>
            <a:r>
              <a:rPr lang="ru-RU" sz="1000" i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://</a:t>
            </a:r>
            <a:r>
              <a:rPr lang="ru-RU" sz="1000" i="1" dirty="0" err="1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active-mama.com</a:t>
            </a:r>
            <a:r>
              <a:rPr lang="ru-RU" sz="1000" i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/</a:t>
            </a:r>
            <a:r>
              <a:rPr lang="ru-RU" sz="1000" i="1" dirty="0" err="1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lepbuk-kak-novejshij-sposob-sistematizacii-znanij.html</a:t>
            </a:r>
            <a:r>
              <a:rPr lang="ru-RU" sz="1000" i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000" i="1" dirty="0" smtClean="0"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i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[2]</a:t>
            </a:r>
            <a:r>
              <a:rPr lang="ru-RU" sz="1000" i="1" dirty="0" err="1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Лэпбук</a:t>
            </a:r>
            <a:r>
              <a:rPr lang="ru-RU" sz="1000" i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как часть предметно-пространственной развивающей среды в детском саду.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i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[Электронный ресурс] / Режим </a:t>
            </a:r>
            <a:r>
              <a:rPr lang="ru-RU" sz="1000" i="1" dirty="0" err="1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доступа:http</a:t>
            </a:r>
            <a:r>
              <a:rPr lang="ru-RU" sz="1000" i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://</a:t>
            </a:r>
            <a:r>
              <a:rPr lang="ru-RU" sz="1000" i="1" dirty="0" err="1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www.maam.ru</a:t>
            </a:r>
            <a:r>
              <a:rPr lang="ru-RU" sz="1000" i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/</a:t>
            </a:r>
            <a:r>
              <a:rPr lang="ru-RU" sz="1000" i="1" dirty="0" err="1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detskijsad</a:t>
            </a:r>
            <a:r>
              <a:rPr lang="ru-RU" sz="1000" i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/lyepbuk-kak-chast-predmetno-prostranstvenoi-razvivayuschei-sredy-v-detskom-sadu.html 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000" i="1" dirty="0" smtClean="0"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i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[3]Консультация для педагогов: "Что такое </a:t>
            </a:r>
            <a:r>
              <a:rPr lang="ru-RU" sz="1000" i="1" dirty="0" err="1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лэпбук</a:t>
            </a:r>
            <a:r>
              <a:rPr lang="ru-RU" sz="1000" i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?". [Электронный ресурс] / Режим </a:t>
            </a:r>
            <a:r>
              <a:rPr lang="ru-RU" sz="1000" i="1" dirty="0" err="1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доступа:http</a:t>
            </a:r>
            <a:r>
              <a:rPr lang="ru-RU" sz="1000" i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://</a:t>
            </a:r>
            <a:r>
              <a:rPr lang="ru-RU" sz="1000" i="1" dirty="0" err="1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nsportal.ru</a:t>
            </a:r>
            <a:r>
              <a:rPr lang="ru-RU" sz="1000" i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/</a:t>
            </a:r>
            <a:r>
              <a:rPr lang="ru-RU" sz="1000" i="1" dirty="0" err="1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detskiy-sad</a:t>
            </a:r>
            <a:r>
              <a:rPr lang="ru-RU" sz="1000" i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/</a:t>
            </a:r>
            <a:r>
              <a:rPr lang="ru-RU" sz="1000" i="1" dirty="0" err="1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raznoe</a:t>
            </a:r>
            <a:r>
              <a:rPr lang="ru-RU" sz="1000" i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/2015/10/04/</a:t>
            </a:r>
            <a:r>
              <a:rPr lang="ru-RU" sz="1000" i="1" dirty="0" err="1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konsultatsiya-dlya-pedagogov-chto-takoe-lepbuk</a:t>
            </a:r>
            <a:endParaRPr lang="ru-RU" sz="1000" i="1" dirty="0" smtClean="0"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applause.wav"/>
          </p:stSnd>
        </p:sndAc>
      </p:transition>
    </mc:Choice>
    <mc:Fallback xmlns="">
      <p:transition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928670"/>
            <a:ext cx="5929354" cy="45719"/>
          </a:xfrm>
        </p:spPr>
        <p:txBody>
          <a:bodyPr>
            <a:normAutofit fontScale="90000"/>
          </a:bodyPr>
          <a:lstStyle/>
          <a:p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i="1" dirty="0"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79512" y="428604"/>
            <a:ext cx="8784976" cy="2000264"/>
          </a:xfrm>
        </p:spPr>
        <p:txBody>
          <a:bodyPr>
            <a:noAutofit/>
          </a:bodyPr>
          <a:lstStyle/>
          <a:p>
            <a:pPr algn="just"/>
            <a:r>
              <a:rPr lang="ru-RU" sz="2000" b="1" i="1" dirty="0" smtClean="0">
                <a:solidFill>
                  <a:srgbClr val="FFFF00"/>
                </a:solidFill>
              </a:rPr>
              <a:t>        </a:t>
            </a:r>
            <a:r>
              <a:rPr lang="ru-RU" sz="2000" b="1" i="1" dirty="0" err="1" smtClean="0">
                <a:solidFill>
                  <a:srgbClr val="FFFF00"/>
                </a:solidFill>
              </a:rPr>
              <a:t>Лэпбук</a:t>
            </a:r>
            <a:r>
              <a:rPr lang="ru-RU" sz="2000" b="1" i="1" dirty="0" smtClean="0">
                <a:solidFill>
                  <a:srgbClr val="FFFF00"/>
                </a:solidFill>
              </a:rPr>
              <a:t> </a:t>
            </a:r>
            <a:r>
              <a:rPr lang="ru-RU" sz="2000" b="1" i="1" dirty="0" smtClean="0"/>
              <a:t>(</a:t>
            </a:r>
            <a:r>
              <a:rPr lang="ru-RU" sz="2000" b="1" i="1" dirty="0" err="1" smtClean="0"/>
              <a:t>lapbook</a:t>
            </a:r>
            <a:r>
              <a:rPr lang="ru-RU" sz="2000" b="1" i="1" dirty="0" smtClean="0"/>
              <a:t>) – в дословном переводе с английского значит «наколенная книга» (</a:t>
            </a:r>
            <a:r>
              <a:rPr lang="ru-RU" sz="2000" b="1" i="1" dirty="0" err="1" smtClean="0"/>
              <a:t>lap</a:t>
            </a:r>
            <a:r>
              <a:rPr lang="ru-RU" sz="2000" b="1" i="1" dirty="0" smtClean="0"/>
              <a:t> –колени, </a:t>
            </a:r>
            <a:r>
              <a:rPr lang="ru-RU" sz="2000" b="1" i="1" dirty="0" err="1" smtClean="0"/>
              <a:t>book</a:t>
            </a:r>
            <a:r>
              <a:rPr lang="ru-RU" sz="2000" b="1" i="1" dirty="0" smtClean="0"/>
              <a:t>- книга). </a:t>
            </a:r>
            <a:br>
              <a:rPr lang="ru-RU" sz="2000" b="1" i="1" dirty="0" smtClean="0"/>
            </a:br>
            <a:r>
              <a:rPr lang="ru-RU" sz="2000" b="1" i="1" dirty="0" smtClean="0"/>
              <a:t>    По сути </a:t>
            </a:r>
            <a:r>
              <a:rPr lang="ru-RU" sz="2000" b="1" i="1" dirty="0" err="1" smtClean="0"/>
              <a:t>лэпбук</a:t>
            </a:r>
            <a:r>
              <a:rPr lang="ru-RU" sz="2000" b="1" i="1" dirty="0" smtClean="0"/>
              <a:t> представляет собой папку или мини-книжку, в которой систематизированы знания по какой-либо теме. Темы могут быть как широкие («Профессии повара», «Детская поликлиника»), так и узкие («Экскурсия в пекарню»). В такой книжке много кармашков и конвертиков, содержащих необходимый систематизированный материал (в том числе иллюстративный) для изучения и закрепления знаний по теме. </a:t>
            </a:r>
            <a:endParaRPr lang="ru-RU" sz="2000" b="1" dirty="0"/>
          </a:p>
        </p:txBody>
      </p:sp>
      <p:pic>
        <p:nvPicPr>
          <p:cNvPr id="102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996951"/>
            <a:ext cx="6336704" cy="391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wind.wav"/>
          </p:stSnd>
        </p:sndAc>
      </p:transition>
    </mc:Choice>
    <mc:Fallback xmlns="">
      <p:transition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7158" y="500042"/>
            <a:ext cx="550072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2400" b="1" dirty="0" err="1" smtClean="0">
                <a:solidFill>
                  <a:srgbClr val="7030A0"/>
                </a:solidFill>
              </a:rPr>
              <a:t>Лэпбук</a:t>
            </a:r>
            <a:r>
              <a:rPr lang="ru-RU" sz="2400" dirty="0" smtClean="0"/>
              <a:t> – </a:t>
            </a:r>
            <a:r>
              <a:rPr lang="ru-RU" sz="2400" i="1" dirty="0" smtClean="0"/>
              <a:t>итоговый результат совместной работы с детьми. Его изготовлению должны предшествовать экскурсии, в том числе и виртуальные экскурсии, тематические занятия и игры, обсуждение и проговаривание сложных вопросов, выполнение заданий. В этом случае ребенок будет готов к изготовлению тематической папки вместе с вами, и она действительно выполнит свою роль закрепляющего, систематизирующего дидактического и игрового пособия</a:t>
            </a:r>
            <a:r>
              <a:rPr lang="ru-RU" i="1" dirty="0" smtClean="0"/>
              <a:t>.</a:t>
            </a:r>
          </a:p>
        </p:txBody>
      </p:sp>
      <p:pic>
        <p:nvPicPr>
          <p:cNvPr id="29698" name="Picture 2" descr="https://im0-tub-ru.yandex.net/i?id=04cc31344777ff39e3099958d5b7bd20&amp;n=33&amp;h=215&amp;w=11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98" y="973161"/>
            <a:ext cx="2728924" cy="5146657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  <a:softEdge rad="3175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arrow.wav"/>
          </p:stSnd>
        </p:sndAc>
      </p:transition>
    </mc:Choice>
    <mc:Fallback xmlns="">
      <p:transition>
        <p:sndAc>
          <p:stSnd>
            <p:snd r:embed="rId4" name="arrow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395536" y="602258"/>
            <a:ext cx="8105554" cy="5816977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Разновидности тематических папо</a:t>
            </a:r>
            <a:r>
              <a:rPr lang="ru-RU" sz="2800" b="1" i="1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к</a:t>
            </a:r>
            <a:endParaRPr kumimoji="0" lang="ru-RU" sz="2800" b="1" i="1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1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В зависимости от назначения: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00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учебные;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игровые;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поздравительные,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праздничные;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автобиографические (папка-отчет о каком-то важном событии в жизни ребенка: путешествии, походе в цирк, выходном дне и т.д.).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1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Calibri" pitchFamily="34" charset="0"/>
                <a:cs typeface="Times New Roman" pitchFamily="18" charset="0"/>
              </a:rPr>
              <a:t>В зависимости от формы: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000" i="1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Calibri" pitchFamily="34" charset="0"/>
                <a:cs typeface="Times New Roman" pitchFamily="18" charset="0"/>
              </a:rPr>
              <a:t>стандартная книжка с двумя разворотами;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Calibri" pitchFamily="34" charset="0"/>
                <a:cs typeface="Times New Roman" pitchFamily="18" charset="0"/>
              </a:rPr>
              <a:t> папка с 3-5 разворотами;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Calibri" pitchFamily="34" charset="0"/>
                <a:cs typeface="Times New Roman" pitchFamily="18" charset="0"/>
              </a:rPr>
              <a:t>книжка-гармошка;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Calibri" pitchFamily="34" charset="0"/>
                <a:cs typeface="Times New Roman" pitchFamily="18" charset="0"/>
              </a:rPr>
              <a:t>фигурная папка.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1026" name="Picture 2" descr="C:\Documents and Settings\Admin\Рабочий стол\мастер-класс, презентации, фотолэпбуки новый\DSC004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167" y="5166211"/>
            <a:ext cx="2146292" cy="16097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Admin\Рабочий стол\мастер-класс, презентации, фотолэпбуки новый\DSC004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843463"/>
            <a:ext cx="1969078" cy="14768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Admin\Рабочий стол\мастер-класс, презентации, фотолэпбуки новый\DSC005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457" y="4005064"/>
            <a:ext cx="2046150" cy="15346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3" r="13107"/>
          <a:stretch/>
        </p:blipFill>
        <p:spPr bwMode="auto">
          <a:xfrm>
            <a:off x="6779053" y="1574175"/>
            <a:ext cx="2364947" cy="16711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8" r="8649"/>
          <a:stretch/>
        </p:blipFill>
        <p:spPr bwMode="auto">
          <a:xfrm>
            <a:off x="4578381" y="1267581"/>
            <a:ext cx="2200672" cy="1536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514" y="4634686"/>
            <a:ext cx="1667485" cy="22233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wind.wav"/>
          </p:stSnd>
        </p:sndAc>
      </p:transition>
    </mc:Choice>
    <mc:Fallback xmlns="">
      <p:transition>
        <p:sndAc>
          <p:stSnd>
            <p:snd r:embed="rId9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432048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chemeClr val="accent2"/>
                </a:solidFill>
                <a:ea typeface="Calibri" pitchFamily="34" charset="0"/>
                <a:cs typeface="Times New Roman" pitchFamily="18" charset="0"/>
              </a:rPr>
              <a:t>Организация материала:</a:t>
            </a:r>
            <a:r>
              <a:rPr lang="ru-RU" sz="2400" b="1" dirty="0" smtClean="0">
                <a:solidFill>
                  <a:schemeClr val="accent2"/>
                </a:solidFill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стандартные кармашки;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обычные и фигурные конверты;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кармашки-гармошки;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кармашки-книжки;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окошки и дверцы;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вращающиеся детали;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высовывающиеся детали;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карточки;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теги;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стрелки;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err="1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пазлы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чистые листы для заметок и т.д. </a:t>
            </a:r>
            <a:endParaRPr lang="ru-RU" sz="2000" b="1" i="1" dirty="0" smtClean="0">
              <a:solidFill>
                <a:schemeClr val="accent2">
                  <a:lumMod val="50000"/>
                </a:schemeClr>
              </a:solidFill>
              <a:cs typeface="Arial" pitchFamily="34" charset="0"/>
            </a:endParaRPr>
          </a:p>
        </p:txBody>
      </p:sp>
      <p:pic>
        <p:nvPicPr>
          <p:cNvPr id="1026" name="Picture 2" descr="C:\Documents and Settings\Admin\Рабочий стол\ПРОФОРИЕНТИРОВАНИЕ 2019\Мастер-класс\Фото лэпбуков\Поворот 20190109_1231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0" r="6877"/>
          <a:stretch/>
        </p:blipFill>
        <p:spPr bwMode="auto">
          <a:xfrm>
            <a:off x="4355976" y="4288842"/>
            <a:ext cx="4012442" cy="2642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Documents and Settings\Admin\Рабочий стол\мастер-класс, презентации, фотолэпбуки новый\фото лэп\20190211_09572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5" r="7315"/>
          <a:stretch/>
        </p:blipFill>
        <p:spPr bwMode="auto">
          <a:xfrm>
            <a:off x="539552" y="4510751"/>
            <a:ext cx="3413446" cy="23472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Documents and Settings\Admin\Рабочий стол\мастер-класс, презентации, фотолэпбуки новый\фото лэп\20190211_10095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7" r="13939"/>
          <a:stretch/>
        </p:blipFill>
        <p:spPr bwMode="auto">
          <a:xfrm>
            <a:off x="4139952" y="-33887"/>
            <a:ext cx="3672408" cy="28696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Documents and Settings\Admin\Рабочий стол\мастер-класс, презентации, фотолэпбуки новый\фото лэп\20190109_1231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659" y="2216723"/>
            <a:ext cx="3683767" cy="20721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wind.wav"/>
          </p:stSnd>
        </p:sndAc>
      </p:transition>
    </mc:Choice>
    <mc:Fallback xmlns="">
      <p:transition>
        <p:sndAc>
          <p:stSnd>
            <p:snd r:embed="rId7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Lenovo\Desktop\мастер-класс, презентации, фотолэпбуки\DSC004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38"/>
            <a:ext cx="4756957" cy="35678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Lenovo\Desktop\мастер-класс, презентации, фотолэпбуки\DSC004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11753"/>
            <a:ext cx="4732810" cy="35497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agrednews.ru/wp-content/uploads/2016/01/279894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3568" y="3709150"/>
            <a:ext cx="3417502" cy="3140237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004048" y="1124744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Играем, познаем, запоминаем, мыслим.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620687"/>
            <a:ext cx="748883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u="sng" dirty="0" smtClean="0">
                <a:solidFill>
                  <a:schemeClr val="bg1"/>
                </a:solidFill>
              </a:rPr>
              <a:t>Значение </a:t>
            </a:r>
            <a:r>
              <a:rPr lang="ru-RU" b="1" i="1" u="sng" dirty="0" err="1">
                <a:solidFill>
                  <a:schemeClr val="bg1"/>
                </a:solidFill>
              </a:rPr>
              <a:t>лэпбука</a:t>
            </a:r>
            <a:r>
              <a:rPr lang="ru-RU" b="1" i="1" u="sng" dirty="0">
                <a:solidFill>
                  <a:schemeClr val="bg1"/>
                </a:solidFill>
              </a:rPr>
              <a:t> для ребенка</a:t>
            </a:r>
            <a:r>
              <a:rPr lang="ru-RU" b="1" i="1" u="sng" dirty="0" smtClean="0">
                <a:solidFill>
                  <a:schemeClr val="bg1"/>
                </a:solidFill>
              </a:rPr>
              <a:t>:</a:t>
            </a:r>
            <a:endParaRPr lang="en-US" b="1" i="1" u="sng" dirty="0" smtClean="0">
              <a:solidFill>
                <a:schemeClr val="bg1"/>
              </a:solidFill>
            </a:endParaRPr>
          </a:p>
          <a:p>
            <a:pPr algn="ctr"/>
            <a:endParaRPr lang="ru-RU" b="1" i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b="1" dirty="0"/>
              <a:t>помогает ребенку легко организовать информацию по изучаемой теме и лучше запомнить и понять материал.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b="1" dirty="0"/>
              <a:t>способствует </a:t>
            </a:r>
            <a:r>
              <a:rPr lang="ru-RU" b="1" dirty="0" smtClean="0"/>
              <a:t>приобретению </a:t>
            </a:r>
            <a:r>
              <a:rPr lang="ru-RU" b="1" dirty="0"/>
              <a:t>навыков самостоятельного сбора и организации информации по изучаемой теме.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b="1" dirty="0"/>
              <a:t>отличный способ для повторения пройденного материала.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b="1" dirty="0" smtClean="0"/>
              <a:t>в </a:t>
            </a:r>
            <a:r>
              <a:rPr lang="ru-RU" b="1" dirty="0"/>
              <a:t>процессе изготовления и использования </a:t>
            </a:r>
            <a:r>
              <a:rPr lang="ru-RU" b="1" dirty="0" err="1"/>
              <a:t>лэпбука</a:t>
            </a:r>
            <a:r>
              <a:rPr lang="ru-RU" b="1" dirty="0"/>
              <a:t> совершенствуются конструктивные навыки работы с различным материалом, ножницами, художественными средствами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b="1" dirty="0"/>
              <a:t>при </a:t>
            </a:r>
            <a:r>
              <a:rPr lang="ru-RU" b="1"/>
              <a:t>регулярном </a:t>
            </a:r>
            <a:r>
              <a:rPr lang="ru-RU" b="1" smtClean="0"/>
              <a:t>использовани</a:t>
            </a:r>
            <a:r>
              <a:rPr lang="ru-RU" b="1"/>
              <a:t>и</a:t>
            </a:r>
            <a:r>
              <a:rPr lang="ru-RU" b="1" smtClean="0"/>
              <a:t> </a:t>
            </a:r>
            <a:r>
              <a:rPr lang="ru-RU" b="1" dirty="0"/>
              <a:t>развивается творческое и конструктивно-абстрактное мышление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b="1" dirty="0" smtClean="0"/>
              <a:t>создание </a:t>
            </a:r>
            <a:r>
              <a:rPr lang="ru-RU" b="1" dirty="0" err="1"/>
              <a:t>лэпбука</a:t>
            </a:r>
            <a:r>
              <a:rPr lang="ru-RU" b="1" dirty="0"/>
              <a:t> является одним из видов совместной деятельности взрослого и </a:t>
            </a:r>
            <a:r>
              <a:rPr lang="ru-RU" b="1" dirty="0" smtClean="0"/>
              <a:t>детей, формой </a:t>
            </a:r>
            <a:r>
              <a:rPr lang="ru-RU" b="1" dirty="0"/>
              <a:t>представления итогов проекта или тематической недели.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b="1" dirty="0" err="1"/>
              <a:t>Лэпбук</a:t>
            </a:r>
            <a:r>
              <a:rPr lang="ru-RU" b="1" dirty="0"/>
              <a:t> может быть содержательным элементом развивающей предметно-пространственной среды группы.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b="1" dirty="0" err="1"/>
              <a:t>Лэпбук</a:t>
            </a:r>
            <a:r>
              <a:rPr lang="ru-RU" b="1" dirty="0"/>
              <a:t> можно использовать как особый вид детско-родительского проекта.</a:t>
            </a:r>
          </a:p>
        </p:txBody>
      </p:sp>
      <p:pic>
        <p:nvPicPr>
          <p:cNvPr id="3" name="Picture 2" descr="https://im0-tub-ru.yandex.net/i?id=55629dbe2744053c0a4e981cc8301a94-l&amp;n=13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3" y="1155720"/>
            <a:ext cx="2483768" cy="5365796"/>
          </a:xfrm>
          <a:prstGeom prst="rect">
            <a:avLst/>
          </a:prstGeom>
          <a:noFill/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037206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6929454" y="2428868"/>
            <a:ext cx="714380" cy="107157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260648"/>
            <a:ext cx="856895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u="sng" dirty="0" smtClean="0">
                <a:solidFill>
                  <a:schemeClr val="bg1"/>
                </a:solidFill>
              </a:rPr>
              <a:t>Значение </a:t>
            </a:r>
            <a:r>
              <a:rPr lang="ru-RU" sz="2000" b="1" i="1" u="sng" dirty="0" err="1" smtClean="0">
                <a:solidFill>
                  <a:schemeClr val="bg1"/>
                </a:solidFill>
              </a:rPr>
              <a:t>лэпбука</a:t>
            </a:r>
            <a:r>
              <a:rPr lang="ru-RU" sz="2000" b="1" i="1" u="sng" dirty="0" smtClean="0">
                <a:solidFill>
                  <a:schemeClr val="bg1"/>
                </a:solidFill>
              </a:rPr>
              <a:t> для педагога:</a:t>
            </a:r>
            <a:endParaRPr lang="en-US" sz="2000" b="1" i="1" u="sng" dirty="0" smtClean="0">
              <a:solidFill>
                <a:schemeClr val="bg1"/>
              </a:solidFill>
            </a:endParaRPr>
          </a:p>
          <a:p>
            <a:pPr algn="ctr"/>
            <a:endParaRPr lang="ru-RU" sz="2000" b="1" i="1" u="sng" dirty="0" smtClean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b="1" dirty="0"/>
              <a:t>структурировать сложную информацию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b="1" dirty="0"/>
              <a:t>развивать познавательный интерес и творческое мышление детей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b="1" dirty="0" smtClean="0"/>
              <a:t>разнообразить </a:t>
            </a:r>
            <a:r>
              <a:rPr lang="ru-RU" sz="2000" b="1" dirty="0"/>
              <a:t>изучаемую тему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b="1" dirty="0"/>
              <a:t>научает простому способу запоминания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b="1" dirty="0"/>
              <a:t>объединяет  всю семью (группу </a:t>
            </a:r>
            <a:r>
              <a:rPr lang="ru-RU" sz="2000" b="1" dirty="0" smtClean="0"/>
              <a:t>детей) </a:t>
            </a:r>
            <a:r>
              <a:rPr lang="ru-RU" sz="2000" b="1" dirty="0"/>
              <a:t>для увлекательного и полезного занятия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b="1" dirty="0"/>
              <a:t> хорошо подойдет для занятий в  разновозрастных </a:t>
            </a:r>
            <a:r>
              <a:rPr lang="ru-RU" sz="2000" b="1" dirty="0" smtClean="0"/>
              <a:t>группах (возможно выбрать </a:t>
            </a:r>
            <a:r>
              <a:rPr lang="ru-RU" sz="2000" b="1" dirty="0"/>
              <a:t>задания под силу </a:t>
            </a:r>
            <a:r>
              <a:rPr lang="ru-RU" sz="2000" b="1" dirty="0" smtClean="0"/>
              <a:t>каждому)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b="1" dirty="0" smtClean="0"/>
              <a:t>внутреннее </a:t>
            </a:r>
            <a:r>
              <a:rPr lang="ru-RU" sz="2000" b="1" dirty="0"/>
              <a:t>наполнение можно менять и обновлять по </a:t>
            </a:r>
            <a:r>
              <a:rPr lang="ru-RU" sz="2000" b="1" dirty="0" smtClean="0"/>
              <a:t>желанию.</a:t>
            </a:r>
            <a:endParaRPr lang="ru-RU" sz="2000" b="1" dirty="0"/>
          </a:p>
          <a:p>
            <a:endParaRPr lang="ru-RU" sz="2000" b="1" i="1" u="sng" dirty="0" smtClean="0">
              <a:solidFill>
                <a:srgbClr val="7030A0"/>
              </a:solidFill>
            </a:endParaRPr>
          </a:p>
          <a:p>
            <a:pPr algn="ctr"/>
            <a:r>
              <a:rPr lang="ru-RU" sz="2000" b="1" i="1" u="sng" dirty="0" smtClean="0">
                <a:solidFill>
                  <a:schemeClr val="bg1"/>
                </a:solidFill>
              </a:rPr>
              <a:t>Значение </a:t>
            </a:r>
            <a:r>
              <a:rPr lang="ru-RU" sz="2000" b="1" i="1" u="sng" dirty="0" err="1">
                <a:solidFill>
                  <a:schemeClr val="bg1"/>
                </a:solidFill>
              </a:rPr>
              <a:t>лэпбука</a:t>
            </a:r>
            <a:r>
              <a:rPr lang="ru-RU" sz="2000" b="1" i="1" u="sng" dirty="0">
                <a:solidFill>
                  <a:schemeClr val="bg1"/>
                </a:solidFill>
              </a:rPr>
              <a:t> для </a:t>
            </a:r>
            <a:r>
              <a:rPr lang="ru-RU" sz="2000" b="1" i="1" u="sng" dirty="0" smtClean="0">
                <a:solidFill>
                  <a:schemeClr val="bg1"/>
                </a:solidFill>
              </a:rPr>
              <a:t>родителей:</a:t>
            </a:r>
            <a:endParaRPr lang="en-US" sz="2000" b="1" i="1" u="sng" dirty="0" smtClean="0">
              <a:solidFill>
                <a:schemeClr val="bg1"/>
              </a:solidFill>
            </a:endParaRPr>
          </a:p>
          <a:p>
            <a:pPr algn="ctr"/>
            <a:endParaRPr lang="ru-RU" sz="2000" b="1" i="1" u="sng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err="1"/>
              <a:t>Лэпбук</a:t>
            </a:r>
            <a:r>
              <a:rPr lang="ru-RU" sz="2000" b="1" dirty="0"/>
              <a:t> – хорошая форма, позволяющая привлечь родительское сообщество к совместному сотрудничеству детей </a:t>
            </a:r>
            <a:r>
              <a:rPr lang="ru-RU" sz="2000" b="1" dirty="0" smtClean="0"/>
              <a:t>и</a:t>
            </a:r>
          </a:p>
          <a:p>
            <a:r>
              <a:rPr lang="ru-RU" sz="2000" b="1" dirty="0" smtClean="0"/>
              <a:t> </a:t>
            </a:r>
            <a:r>
              <a:rPr lang="ru-RU" sz="2000" b="1" dirty="0"/>
              <a:t>взрослых и включению вторых в образовательный процесс.</a:t>
            </a:r>
          </a:p>
          <a:p>
            <a:endParaRPr lang="ru-RU" sz="2000" b="1" i="1" u="sng" dirty="0"/>
          </a:p>
          <a:p>
            <a:r>
              <a:rPr lang="ru-RU" sz="2000" b="1" i="1" dirty="0" smtClean="0"/>
              <a:t> </a:t>
            </a:r>
            <a:br>
              <a:rPr lang="ru-RU" sz="2000" b="1" i="1" dirty="0" smtClean="0"/>
            </a:br>
            <a:r>
              <a:rPr lang="ru-RU" sz="2000" b="1" i="1" dirty="0" smtClean="0"/>
              <a:t>   </a:t>
            </a:r>
            <a:r>
              <a:rPr lang="ru-RU" sz="2000" i="1" dirty="0" smtClean="0"/>
              <a:t/>
            </a:r>
            <a:br>
              <a:rPr lang="ru-RU" sz="2000" i="1" dirty="0" smtClean="0"/>
            </a:br>
            <a:endParaRPr lang="ru-RU" sz="2000" i="1" dirty="0"/>
          </a:p>
        </p:txBody>
      </p:sp>
      <p:pic>
        <p:nvPicPr>
          <p:cNvPr id="25606" name="Picture 6" descr="https://im0-tub-ru.yandex.net/i?id=5bb7ff6aa6b47a97d65bb0ff114c4a6c&amp;n=33&amp;h=215&amp;w=30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567490" y="4888185"/>
            <a:ext cx="2576510" cy="1798539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  <a:softEdge rad="3175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wind.wav"/>
          </p:stSnd>
        </p:sndAc>
      </p:transition>
    </mc:Choice>
    <mc:Fallback xmlns="">
      <p:transition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1146</TotalTime>
  <Words>700</Words>
  <Application>Microsoft Office PowerPoint</Application>
  <PresentationFormat>Экран (4:3)</PresentationFormat>
  <Paragraphs>131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Этапы  изготовления  лэпбука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Интересных вам идей и плодотворных совместных занятий с детьми! 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Применение лэпбука в коррекционной работе с детьми с ограниченными возможностями здоровья</dc:title>
  <dc:creator>Windows User</dc:creator>
  <cp:lastModifiedBy>Admin</cp:lastModifiedBy>
  <cp:revision>115</cp:revision>
  <dcterms:created xsi:type="dcterms:W3CDTF">2017-06-20T13:00:50Z</dcterms:created>
  <dcterms:modified xsi:type="dcterms:W3CDTF">2019-06-06T05:47:35Z</dcterms:modified>
</cp:coreProperties>
</file>